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512" r:id="rId2"/>
    <p:sldId id="564" r:id="rId3"/>
    <p:sldId id="578" r:id="rId4"/>
    <p:sldId id="582" r:id="rId5"/>
    <p:sldId id="579" r:id="rId6"/>
    <p:sldId id="583" r:id="rId7"/>
    <p:sldId id="584" r:id="rId8"/>
    <p:sldId id="586" r:id="rId9"/>
    <p:sldId id="588" r:id="rId10"/>
  </p:sldIdLst>
  <p:sldSz cx="12192000" cy="6858000"/>
  <p:notesSz cx="7010400" cy="92964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" initials="N" lastIdx="13" clrIdx="0"/>
  <p:cmAuthor id="2" name="Kathleen Colombo" initials="KC" lastIdx="1" clrIdx="1">
    <p:extLst>
      <p:ext uri="{19B8F6BF-5375-455C-9EA6-DF929625EA0E}">
        <p15:presenceInfo xmlns:p15="http://schemas.microsoft.com/office/powerpoint/2012/main" userId="S::kathleen@onstrategyhq.com::8ed4ae34-7df3-40f7-a32a-1f4894623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7464E"/>
    <a:srgbClr val="0C74A0"/>
    <a:srgbClr val="B51761"/>
    <a:srgbClr val="4AD79D"/>
    <a:srgbClr val="FF5C69"/>
    <a:srgbClr val="FF0069"/>
    <a:srgbClr val="0ED584"/>
    <a:srgbClr val="F1F2F2"/>
    <a:srgbClr val="F73D6A"/>
    <a:srgbClr val="5BC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55" autoAdjust="0"/>
    <p:restoredTop sz="96357" autoAdjust="0"/>
  </p:normalViewPr>
  <p:slideViewPr>
    <p:cSldViewPr snapToGrid="0" showGuides="1">
      <p:cViewPr varScale="1">
        <p:scale>
          <a:sx n="72" d="100"/>
          <a:sy n="72" d="100"/>
        </p:scale>
        <p:origin x="1062" y="72"/>
      </p:cViewPr>
      <p:guideLst>
        <p:guide orient="horz" pos="1872"/>
        <p:guide pos="35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4D3DE14-B995-447F-B84D-939E37278DAD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E4AACEF-43C6-4FEF-B146-1881A64851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2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Transition slide – we’ve talked a little bit about the four core practice areas for creating sustainable growth and impact. We’re going to spend a little time going deeper into each. </a:t>
            </a:r>
          </a:p>
          <a:p>
            <a:endParaRPr lang="en-US" dirty="0"/>
          </a:p>
          <a:p>
            <a:r>
              <a:rPr lang="en-US" dirty="0"/>
              <a:t>Transition: “As we’ve talked about already, sustainability of growth and impact is key – here’s how we do 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Transition slide – we’ve talked a little bit about the four core practice areas for creating sustainable growth and impact. We’re going to spend a little time going deeper into each. </a:t>
            </a:r>
          </a:p>
          <a:p>
            <a:endParaRPr lang="en-US" dirty="0"/>
          </a:p>
          <a:p>
            <a:r>
              <a:rPr lang="en-US" dirty="0"/>
              <a:t>Transition: “As we’ve talked about already, sustainability of growth and impact is key – here’s how we do 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AACEF-43C6-4FEF-B146-1881A648514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4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AACEF-43C6-4FEF-B146-1881A648514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Grounding slide on the four core practices. Some organizations are ahead in some areas, behind in others. Sometimes our work covers all four, sometimes the focus is on one. </a:t>
            </a:r>
          </a:p>
          <a:p>
            <a:endParaRPr lang="en-US" dirty="0"/>
          </a:p>
          <a:p>
            <a:r>
              <a:rPr lang="en-US" dirty="0"/>
              <a:t>Transition: “Let’s briefly go a bit deeper into each of these.”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Grounding slide on the four core practices. Some organizations are ahead in some areas, behind in others. Sometimes our work covers all four, sometimes the focus is on one. </a:t>
            </a:r>
          </a:p>
          <a:p>
            <a:endParaRPr lang="en-US" dirty="0"/>
          </a:p>
          <a:p>
            <a:r>
              <a:rPr lang="en-US" dirty="0"/>
              <a:t>Transition: “Let’s briefly go a bit deeper into each of these.”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Grounding slide on the four core practices. Some organizations are ahead in some areas, behind in others. Sometimes our work covers all four, sometimes the focus is on one. </a:t>
            </a:r>
          </a:p>
          <a:p>
            <a:endParaRPr lang="en-US" dirty="0"/>
          </a:p>
          <a:p>
            <a:r>
              <a:rPr lang="en-US" dirty="0"/>
              <a:t>Transition: “Let’s briefly go a bit deeper into each of these.”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Grounding slide on the four core practices. Some organizations are ahead in some areas, behind in others. Sometimes our work covers all four, sometimes the focus is on one. </a:t>
            </a:r>
          </a:p>
          <a:p>
            <a:endParaRPr lang="en-US" dirty="0"/>
          </a:p>
          <a:p>
            <a:r>
              <a:rPr lang="en-US" dirty="0"/>
              <a:t>Transition: “Let’s briefly go a bit deeper into each of these.”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ACEF-43C6-4FEF-B146-1881A6485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0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7BD0B3-7216-4704-A7C4-9CAE140DB01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">
            <a:extLst>
              <a:ext uri="{FF2B5EF4-FFF2-40B4-BE49-F238E27FC236}">
                <a16:creationId xmlns:a16="http://schemas.microsoft.com/office/drawing/2014/main" id="{B3D94F91-1E17-814A-812B-1065289D0012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AD21CB34-3A33-084A-91CF-FC39BD3E336F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B11787-DB65-3146-ACC4-7FBD832B106A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EC2DDF-9822-B144-B5C6-2E95543BD77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4313" y="6348513"/>
            <a:ext cx="742009" cy="1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">
            <a:extLst>
              <a:ext uri="{FF2B5EF4-FFF2-40B4-BE49-F238E27FC236}">
                <a16:creationId xmlns:a16="http://schemas.microsoft.com/office/drawing/2014/main" id="{A2DEC634-2BAD-784A-ABFF-B33FB890C9CC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308CD713-F18B-3F42-A50C-2CD424325FBD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18DA2A-C1BA-A542-AE59-5D2098B142FF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">
            <a:extLst>
              <a:ext uri="{FF2B5EF4-FFF2-40B4-BE49-F238E27FC236}">
                <a16:creationId xmlns:a16="http://schemas.microsoft.com/office/drawing/2014/main" id="{B5AF1636-4A2C-C244-80D6-3B917ED40408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812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36000">
              <a:srgbClr val="0C74A0"/>
            </a:gs>
            <a:gs pos="0">
              <a:srgbClr val="1060A0"/>
            </a:gs>
            <a:gs pos="66000">
              <a:srgbClr val="0F8BA5"/>
            </a:gs>
            <a:gs pos="99000">
              <a:srgbClr val="19A1AF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18B7E73-8072-F444-9FDB-6C478EEAED22}"/>
              </a:ext>
            </a:extLst>
          </p:cNvPr>
          <p:cNvSpPr/>
          <p:nvPr userDrawn="1"/>
        </p:nvSpPr>
        <p:spPr>
          <a:xfrm>
            <a:off x="190500" y="190500"/>
            <a:ext cx="11811000" cy="6477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">
            <a:extLst>
              <a:ext uri="{FF2B5EF4-FFF2-40B4-BE49-F238E27FC236}">
                <a16:creationId xmlns:a16="http://schemas.microsoft.com/office/drawing/2014/main" id="{7415F7B0-C528-194B-A066-DBC0AC6860A4}"/>
              </a:ext>
            </a:extLst>
          </p:cNvPr>
          <p:cNvSpPr txBox="1"/>
          <p:nvPr userDrawn="1"/>
        </p:nvSpPr>
        <p:spPr>
          <a:xfrm>
            <a:off x="11040302" y="6348512"/>
            <a:ext cx="256480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D37C47-14FF-CC4C-9422-9619B89C2E71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E7DFC1-7386-164B-9202-7398A09F36D0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">
            <a:extLst>
              <a:ext uri="{FF2B5EF4-FFF2-40B4-BE49-F238E27FC236}">
                <a16:creationId xmlns:a16="http://schemas.microsoft.com/office/drawing/2014/main" id="{33B182FE-8E35-1740-A2B2-F9D07DAEA842}"/>
              </a:ext>
            </a:extLst>
          </p:cNvPr>
          <p:cNvSpPr txBox="1"/>
          <p:nvPr userDrawn="1"/>
        </p:nvSpPr>
        <p:spPr>
          <a:xfrm>
            <a:off x="9390293" y="6358242"/>
            <a:ext cx="128881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36000">
              <a:srgbClr val="0C74A0"/>
            </a:gs>
            <a:gs pos="0">
              <a:srgbClr val="1060A0"/>
            </a:gs>
            <a:gs pos="66000">
              <a:srgbClr val="0F8BA5"/>
            </a:gs>
            <a:gs pos="99000">
              <a:srgbClr val="19A1AF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18B7E73-8072-F444-9FDB-6C478EEAED22}"/>
              </a:ext>
            </a:extLst>
          </p:cNvPr>
          <p:cNvSpPr/>
          <p:nvPr userDrawn="1"/>
        </p:nvSpPr>
        <p:spPr>
          <a:xfrm>
            <a:off x="190500" y="190500"/>
            <a:ext cx="11811000" cy="6477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">
            <a:extLst>
              <a:ext uri="{FF2B5EF4-FFF2-40B4-BE49-F238E27FC236}">
                <a16:creationId xmlns:a16="http://schemas.microsoft.com/office/drawing/2014/main" id="{7415F7B0-C528-194B-A066-DBC0AC6860A4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D37C47-14FF-CC4C-9422-9619B89C2E71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E7DFC1-7386-164B-9202-7398A09F36D0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">
            <a:extLst>
              <a:ext uri="{FF2B5EF4-FFF2-40B4-BE49-F238E27FC236}">
                <a16:creationId xmlns:a16="http://schemas.microsoft.com/office/drawing/2014/main" id="{33B182FE-8E35-1740-A2B2-F9D07DAEA842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77E1B5-9D57-7246-AFCC-58545ADC3DED}"/>
              </a:ext>
            </a:extLst>
          </p:cNvPr>
          <p:cNvSpPr/>
          <p:nvPr userDrawn="1"/>
        </p:nvSpPr>
        <p:spPr>
          <a:xfrm>
            <a:off x="0" y="0"/>
            <a:ext cx="4944404" cy="6858000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">
            <a:extLst>
              <a:ext uri="{FF2B5EF4-FFF2-40B4-BE49-F238E27FC236}">
                <a16:creationId xmlns:a16="http://schemas.microsoft.com/office/drawing/2014/main" id="{A53B40C4-EE3C-0F4C-B98B-ECA5E167B393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C397612-AFEE-FE45-BBD9-A7ECF8866525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0377B1-2A66-4647-9DB0-C08C69F2F4C6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">
            <a:extLst>
              <a:ext uri="{FF2B5EF4-FFF2-40B4-BE49-F238E27FC236}">
                <a16:creationId xmlns:a16="http://schemas.microsoft.com/office/drawing/2014/main" id="{BA2A3190-EE7A-1341-8A7B-12F87F3D4C44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011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87AFB9-AB1A-B34F-9894-9024E552E37F}"/>
              </a:ext>
            </a:extLst>
          </p:cNvPr>
          <p:cNvSpPr/>
          <p:nvPr userDrawn="1"/>
        </p:nvSpPr>
        <p:spPr>
          <a:xfrm>
            <a:off x="6940550" y="0"/>
            <a:ext cx="5251450" cy="6858000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">
            <a:extLst>
              <a:ext uri="{FF2B5EF4-FFF2-40B4-BE49-F238E27FC236}">
                <a16:creationId xmlns:a16="http://schemas.microsoft.com/office/drawing/2014/main" id="{9E2165AA-8132-3B45-837B-44A695C6D1F7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305B6BD-B78F-1B4B-A196-FD5D47A12C1C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E23652-6776-F34F-9119-891B063C2C3C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">
            <a:extLst>
              <a:ext uri="{FF2B5EF4-FFF2-40B4-BE49-F238E27FC236}">
                <a16:creationId xmlns:a16="http://schemas.microsoft.com/office/drawing/2014/main" id="{481304AD-50B5-0D47-8ADE-2EDC968D7523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709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87AFB9-AB1A-B34F-9894-9024E552E3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">
            <a:extLst>
              <a:ext uri="{FF2B5EF4-FFF2-40B4-BE49-F238E27FC236}">
                <a16:creationId xmlns:a16="http://schemas.microsoft.com/office/drawing/2014/main" id="{9E2165AA-8132-3B45-837B-44A695C6D1F7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8305B6BD-B78F-1B4B-A196-FD5D47A12C1C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E23652-6776-F34F-9119-891B063C2C3C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">
            <a:extLst>
              <a:ext uri="{FF2B5EF4-FFF2-40B4-BE49-F238E27FC236}">
                <a16:creationId xmlns:a16="http://schemas.microsoft.com/office/drawing/2014/main" id="{481304AD-50B5-0D47-8ADE-2EDC968D7523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050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">
            <a:extLst>
              <a:ext uri="{FF2B5EF4-FFF2-40B4-BE49-F238E27FC236}">
                <a16:creationId xmlns:a16="http://schemas.microsoft.com/office/drawing/2014/main" id="{72B9A8F7-CE04-D849-9BAB-D300355EA479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981567B-2CF8-C142-9209-EA985FCBFBA7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5B22C2-7FC0-624B-85A2-5A303B43B24D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">
            <a:extLst>
              <a:ext uri="{FF2B5EF4-FFF2-40B4-BE49-F238E27FC236}">
                <a16:creationId xmlns:a16="http://schemas.microsoft.com/office/drawing/2014/main" id="{377AC475-0227-D948-9819-D48CB8365ACB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087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Ma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">
            <a:extLst>
              <a:ext uri="{FF2B5EF4-FFF2-40B4-BE49-F238E27FC236}">
                <a16:creationId xmlns:a16="http://schemas.microsoft.com/office/drawing/2014/main" id="{F2B5C245-B1B9-3046-A1DB-18631A05F60D}"/>
              </a:ext>
            </a:extLst>
          </p:cNvPr>
          <p:cNvSpPr txBox="1"/>
          <p:nvPr userDrawn="1"/>
        </p:nvSpPr>
        <p:spPr>
          <a:xfrm>
            <a:off x="11040301" y="6348512"/>
            <a:ext cx="25648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sz="9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Slide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D69D3C40-2404-F44B-8511-21A2E6EB255C}"/>
              </a:ext>
            </a:extLst>
          </p:cNvPr>
          <p:cNvSpPr txBox="1">
            <a:spLocks/>
          </p:cNvSpPr>
          <p:nvPr userDrawn="1"/>
        </p:nvSpPr>
        <p:spPr>
          <a:xfrm>
            <a:off x="11236302" y="6348512"/>
            <a:ext cx="25648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Lato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b="0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24246E-870B-BB4F-ACA9-4DC9CE9ECF40}"/>
              </a:ext>
            </a:extLst>
          </p:cNvPr>
          <p:cNvCxnSpPr>
            <a:cxnSpLocks/>
          </p:cNvCxnSpPr>
          <p:nvPr userDrawn="1"/>
        </p:nvCxnSpPr>
        <p:spPr>
          <a:xfrm>
            <a:off x="10875108" y="6290332"/>
            <a:ext cx="0" cy="274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">
            <a:extLst>
              <a:ext uri="{FF2B5EF4-FFF2-40B4-BE49-F238E27FC236}">
                <a16:creationId xmlns:a16="http://schemas.microsoft.com/office/drawing/2014/main" id="{474E76D3-3B1E-8D49-BA78-5EBD6B5CEF17}"/>
              </a:ext>
            </a:extLst>
          </p:cNvPr>
          <p:cNvSpPr txBox="1"/>
          <p:nvPr userDrawn="1"/>
        </p:nvSpPr>
        <p:spPr>
          <a:xfrm>
            <a:off x="9399910" y="6358242"/>
            <a:ext cx="127919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www.OnStrategyHQ.com</a:t>
            </a:r>
            <a:endParaRPr sz="900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661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2DEBEC-3CFC-4DC4-90A5-57C07D7AC7E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0" r:id="rId2"/>
    <p:sldLayoutId id="2147483649" r:id="rId3"/>
    <p:sldLayoutId id="2147483699" r:id="rId4"/>
    <p:sldLayoutId id="2147483691" r:id="rId5"/>
    <p:sldLayoutId id="2147483697" r:id="rId6"/>
    <p:sldLayoutId id="2147483698" r:id="rId7"/>
    <p:sldLayoutId id="2147483693" r:id="rId8"/>
    <p:sldLayoutId id="214748369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nergistically restore proactive platforms through quality data. Distinctively leverage existing resource…">
            <a:extLst>
              <a:ext uri="{FF2B5EF4-FFF2-40B4-BE49-F238E27FC236}">
                <a16:creationId xmlns:a16="http://schemas.microsoft.com/office/drawing/2014/main" id="{AED9B752-96F9-264C-81E6-843B8CAED143}"/>
              </a:ext>
            </a:extLst>
          </p:cNvPr>
          <p:cNvSpPr txBox="1"/>
          <p:nvPr/>
        </p:nvSpPr>
        <p:spPr>
          <a:xfrm>
            <a:off x="1702450" y="5028081"/>
            <a:ext cx="8787100" cy="3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AF774-85F7-4525-9B1E-4B35B0B1FA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237" y="2238751"/>
            <a:ext cx="8277726" cy="1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“Success usually comes…"/>
          <p:cNvSpPr txBox="1"/>
          <p:nvPr/>
        </p:nvSpPr>
        <p:spPr>
          <a:xfrm>
            <a:off x="727165" y="817604"/>
            <a:ext cx="10737667" cy="192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55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Annual, event-based strategic planning is </a:t>
            </a:r>
            <a:r>
              <a:rPr lang="en-US" sz="5500" b="1" u="sng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dead</a:t>
            </a:r>
            <a:r>
              <a:rPr lang="en-US" sz="55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071" name="Synergistically restore proactive platforms through quality data. Distinctively leverage existing resource…"/>
          <p:cNvSpPr txBox="1"/>
          <p:nvPr/>
        </p:nvSpPr>
        <p:spPr>
          <a:xfrm>
            <a:off x="1393391" y="4170909"/>
            <a:ext cx="9405216" cy="57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D57B6-FFD0-F14E-A9F1-FA9459527FDD}"/>
              </a:ext>
            </a:extLst>
          </p:cNvPr>
          <p:cNvSpPr/>
          <p:nvPr/>
        </p:nvSpPr>
        <p:spPr>
          <a:xfrm>
            <a:off x="1508994" y="3950985"/>
            <a:ext cx="917401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Build. Launch. Leave. </a:t>
            </a:r>
          </a:p>
          <a:p>
            <a:pPr algn="ctr">
              <a:lnSpc>
                <a:spcPts val="42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It’s not working. </a:t>
            </a:r>
          </a:p>
        </p:txBody>
      </p:sp>
    </p:spTree>
    <p:extLst>
      <p:ext uri="{BB962C8B-B14F-4D97-AF65-F5344CB8AC3E}">
        <p14:creationId xmlns:p14="http://schemas.microsoft.com/office/powerpoint/2010/main" val="25528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8D1755-83BE-D644-A6B0-3F989F75EBDE}"/>
              </a:ext>
            </a:extLst>
          </p:cNvPr>
          <p:cNvSpPr/>
          <p:nvPr/>
        </p:nvSpPr>
        <p:spPr>
          <a:xfrm>
            <a:off x="0" y="-998"/>
            <a:ext cx="12192001" cy="6858998"/>
          </a:xfrm>
          <a:prstGeom prst="rect">
            <a:avLst/>
          </a:prstGeom>
          <a:gradFill>
            <a:gsLst>
              <a:gs pos="0">
                <a:srgbClr val="4F3774"/>
              </a:gs>
              <a:gs pos="48000">
                <a:srgbClr val="B51761"/>
              </a:gs>
              <a:gs pos="83000">
                <a:srgbClr val="F73D6A"/>
              </a:gs>
              <a:gs pos="99000">
                <a:srgbClr val="FF5C69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70" name="“Success usually comes…"/>
          <p:cNvSpPr txBox="1"/>
          <p:nvPr/>
        </p:nvSpPr>
        <p:spPr>
          <a:xfrm>
            <a:off x="668381" y="939523"/>
            <a:ext cx="10855235" cy="440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“Many studies have concluded that the vast majority of strategic planning fails, up to </a:t>
            </a:r>
            <a:r>
              <a:rPr lang="en-US" sz="3500" b="1" u="sng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67 percent actually</a:t>
            </a:r>
            <a:r>
              <a:rPr lang="en-US" sz="3500" u="sng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5000"/>
              </a:lnSpc>
            </a:pPr>
            <a:endParaRPr lang="en-US" sz="3500" dirty="0">
              <a:solidFill>
                <a:schemeClr val="bg1"/>
              </a:solidFill>
              <a:latin typeface="Arial" panose="020B0604020202020204" pitchFamily="34" charset="0"/>
              <a:ea typeface="Open Sans Extrabold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5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 In part, it’s because the traditional way of thinking about                         strategic planning is totally backward.”</a:t>
            </a:r>
          </a:p>
          <a:p>
            <a:pPr algn="ctr">
              <a:lnSpc>
                <a:spcPct val="114000"/>
              </a:lnSpc>
            </a:pPr>
            <a:endParaRPr lang="en-US" sz="3500" dirty="0">
              <a:solidFill>
                <a:schemeClr val="bg1"/>
              </a:solidFill>
              <a:latin typeface="Arial" panose="020B0604020202020204" pitchFamily="34" charset="0"/>
              <a:ea typeface="Open Sans Extrabold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endParaRPr lang="en-US" sz="3500" dirty="0">
              <a:solidFill>
                <a:schemeClr val="bg1"/>
              </a:solidFill>
              <a:latin typeface="Arial" panose="020B0604020202020204" pitchFamily="34" charset="0"/>
              <a:ea typeface="Open Sans Extrabol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71" name="Synergistically restore proactive platforms through quality data. Distinctively leverage existing resource…"/>
          <p:cNvSpPr txBox="1"/>
          <p:nvPr/>
        </p:nvSpPr>
        <p:spPr>
          <a:xfrm>
            <a:off x="1393391" y="4170909"/>
            <a:ext cx="9405216" cy="57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D62B1-DD88-434A-B2C4-3E3D082AF4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252513" y="4826752"/>
            <a:ext cx="6183048" cy="22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1FA2B14-3DF7-9E4F-BD6F-E7CACC2B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30" y="90503"/>
            <a:ext cx="12192000" cy="6858000"/>
          </a:xfrm>
          <a:prstGeom prst="rect">
            <a:avLst/>
          </a:prstGeom>
        </p:spPr>
      </p:pic>
      <p:sp>
        <p:nvSpPr>
          <p:cNvPr id="9" name="What We Do…">
            <a:extLst>
              <a:ext uri="{FF2B5EF4-FFF2-40B4-BE49-F238E27FC236}">
                <a16:creationId xmlns:a16="http://schemas.microsoft.com/office/drawing/2014/main" id="{68B1FAFC-BB60-464B-A5D3-8F9249345D33}"/>
              </a:ext>
            </a:extLst>
          </p:cNvPr>
          <p:cNvSpPr txBox="1"/>
          <p:nvPr/>
        </p:nvSpPr>
        <p:spPr>
          <a:xfrm>
            <a:off x="514142" y="229283"/>
            <a:ext cx="4707862" cy="194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120000"/>
              </a:lnSpc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US" sz="35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So, how do you make sure your clients are here…</a:t>
            </a:r>
          </a:p>
        </p:txBody>
      </p:sp>
      <p:sp>
        <p:nvSpPr>
          <p:cNvPr id="10" name="What We Do…">
            <a:extLst>
              <a:ext uri="{FF2B5EF4-FFF2-40B4-BE49-F238E27FC236}">
                <a16:creationId xmlns:a16="http://schemas.microsoft.com/office/drawing/2014/main" id="{3ACFD517-C5B8-204E-8C9E-3261E292B790}"/>
              </a:ext>
            </a:extLst>
          </p:cNvPr>
          <p:cNvSpPr txBox="1"/>
          <p:nvPr/>
        </p:nvSpPr>
        <p:spPr>
          <a:xfrm>
            <a:off x="8670141" y="3726283"/>
            <a:ext cx="3203022" cy="130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120000"/>
              </a:lnSpc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US" sz="35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and not over here?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32ECEE-BE46-B842-B683-EE0010707D9D}"/>
              </a:ext>
            </a:extLst>
          </p:cNvPr>
          <p:cNvSpPr/>
          <p:nvPr/>
        </p:nvSpPr>
        <p:spPr>
          <a:xfrm>
            <a:off x="-114300" y="6563555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A5FA83-CA88-D24C-804C-10B2609B6620}"/>
              </a:ext>
            </a:extLst>
          </p:cNvPr>
          <p:cNvSpPr/>
          <p:nvPr/>
        </p:nvSpPr>
        <p:spPr>
          <a:xfrm>
            <a:off x="400627" y="5433405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AB2C2-EC30-BC4C-9914-B69E20962098}"/>
              </a:ext>
            </a:extLst>
          </p:cNvPr>
          <p:cNvSpPr/>
          <p:nvPr/>
        </p:nvSpPr>
        <p:spPr>
          <a:xfrm>
            <a:off x="1152401" y="4636042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D36CB9-14A1-1D4E-B02D-E542A450722D}"/>
              </a:ext>
            </a:extLst>
          </p:cNvPr>
          <p:cNvSpPr/>
          <p:nvPr/>
        </p:nvSpPr>
        <p:spPr>
          <a:xfrm>
            <a:off x="1904175" y="4554016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719CF1-BD2C-234D-9DE5-1E07C33F020E}"/>
              </a:ext>
            </a:extLst>
          </p:cNvPr>
          <p:cNvSpPr/>
          <p:nvPr/>
        </p:nvSpPr>
        <p:spPr>
          <a:xfrm>
            <a:off x="2639473" y="3560651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64C403-21F0-3F46-9BB8-779449FE18E8}"/>
              </a:ext>
            </a:extLst>
          </p:cNvPr>
          <p:cNvSpPr/>
          <p:nvPr/>
        </p:nvSpPr>
        <p:spPr>
          <a:xfrm>
            <a:off x="4159497" y="3961329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AE5D79-DABB-EC4D-BC3A-985A8A260C2C}"/>
              </a:ext>
            </a:extLst>
          </p:cNvPr>
          <p:cNvSpPr/>
          <p:nvPr/>
        </p:nvSpPr>
        <p:spPr>
          <a:xfrm>
            <a:off x="4911271" y="4423240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9FB0F7-4DA2-2948-A4C6-9E1DFCA8D85F}"/>
              </a:ext>
            </a:extLst>
          </p:cNvPr>
          <p:cNvSpPr/>
          <p:nvPr/>
        </p:nvSpPr>
        <p:spPr>
          <a:xfrm>
            <a:off x="5663045" y="4284206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B2E620-6359-4B46-92B0-42BD661E2570}"/>
              </a:ext>
            </a:extLst>
          </p:cNvPr>
          <p:cNvSpPr/>
          <p:nvPr/>
        </p:nvSpPr>
        <p:spPr>
          <a:xfrm>
            <a:off x="6414819" y="4713145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1619D8-C48F-AF49-A52F-94C2AF3FD816}"/>
              </a:ext>
            </a:extLst>
          </p:cNvPr>
          <p:cNvSpPr/>
          <p:nvPr/>
        </p:nvSpPr>
        <p:spPr>
          <a:xfrm>
            <a:off x="7166593" y="4968758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91971E-39F1-9246-9E46-8C2F91AD523C}"/>
              </a:ext>
            </a:extLst>
          </p:cNvPr>
          <p:cNvSpPr/>
          <p:nvPr/>
        </p:nvSpPr>
        <p:spPr>
          <a:xfrm>
            <a:off x="7918367" y="5456723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9F2141-9F05-3D44-92AD-CAD97EF73F93}"/>
              </a:ext>
            </a:extLst>
          </p:cNvPr>
          <p:cNvSpPr/>
          <p:nvPr/>
        </p:nvSpPr>
        <p:spPr>
          <a:xfrm>
            <a:off x="8670141" y="5685323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3B6AFF-B491-9849-8686-692C3B5F8D8A}"/>
              </a:ext>
            </a:extLst>
          </p:cNvPr>
          <p:cNvSpPr/>
          <p:nvPr/>
        </p:nvSpPr>
        <p:spPr>
          <a:xfrm>
            <a:off x="9421915" y="5970892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E73F50-BF6C-9B40-B135-7F3FCEEAF6CF}"/>
              </a:ext>
            </a:extLst>
          </p:cNvPr>
          <p:cNvSpPr/>
          <p:nvPr/>
        </p:nvSpPr>
        <p:spPr>
          <a:xfrm>
            <a:off x="10173689" y="5742292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9F9973-B65A-F641-9F92-1EA25FC51F5E}"/>
              </a:ext>
            </a:extLst>
          </p:cNvPr>
          <p:cNvSpPr/>
          <p:nvPr/>
        </p:nvSpPr>
        <p:spPr>
          <a:xfrm>
            <a:off x="10925462" y="6183483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84F069-19B1-1E47-A81A-8C1E2EE97509}"/>
              </a:ext>
            </a:extLst>
          </p:cNvPr>
          <p:cNvSpPr/>
          <p:nvPr/>
        </p:nvSpPr>
        <p:spPr>
          <a:xfrm>
            <a:off x="3407723" y="2174986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1E1EA6-E828-3341-AF06-591EAA8BEEAF}"/>
              </a:ext>
            </a:extLst>
          </p:cNvPr>
          <p:cNvSpPr/>
          <p:nvPr/>
        </p:nvSpPr>
        <p:spPr>
          <a:xfrm>
            <a:off x="11631706" y="6297783"/>
            <a:ext cx="228600" cy="228600"/>
          </a:xfrm>
          <a:prstGeom prst="ellipse">
            <a:avLst/>
          </a:prstGeom>
          <a:solidFill>
            <a:srgbClr val="4AD7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9"/>
              </a:solidFill>
              <a:highlight>
                <a:srgbClr val="0ED584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DE6E66-DB3F-EE4D-B9B4-01203132FE56}"/>
              </a:ext>
            </a:extLst>
          </p:cNvPr>
          <p:cNvSpPr/>
          <p:nvPr/>
        </p:nvSpPr>
        <p:spPr>
          <a:xfrm>
            <a:off x="925868" y="5662005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Agile Strategy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CA57B5-4979-044A-BAAA-F60AF8E74028}"/>
              </a:ext>
            </a:extLst>
          </p:cNvPr>
          <p:cNvSpPr/>
          <p:nvPr/>
        </p:nvSpPr>
        <p:spPr>
          <a:xfrm>
            <a:off x="4237521" y="5685323"/>
            <a:ext cx="221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Traditional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7FA91F-E34A-D045-B0E4-77EE9F52139C}"/>
              </a:ext>
            </a:extLst>
          </p:cNvPr>
          <p:cNvSpPr/>
          <p:nvPr/>
        </p:nvSpPr>
        <p:spPr>
          <a:xfrm>
            <a:off x="9036424" y="6128266"/>
            <a:ext cx="2823882" cy="6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B083A-50F6-A245-A03C-CB427F054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217" y="-112059"/>
            <a:ext cx="12590434" cy="7082118"/>
          </a:xfrm>
          <a:prstGeom prst="rect">
            <a:avLst/>
          </a:prstGeom>
        </p:spPr>
      </p:pic>
      <p:sp>
        <p:nvSpPr>
          <p:cNvPr id="4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77D4C-6A83-414B-93D6-C5364677BE5F}"/>
              </a:ext>
            </a:extLst>
          </p:cNvPr>
          <p:cNvSpPr/>
          <p:nvPr/>
        </p:nvSpPr>
        <p:spPr>
          <a:xfrm>
            <a:off x="0" y="0"/>
            <a:ext cx="4944404" cy="6858000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What We Do…">
            <a:extLst>
              <a:ext uri="{FF2B5EF4-FFF2-40B4-BE49-F238E27FC236}">
                <a16:creationId xmlns:a16="http://schemas.microsoft.com/office/drawing/2014/main" id="{6BD3F181-8066-3940-A629-895CE7E39051}"/>
              </a:ext>
            </a:extLst>
          </p:cNvPr>
          <p:cNvSpPr txBox="1"/>
          <p:nvPr/>
        </p:nvSpPr>
        <p:spPr>
          <a:xfrm>
            <a:off x="502024" y="748506"/>
            <a:ext cx="4096870" cy="423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lvl="0">
              <a:lnSpc>
                <a:spcPct val="120000"/>
              </a:lnSpc>
              <a:tabLst>
                <a:tab pos="3592513" algn="l"/>
              </a:tabLst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rPr lang="en-US" sz="3500" b="1" dirty="0">
                <a:solidFill>
                  <a:srgbClr val="F7F9FF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  <a:sym typeface="Lato Black"/>
              </a:rPr>
              <a:t>This shift to agile strategy has changed the game </a:t>
            </a:r>
            <a:r>
              <a:rPr lang="en-US" sz="3500" b="1" dirty="0">
                <a:latin typeface="Arial Black" panose="020B0604020202020204" pitchFamily="34" charset="0"/>
                <a:cs typeface="Arial Black" panose="020B0604020202020204" pitchFamily="34" charset="0"/>
                <a:sym typeface="Lato Black"/>
              </a:rPr>
              <a:t>— </a:t>
            </a:r>
            <a:r>
              <a:rPr lang="en-US" sz="3500" b="1" dirty="0">
                <a:solidFill>
                  <a:srgbClr val="F7F9FF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  <a:sym typeface="Lato Black"/>
              </a:rPr>
              <a:t>for you, and for your clients.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b"/>
          <p:cNvSpPr txBox="1"/>
          <p:nvPr/>
        </p:nvSpPr>
        <p:spPr>
          <a:xfrm>
            <a:off x="10942414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3" name="Tw"/>
          <p:cNvSpPr txBox="1"/>
          <p:nvPr/>
        </p:nvSpPr>
        <p:spPr>
          <a:xfrm>
            <a:off x="11265028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8AB62E-30B7-A74D-A723-D574DD76B90B}"/>
              </a:ext>
            </a:extLst>
          </p:cNvPr>
          <p:cNvSpPr/>
          <p:nvPr/>
        </p:nvSpPr>
        <p:spPr>
          <a:xfrm>
            <a:off x="0" y="-998"/>
            <a:ext cx="12192001" cy="1558336"/>
          </a:xfrm>
          <a:prstGeom prst="rect">
            <a:avLst/>
          </a:prstGeom>
          <a:gradFill>
            <a:gsLst>
              <a:gs pos="0">
                <a:srgbClr val="4F3774"/>
              </a:gs>
              <a:gs pos="48000">
                <a:srgbClr val="B51761"/>
              </a:gs>
              <a:gs pos="83000">
                <a:srgbClr val="F73D6A"/>
              </a:gs>
              <a:gs pos="99000">
                <a:srgbClr val="FF5C69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What We Do…">
            <a:extLst>
              <a:ext uri="{FF2B5EF4-FFF2-40B4-BE49-F238E27FC236}">
                <a16:creationId xmlns:a16="http://schemas.microsoft.com/office/drawing/2014/main" id="{B1786623-5CC4-6C4B-8456-BA0515776A85}"/>
              </a:ext>
            </a:extLst>
          </p:cNvPr>
          <p:cNvSpPr txBox="1"/>
          <p:nvPr/>
        </p:nvSpPr>
        <p:spPr>
          <a:xfrm>
            <a:off x="659351" y="522718"/>
            <a:ext cx="11532649" cy="86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Here’s how the traditional cycle shakes out.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7B3CC-40B9-6343-8D9F-04CCAE2A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" y="3009900"/>
            <a:ext cx="11491631" cy="3193842"/>
          </a:xfrm>
          <a:prstGeom prst="rect">
            <a:avLst/>
          </a:prstGeom>
        </p:spPr>
      </p:pic>
      <p:sp>
        <p:nvSpPr>
          <p:cNvPr id="39" name="What We Do…">
            <a:extLst>
              <a:ext uri="{FF2B5EF4-FFF2-40B4-BE49-F238E27FC236}">
                <a16:creationId xmlns:a16="http://schemas.microsoft.com/office/drawing/2014/main" id="{35F25C87-EED1-DF4E-A46C-EFB945AE6FEA}"/>
              </a:ext>
            </a:extLst>
          </p:cNvPr>
          <p:cNvSpPr txBox="1"/>
          <p:nvPr/>
        </p:nvSpPr>
        <p:spPr>
          <a:xfrm>
            <a:off x="78077" y="1975401"/>
            <a:ext cx="3522374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You build an </a:t>
            </a:r>
          </a:p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awesome plan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What We Do…">
            <a:extLst>
              <a:ext uri="{FF2B5EF4-FFF2-40B4-BE49-F238E27FC236}">
                <a16:creationId xmlns:a16="http://schemas.microsoft.com/office/drawing/2014/main" id="{B2475AEA-59B4-D244-8FCC-0598DBA01DA5}"/>
              </a:ext>
            </a:extLst>
          </p:cNvPr>
          <p:cNvSpPr txBox="1"/>
          <p:nvPr/>
        </p:nvSpPr>
        <p:spPr>
          <a:xfrm>
            <a:off x="3511729" y="2616987"/>
            <a:ext cx="265553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15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You roll it out with spreadsheets, and hope the client stays engaged and focused</a:t>
            </a:r>
          </a:p>
        </p:txBody>
      </p:sp>
      <p:sp>
        <p:nvSpPr>
          <p:cNvPr id="41" name="What We Do…">
            <a:extLst>
              <a:ext uri="{FF2B5EF4-FFF2-40B4-BE49-F238E27FC236}">
                <a16:creationId xmlns:a16="http://schemas.microsoft.com/office/drawing/2014/main" id="{7C935E0C-5034-2849-9DEE-BA8858161B33}"/>
              </a:ext>
            </a:extLst>
          </p:cNvPr>
          <p:cNvSpPr txBox="1"/>
          <p:nvPr/>
        </p:nvSpPr>
        <p:spPr>
          <a:xfrm>
            <a:off x="6557962" y="3496522"/>
            <a:ext cx="2424113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15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Engagement falls</a:t>
            </a:r>
          </a:p>
        </p:txBody>
      </p:sp>
      <p:sp>
        <p:nvSpPr>
          <p:cNvPr id="42" name="What We Do…">
            <a:extLst>
              <a:ext uri="{FF2B5EF4-FFF2-40B4-BE49-F238E27FC236}">
                <a16:creationId xmlns:a16="http://schemas.microsoft.com/office/drawing/2014/main" id="{C3059946-8E55-C240-B63B-26B498B02F4C}"/>
              </a:ext>
            </a:extLst>
          </p:cNvPr>
          <p:cNvSpPr txBox="1"/>
          <p:nvPr/>
        </p:nvSpPr>
        <p:spPr>
          <a:xfrm>
            <a:off x="9446419" y="3683559"/>
            <a:ext cx="2424113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15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You hope they come back next year</a:t>
            </a:r>
          </a:p>
        </p:txBody>
      </p:sp>
    </p:spTree>
    <p:extLst>
      <p:ext uri="{BB962C8B-B14F-4D97-AF65-F5344CB8AC3E}">
        <p14:creationId xmlns:p14="http://schemas.microsoft.com/office/powerpoint/2010/main" val="592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b"/>
          <p:cNvSpPr txBox="1"/>
          <p:nvPr/>
        </p:nvSpPr>
        <p:spPr>
          <a:xfrm>
            <a:off x="10942414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3" name="Tw"/>
          <p:cNvSpPr txBox="1"/>
          <p:nvPr/>
        </p:nvSpPr>
        <p:spPr>
          <a:xfrm>
            <a:off x="11265028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8AB62E-30B7-A74D-A723-D574DD76B90B}"/>
              </a:ext>
            </a:extLst>
          </p:cNvPr>
          <p:cNvSpPr/>
          <p:nvPr/>
        </p:nvSpPr>
        <p:spPr>
          <a:xfrm>
            <a:off x="0" y="-998"/>
            <a:ext cx="12192001" cy="1558336"/>
          </a:xfrm>
          <a:prstGeom prst="rect">
            <a:avLst/>
          </a:prstGeom>
          <a:gradFill>
            <a:gsLst>
              <a:gs pos="0">
                <a:srgbClr val="4F3774"/>
              </a:gs>
              <a:gs pos="48000">
                <a:srgbClr val="B51761"/>
              </a:gs>
              <a:gs pos="83000">
                <a:srgbClr val="F73D6A"/>
              </a:gs>
              <a:gs pos="99000">
                <a:srgbClr val="FF5C69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What We Do…">
            <a:extLst>
              <a:ext uri="{FF2B5EF4-FFF2-40B4-BE49-F238E27FC236}">
                <a16:creationId xmlns:a16="http://schemas.microsoft.com/office/drawing/2014/main" id="{B1786623-5CC4-6C4B-8456-BA0515776A85}"/>
              </a:ext>
            </a:extLst>
          </p:cNvPr>
          <p:cNvSpPr txBox="1"/>
          <p:nvPr/>
        </p:nvSpPr>
        <p:spPr>
          <a:xfrm>
            <a:off x="659351" y="522718"/>
            <a:ext cx="11532649" cy="86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…and you’re leaving success on the table.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What We Do…">
            <a:extLst>
              <a:ext uri="{FF2B5EF4-FFF2-40B4-BE49-F238E27FC236}">
                <a16:creationId xmlns:a16="http://schemas.microsoft.com/office/drawing/2014/main" id="{35F25C87-EED1-DF4E-A46C-EFB945AE6FEA}"/>
              </a:ext>
            </a:extLst>
          </p:cNvPr>
          <p:cNvSpPr txBox="1"/>
          <p:nvPr/>
        </p:nvSpPr>
        <p:spPr>
          <a:xfrm>
            <a:off x="485774" y="1967321"/>
            <a:ext cx="3071813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Your work is currently here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EFB99B-1D32-FC48-B591-AEE393F7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" y="3078885"/>
            <a:ext cx="11491631" cy="3127312"/>
          </a:xfrm>
          <a:prstGeom prst="rect">
            <a:avLst/>
          </a:prstGeom>
        </p:spPr>
      </p:pic>
      <p:sp>
        <p:nvSpPr>
          <p:cNvPr id="14" name="What We Do…">
            <a:extLst>
              <a:ext uri="{FF2B5EF4-FFF2-40B4-BE49-F238E27FC236}">
                <a16:creationId xmlns:a16="http://schemas.microsoft.com/office/drawing/2014/main" id="{5895E878-355F-F748-9F1A-80FA020EA9A0}"/>
              </a:ext>
            </a:extLst>
          </p:cNvPr>
          <p:cNvSpPr txBox="1"/>
          <p:nvPr/>
        </p:nvSpPr>
        <p:spPr>
          <a:xfrm>
            <a:off x="7315200" y="2834225"/>
            <a:ext cx="3350419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And you could be finding wins over here.</a:t>
            </a:r>
            <a:endParaRPr lang="en-US" sz="2000" b="1" dirty="0">
              <a:solidFill>
                <a:srgbClr val="B51761"/>
              </a:solidFill>
              <a:latin typeface="Arial Black" panose="020B0604020202020204" pitchFamily="34" charset="0"/>
              <a:ea typeface="Open Sans Extrabold" panose="020B0606030504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842F28-EE51-D345-805B-162D29B13225}"/>
              </a:ext>
            </a:extLst>
          </p:cNvPr>
          <p:cNvSpPr/>
          <p:nvPr/>
        </p:nvSpPr>
        <p:spPr>
          <a:xfrm>
            <a:off x="-1" y="0"/>
            <a:ext cx="12192001" cy="1557338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b"/>
          <p:cNvSpPr txBox="1"/>
          <p:nvPr/>
        </p:nvSpPr>
        <p:spPr>
          <a:xfrm>
            <a:off x="10942414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3" name="Tw"/>
          <p:cNvSpPr txBox="1"/>
          <p:nvPr/>
        </p:nvSpPr>
        <p:spPr>
          <a:xfrm>
            <a:off x="11265028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What We Do…">
            <a:extLst>
              <a:ext uri="{FF2B5EF4-FFF2-40B4-BE49-F238E27FC236}">
                <a16:creationId xmlns:a16="http://schemas.microsoft.com/office/drawing/2014/main" id="{B1786623-5CC4-6C4B-8456-BA0515776A85}"/>
              </a:ext>
            </a:extLst>
          </p:cNvPr>
          <p:cNvSpPr txBox="1"/>
          <p:nvPr/>
        </p:nvSpPr>
        <p:spPr>
          <a:xfrm>
            <a:off x="659351" y="522718"/>
            <a:ext cx="11532649" cy="836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The agile methodology is just more successful.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096124-EB42-7848-8591-2F0C9153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75" y="1750294"/>
            <a:ext cx="12396147" cy="48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096124-EB42-7848-8591-2F0C9153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9" y="2193814"/>
            <a:ext cx="11945579" cy="46641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842F28-EE51-D345-805B-162D29B13225}"/>
              </a:ext>
            </a:extLst>
          </p:cNvPr>
          <p:cNvSpPr/>
          <p:nvPr/>
        </p:nvSpPr>
        <p:spPr>
          <a:xfrm>
            <a:off x="-1" y="0"/>
            <a:ext cx="12192001" cy="1557338"/>
          </a:xfrm>
          <a:prstGeom prst="rect">
            <a:avLst/>
          </a:prstGeom>
          <a:gradFill>
            <a:gsLst>
              <a:gs pos="36000">
                <a:srgbClr val="0C74A0"/>
              </a:gs>
              <a:gs pos="0">
                <a:srgbClr val="1060A0"/>
              </a:gs>
              <a:gs pos="66000">
                <a:srgbClr val="0F8BA5"/>
              </a:gs>
              <a:gs pos="99000">
                <a:srgbClr val="19A1AF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b"/>
          <p:cNvSpPr txBox="1"/>
          <p:nvPr/>
        </p:nvSpPr>
        <p:spPr>
          <a:xfrm>
            <a:off x="10942414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3" name="Tw"/>
          <p:cNvSpPr txBox="1"/>
          <p:nvPr/>
        </p:nvSpPr>
        <p:spPr>
          <a:xfrm>
            <a:off x="11265028" y="371740"/>
            <a:ext cx="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800" b="0">
                <a:solidFill>
                  <a:srgbClr val="F7F9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What We Do…">
            <a:extLst>
              <a:ext uri="{FF2B5EF4-FFF2-40B4-BE49-F238E27FC236}">
                <a16:creationId xmlns:a16="http://schemas.microsoft.com/office/drawing/2014/main" id="{B1786623-5CC4-6C4B-8456-BA0515776A85}"/>
              </a:ext>
            </a:extLst>
          </p:cNvPr>
          <p:cNvSpPr txBox="1"/>
          <p:nvPr/>
        </p:nvSpPr>
        <p:spPr>
          <a:xfrm>
            <a:off x="659351" y="522718"/>
            <a:ext cx="1153264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It’s a win-win for everyone.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hat We Do…">
            <a:extLst>
              <a:ext uri="{FF2B5EF4-FFF2-40B4-BE49-F238E27FC236}">
                <a16:creationId xmlns:a16="http://schemas.microsoft.com/office/drawing/2014/main" id="{2B937072-8E56-FB48-A6DE-8ECEA230335B}"/>
              </a:ext>
            </a:extLst>
          </p:cNvPr>
          <p:cNvSpPr txBox="1"/>
          <p:nvPr/>
        </p:nvSpPr>
        <p:spPr>
          <a:xfrm>
            <a:off x="74572" y="2485152"/>
            <a:ext cx="3071813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Our app and process gives you the ability to earn managed service contracts</a:t>
            </a:r>
            <a:r>
              <a:rPr lang="en-US" sz="2000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...</a:t>
            </a:r>
            <a:endParaRPr lang="en-US" sz="2000" b="1" dirty="0">
              <a:solidFill>
                <a:srgbClr val="47464E"/>
              </a:solidFill>
              <a:latin typeface="Arial Black" panose="020B0604020202020204" pitchFamily="34" charset="0"/>
              <a:ea typeface="Open Sans Extrabold" panose="020B0606030504020204" pitchFamily="34" charset="0"/>
              <a:cs typeface="Arial Black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hat We Do…">
            <a:extLst>
              <a:ext uri="{FF2B5EF4-FFF2-40B4-BE49-F238E27FC236}">
                <a16:creationId xmlns:a16="http://schemas.microsoft.com/office/drawing/2014/main" id="{6E7A5B0B-C857-7543-9302-80560B24EE60}"/>
              </a:ext>
            </a:extLst>
          </p:cNvPr>
          <p:cNvSpPr txBox="1"/>
          <p:nvPr/>
        </p:nvSpPr>
        <p:spPr>
          <a:xfrm>
            <a:off x="3738658" y="1721890"/>
            <a:ext cx="3071813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to create engaged</a:t>
            </a:r>
          </a:p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clients…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hat We Do…">
            <a:extLst>
              <a:ext uri="{FF2B5EF4-FFF2-40B4-BE49-F238E27FC236}">
                <a16:creationId xmlns:a16="http://schemas.microsoft.com/office/drawing/2014/main" id="{ABE7FABF-3746-DE45-AB4A-9DE467BA76B9}"/>
              </a:ext>
            </a:extLst>
          </p:cNvPr>
          <p:cNvSpPr txBox="1"/>
          <p:nvPr/>
        </p:nvSpPr>
        <p:spPr>
          <a:xfrm>
            <a:off x="8706256" y="2485152"/>
            <a:ext cx="3313896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ctr"/>
            <a:r>
              <a:rPr lang="en-US" sz="2000" b="1" dirty="0">
                <a:solidFill>
                  <a:srgbClr val="47464E"/>
                </a:solidFill>
                <a:latin typeface="Arial Black" panose="020B0604020202020204" pitchFamily="34" charset="0"/>
                <a:ea typeface="Open Sans Extrabold" panose="020B0606030504020204" pitchFamily="34" charset="0"/>
                <a:cs typeface="Arial Black" panose="020B0604020202020204" pitchFamily="34" charset="0"/>
              </a:rPr>
              <a:t>so they can achieve their vision of success.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14008</TotalTime>
  <Words>532</Words>
  <Application>Microsoft Office PowerPoint</Application>
  <PresentationFormat>Widescreen</PresentationFormat>
  <Paragraphs>56</Paragraphs>
  <Slides>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Kathleen Colombo</dc:creator>
  <cp:keywords/>
  <dc:description/>
  <cp:lastModifiedBy>Ryan Olsen</cp:lastModifiedBy>
  <cp:revision>138</cp:revision>
  <dcterms:created xsi:type="dcterms:W3CDTF">2020-05-14T22:17:56Z</dcterms:created>
  <dcterms:modified xsi:type="dcterms:W3CDTF">2021-05-19T19:19:13Z</dcterms:modified>
  <cp:category/>
</cp:coreProperties>
</file>