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512" r:id="rId2"/>
    <p:sldId id="323" r:id="rId3"/>
    <p:sldId id="555" r:id="rId4"/>
    <p:sldId id="571" r:id="rId5"/>
    <p:sldId id="488" r:id="rId6"/>
    <p:sldId id="490" r:id="rId7"/>
    <p:sldId id="491" r:id="rId8"/>
    <p:sldId id="570" r:id="rId9"/>
    <p:sldId id="573" r:id="rId10"/>
    <p:sldId id="575" r:id="rId11"/>
    <p:sldId id="578" r:id="rId12"/>
    <p:sldId id="577" r:id="rId13"/>
    <p:sldId id="582" r:id="rId14"/>
    <p:sldId id="583" r:id="rId15"/>
    <p:sldId id="584" r:id="rId16"/>
    <p:sldId id="5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o Rasicm" initials="CR" lastIdx="1" clrIdx="0">
    <p:extLst>
      <p:ext uri="{19B8F6BF-5375-455C-9EA6-DF929625EA0E}">
        <p15:presenceInfo xmlns:p15="http://schemas.microsoft.com/office/powerpoint/2012/main" userId="d28950aa99992e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64E"/>
    <a:srgbClr val="0E8CA5"/>
    <a:srgbClr val="169CAD"/>
    <a:srgbClr val="B5DAE4"/>
    <a:srgbClr val="E0F2EF"/>
    <a:srgbClr val="C1F2EF"/>
    <a:srgbClr val="108CA7"/>
    <a:srgbClr val="0F629F"/>
    <a:srgbClr val="108CA6"/>
    <a:srgbClr val="5BC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14"/>
    <p:restoredTop sz="79318" autoAdjust="0"/>
  </p:normalViewPr>
  <p:slideViewPr>
    <p:cSldViewPr snapToGrid="0" snapToObjects="1">
      <p:cViewPr varScale="1">
        <p:scale>
          <a:sx n="87" d="100"/>
          <a:sy n="87" d="100"/>
        </p:scale>
        <p:origin x="16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6434D-6B70-8C4D-8C81-B76050FA1F70}" type="datetimeFigureOut">
              <a:rPr lang="en-US" smtClean="0"/>
              <a:t>7/24/2020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A2858-CD74-DF4E-961B-EEDA6237AA63}" type="slidenum">
              <a:rPr lang="en-US" smtClean="0"/>
              <a:t>‹#›</a:t>
            </a:fld>
            <a:endParaRPr lang="en-US"/>
          </a:p>
        </p:txBody>
      </p:sp>
    </p:spTree>
    <p:extLst>
      <p:ext uri="{BB962C8B-B14F-4D97-AF65-F5344CB8AC3E}">
        <p14:creationId xmlns:p14="http://schemas.microsoft.com/office/powerpoint/2010/main" val="82298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Headline</a:t>
            </a:r>
          </a:p>
        </p:txBody>
      </p:sp>
      <p:sp>
        <p:nvSpPr>
          <p:cNvPr id="4" name="Slide Number Placeholder 3"/>
          <p:cNvSpPr>
            <a:spLocks noGrp="1"/>
          </p:cNvSpPr>
          <p:nvPr>
            <p:ph type="sldNum" sz="quarter" idx="10"/>
          </p:nvPr>
        </p:nvSpPr>
        <p:spPr/>
        <p:txBody>
          <a:bodyPr/>
          <a:lstStyle/>
          <a:p>
            <a:fld id="{9E4AACEF-43C6-4FEF-B146-1881A648514F}" type="slidenum">
              <a:rPr lang="en-US" smtClean="0"/>
              <a:t>2</a:t>
            </a:fld>
            <a:endParaRPr lang="en-US"/>
          </a:p>
        </p:txBody>
      </p:sp>
    </p:spTree>
    <p:extLst>
      <p:ext uri="{BB962C8B-B14F-4D97-AF65-F5344CB8AC3E}">
        <p14:creationId xmlns:p14="http://schemas.microsoft.com/office/powerpoint/2010/main" val="18028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15</a:t>
            </a:fld>
            <a:endParaRPr lang="en-US"/>
          </a:p>
        </p:txBody>
      </p:sp>
    </p:spTree>
    <p:extLst>
      <p:ext uri="{BB962C8B-B14F-4D97-AF65-F5344CB8AC3E}">
        <p14:creationId xmlns:p14="http://schemas.microsoft.com/office/powerpoint/2010/main" val="6896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16</a:t>
            </a:fld>
            <a:endParaRPr lang="en-US"/>
          </a:p>
        </p:txBody>
      </p:sp>
    </p:spTree>
    <p:extLst>
      <p:ext uri="{BB962C8B-B14F-4D97-AF65-F5344CB8AC3E}">
        <p14:creationId xmlns:p14="http://schemas.microsoft.com/office/powerpoint/2010/main" val="141171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AACEF-43C6-4FEF-B146-1881A648514F}" type="slidenum">
              <a:rPr lang="en-US" smtClean="0"/>
              <a:t>5</a:t>
            </a:fld>
            <a:endParaRPr lang="en-US"/>
          </a:p>
        </p:txBody>
      </p:sp>
    </p:spTree>
    <p:extLst>
      <p:ext uri="{BB962C8B-B14F-4D97-AF65-F5344CB8AC3E}">
        <p14:creationId xmlns:p14="http://schemas.microsoft.com/office/powerpoint/2010/main" val="24059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6</a:t>
            </a:fld>
            <a:endParaRPr lang="en-US"/>
          </a:p>
        </p:txBody>
      </p:sp>
    </p:spTree>
    <p:extLst>
      <p:ext uri="{BB962C8B-B14F-4D97-AF65-F5344CB8AC3E}">
        <p14:creationId xmlns:p14="http://schemas.microsoft.com/office/powerpoint/2010/main" val="345819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AACEF-43C6-4FEF-B146-1881A648514F}" type="slidenum">
              <a:rPr lang="en-US" smtClean="0"/>
              <a:t>8</a:t>
            </a:fld>
            <a:endParaRPr lang="en-US"/>
          </a:p>
        </p:txBody>
      </p:sp>
    </p:spTree>
    <p:extLst>
      <p:ext uri="{BB962C8B-B14F-4D97-AF65-F5344CB8AC3E}">
        <p14:creationId xmlns:p14="http://schemas.microsoft.com/office/powerpoint/2010/main" val="181822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10</a:t>
            </a:fld>
            <a:endParaRPr lang="en-US"/>
          </a:p>
        </p:txBody>
      </p:sp>
    </p:spTree>
    <p:extLst>
      <p:ext uri="{BB962C8B-B14F-4D97-AF65-F5344CB8AC3E}">
        <p14:creationId xmlns:p14="http://schemas.microsoft.com/office/powerpoint/2010/main" val="325609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11</a:t>
            </a:fld>
            <a:endParaRPr lang="en-US"/>
          </a:p>
        </p:txBody>
      </p:sp>
    </p:spTree>
    <p:extLst>
      <p:ext uri="{BB962C8B-B14F-4D97-AF65-F5344CB8AC3E}">
        <p14:creationId xmlns:p14="http://schemas.microsoft.com/office/powerpoint/2010/main" val="284235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12</a:t>
            </a:fld>
            <a:endParaRPr lang="en-US"/>
          </a:p>
        </p:txBody>
      </p:sp>
    </p:spTree>
    <p:extLst>
      <p:ext uri="{BB962C8B-B14F-4D97-AF65-F5344CB8AC3E}">
        <p14:creationId xmlns:p14="http://schemas.microsoft.com/office/powerpoint/2010/main" val="39015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13</a:t>
            </a:fld>
            <a:endParaRPr lang="en-US"/>
          </a:p>
        </p:txBody>
      </p:sp>
    </p:spTree>
    <p:extLst>
      <p:ext uri="{BB962C8B-B14F-4D97-AF65-F5344CB8AC3E}">
        <p14:creationId xmlns:p14="http://schemas.microsoft.com/office/powerpoint/2010/main" val="302578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7A2858-CD74-DF4E-961B-EEDA6237AA63}" type="slidenum">
              <a:rPr lang="en-US" smtClean="0"/>
              <a:t>14</a:t>
            </a:fld>
            <a:endParaRPr lang="en-US"/>
          </a:p>
        </p:txBody>
      </p:sp>
    </p:spTree>
    <p:extLst>
      <p:ext uri="{BB962C8B-B14F-4D97-AF65-F5344CB8AC3E}">
        <p14:creationId xmlns:p14="http://schemas.microsoft.com/office/powerpoint/2010/main" val="66557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7CCC-F709-A043-B9C5-3C1C3F76B7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99488B-18AB-CD48-A6BA-71B9EDCF3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923F6-9AD5-5E4D-A757-7688C7653CC3}"/>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216660C3-21BC-5B48-B56C-653A345A9D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16380B-FCCF-F44C-8D77-1B7E2B7D6D65}"/>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343738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A8FB-E8D2-5945-9D7B-98D6BCA859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24DF79-63B7-7545-A753-3D4D8924B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8E913-440C-6F4C-B2D4-EFF6367D6815}"/>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2B310054-6544-E747-AAAD-BBBEB51FA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571879-9974-4E40-A739-249F1CD08815}"/>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416648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E7BF70-EEE3-5943-ACAF-AFBE9ADB2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3AF01D-7D8D-FA45-A903-3827419561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91DDA-1EE0-644C-BE9C-A622D58EF8EC}"/>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2B1E0718-5B08-F041-822A-C4E21C9F0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CCAF1C-EA63-4440-9273-2BD8CAD34C81}"/>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170139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587AFB9-AB1A-B34F-9894-9024E552E37F}"/>
              </a:ext>
            </a:extLst>
          </p:cNvPr>
          <p:cNvSpPr/>
          <p:nvPr userDrawn="1"/>
        </p:nvSpPr>
        <p:spPr>
          <a:xfrm>
            <a:off x="0" y="0"/>
            <a:ext cx="1219200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a:extLst>
              <a:ext uri="{FF2B5EF4-FFF2-40B4-BE49-F238E27FC236}">
                <a16:creationId xmlns:a16="http://schemas.microsoft.com/office/drawing/2014/main" id="{9E2165AA-8132-3B45-837B-44A695C6D1F7}"/>
              </a:ext>
            </a:extLst>
          </p:cNvPr>
          <p:cNvSpPr txBox="1"/>
          <p:nvPr userDrawn="1"/>
        </p:nvSpPr>
        <p:spPr>
          <a:xfrm>
            <a:off x="11040301" y="6348512"/>
            <a:ext cx="256481"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sz="9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Slide</a:t>
            </a:r>
          </a:p>
        </p:txBody>
      </p:sp>
      <p:sp>
        <p:nvSpPr>
          <p:cNvPr id="13" name="Slide Number">
            <a:extLst>
              <a:ext uri="{FF2B5EF4-FFF2-40B4-BE49-F238E27FC236}">
                <a16:creationId xmlns:a16="http://schemas.microsoft.com/office/drawing/2014/main" id="{8305B6BD-B78F-1B4B-A196-FD5D47A12C1C}"/>
              </a:ext>
            </a:extLst>
          </p:cNvPr>
          <p:cNvSpPr txBox="1">
            <a:spLocks/>
          </p:cNvSpPr>
          <p:nvPr userDrawn="1"/>
        </p:nvSpPr>
        <p:spPr>
          <a:xfrm>
            <a:off x="11236302" y="6348512"/>
            <a:ext cx="256481" cy="138499"/>
          </a:xfrm>
          <a:prstGeom prst="rect">
            <a:avLst/>
          </a:prstGeom>
        </p:spPr>
        <p:txBody>
          <a:bodyPr lIns="0" tIns="0" rIns="0" bIns="0"/>
          <a:lstStyle>
            <a:defPPr>
              <a:defRPr lang="en-US"/>
            </a:defPPr>
            <a:lvl1pPr marL="0" algn="r" defTabSz="914400" rtl="0" eaLnBrk="1" latinLnBrk="0" hangingPunct="1">
              <a:defRPr sz="900" b="0" i="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Lato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a:t>
            </a:fld>
            <a:endParaRPr lang="en-US" dirty="0">
              <a:solidFill>
                <a:schemeClr val="bg1"/>
              </a:solidFill>
            </a:endParaRPr>
          </a:p>
        </p:txBody>
      </p:sp>
      <p:cxnSp>
        <p:nvCxnSpPr>
          <p:cNvPr id="14" name="Straight Arrow Connector 13">
            <a:extLst>
              <a:ext uri="{FF2B5EF4-FFF2-40B4-BE49-F238E27FC236}">
                <a16:creationId xmlns:a16="http://schemas.microsoft.com/office/drawing/2014/main" id="{A9E23652-6776-F34F-9119-891B063C2C3C}"/>
              </a:ext>
            </a:extLst>
          </p:cNvPr>
          <p:cNvCxnSpPr>
            <a:cxnSpLocks/>
          </p:cNvCxnSpPr>
          <p:nvPr userDrawn="1"/>
        </p:nvCxnSpPr>
        <p:spPr>
          <a:xfrm>
            <a:off x="10875108" y="6290332"/>
            <a:ext cx="0" cy="274320"/>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a:extLst>
              <a:ext uri="{FF2B5EF4-FFF2-40B4-BE49-F238E27FC236}">
                <a16:creationId xmlns:a16="http://schemas.microsoft.com/office/drawing/2014/main" id="{481304AD-50B5-0D47-8ADE-2EDC968D7523}"/>
              </a:ext>
            </a:extLst>
          </p:cNvPr>
          <p:cNvSpPr txBox="1"/>
          <p:nvPr userDrawn="1"/>
        </p:nvSpPr>
        <p:spPr>
          <a:xfrm>
            <a:off x="9399910" y="6358242"/>
            <a:ext cx="1279197"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900" b="0" i="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www.OnStrategyHQ.com</a:t>
            </a:r>
            <a:endParaRPr sz="9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402175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Main Slide 01">
    <p:spTree>
      <p:nvGrpSpPr>
        <p:cNvPr id="1" name=""/>
        <p:cNvGrpSpPr/>
        <p:nvPr/>
      </p:nvGrpSpPr>
      <p:grpSpPr>
        <a:xfrm>
          <a:off x="0" y="0"/>
          <a:ext cx="0" cy="0"/>
          <a:chOff x="0" y="0"/>
          <a:chExt cx="0" cy="0"/>
        </a:xfrm>
      </p:grpSpPr>
      <p:sp>
        <p:nvSpPr>
          <p:cNvPr id="11" name="Slide">
            <a:extLst>
              <a:ext uri="{FF2B5EF4-FFF2-40B4-BE49-F238E27FC236}">
                <a16:creationId xmlns:a16="http://schemas.microsoft.com/office/drawing/2014/main" id="{A2DEC634-2BAD-784A-ABFF-B33FB890C9CC}"/>
              </a:ext>
            </a:extLst>
          </p:cNvPr>
          <p:cNvSpPr txBox="1"/>
          <p:nvPr userDrawn="1"/>
        </p:nvSpPr>
        <p:spPr>
          <a:xfrm>
            <a:off x="11040301" y="6348512"/>
            <a:ext cx="256481"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sz="900" b="0" i="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Slide</a:t>
            </a:r>
          </a:p>
        </p:txBody>
      </p:sp>
      <p:sp>
        <p:nvSpPr>
          <p:cNvPr id="14" name="Slide Number">
            <a:extLst>
              <a:ext uri="{FF2B5EF4-FFF2-40B4-BE49-F238E27FC236}">
                <a16:creationId xmlns:a16="http://schemas.microsoft.com/office/drawing/2014/main" id="{308CD713-F18B-3F42-A50C-2CD424325FBD}"/>
              </a:ext>
            </a:extLst>
          </p:cNvPr>
          <p:cNvSpPr txBox="1">
            <a:spLocks/>
          </p:cNvSpPr>
          <p:nvPr userDrawn="1"/>
        </p:nvSpPr>
        <p:spPr>
          <a:xfrm>
            <a:off x="11236302" y="6348512"/>
            <a:ext cx="256481" cy="138499"/>
          </a:xfrm>
          <a:prstGeom prst="rect">
            <a:avLst/>
          </a:prstGeom>
        </p:spPr>
        <p:txBody>
          <a:bodyPr lIns="0" tIns="0" rIns="0" bIns="0"/>
          <a:lstStyle>
            <a:defPPr>
              <a:defRPr lang="en-US"/>
            </a:defPPr>
            <a:lvl1pPr marL="0" algn="r" defTabSz="914400" rtl="0" eaLnBrk="1" latinLnBrk="0" hangingPunct="1">
              <a:defRPr sz="900" b="0" i="0" kern="1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sym typeface="Lato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pPr/>
              <a:t>‹#›</a:t>
            </a:fld>
            <a:endParaRPr lang="en-US"/>
          </a:p>
        </p:txBody>
      </p:sp>
      <p:cxnSp>
        <p:nvCxnSpPr>
          <p:cNvPr id="15" name="Straight Arrow Connector 14">
            <a:extLst>
              <a:ext uri="{FF2B5EF4-FFF2-40B4-BE49-F238E27FC236}">
                <a16:creationId xmlns:a16="http://schemas.microsoft.com/office/drawing/2014/main" id="{4D18DA2A-C1BA-A542-AE59-5D2098B142FF}"/>
              </a:ext>
            </a:extLst>
          </p:cNvPr>
          <p:cNvCxnSpPr>
            <a:cxnSpLocks/>
          </p:cNvCxnSpPr>
          <p:nvPr userDrawn="1"/>
        </p:nvCxnSpPr>
        <p:spPr>
          <a:xfrm>
            <a:off x="10875108" y="6290332"/>
            <a:ext cx="0" cy="274320"/>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a:extLst>
              <a:ext uri="{FF2B5EF4-FFF2-40B4-BE49-F238E27FC236}">
                <a16:creationId xmlns:a16="http://schemas.microsoft.com/office/drawing/2014/main" id="{B5AF1636-4A2C-C244-80D6-3B917ED40408}"/>
              </a:ext>
            </a:extLst>
          </p:cNvPr>
          <p:cNvSpPr txBox="1"/>
          <p:nvPr userDrawn="1"/>
        </p:nvSpPr>
        <p:spPr>
          <a:xfrm>
            <a:off x="9399910" y="6358242"/>
            <a:ext cx="1279197"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r">
              <a:defRPr sz="1800" b="0">
                <a:solidFill>
                  <a:srgbClr val="2C2E3C"/>
                </a:solidFill>
                <a:latin typeface="Lato Black"/>
                <a:ea typeface="Lato Black"/>
                <a:cs typeface="Lato Black"/>
                <a:sym typeface="Lato Black"/>
              </a:defRPr>
            </a:lvl1pPr>
          </a:lstStyle>
          <a:p>
            <a:r>
              <a:rPr lang="en-US" sz="900" b="0" i="0" err="1">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www.OnStrategyHQ.com</a:t>
            </a:r>
            <a:endParaRPr sz="900" b="0" i="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8804690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6032-9AA8-0746-B0EF-4558728B1B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6FB5E-7D80-DB49-A61A-270F6F7E10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4D8A6-06F1-6846-8B67-49616DFAF368}"/>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91A62992-CAD7-0743-8D86-4B53BA6683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A63542-3BA4-EB41-A67E-63F0D75877CE}"/>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321463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40CB-1792-8C48-83F7-D2E8C1783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A4785-E229-5B4A-A701-BF6D6E001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AC32E-839A-6348-8730-AA6CC5FB865D}"/>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2EB6C48B-D482-914B-B37F-4C6DBE0B6E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F0DE17-0BB3-5D43-828E-7AE422A113A6}"/>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54126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F79A-73CE-004D-9061-8FA17D8F5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55DA-81C8-B64A-8131-FC8555899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52B72D-96CD-9F43-8950-2319956D6B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72C384-66B2-704D-A628-7A9DD955FE75}"/>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6" name="Footer Placeholder 5">
            <a:extLst>
              <a:ext uri="{FF2B5EF4-FFF2-40B4-BE49-F238E27FC236}">
                <a16:creationId xmlns:a16="http://schemas.microsoft.com/office/drawing/2014/main" id="{4D7154B4-CE3E-E34F-9A3E-61E1C6ADCF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1A1830-079C-D647-8960-614DED45A411}"/>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415110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7B27-5B43-764B-B888-755A2D4A1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2E45A-C252-9445-93C2-D7F5E28D0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B53ED-E615-784A-920D-CD0BFDFA5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AEF29-2766-B74A-8CA3-F0FDDF461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A80296-4AD3-B743-A5C1-3666022421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9C10F-E8A5-7B4C-A3AC-9D962BD18C2D}"/>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8" name="Footer Placeholder 7">
            <a:extLst>
              <a:ext uri="{FF2B5EF4-FFF2-40B4-BE49-F238E27FC236}">
                <a16:creationId xmlns:a16="http://schemas.microsoft.com/office/drawing/2014/main" id="{EF4B7AA1-9FD9-DB41-B451-FFD482020A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08CDBD-1CD2-F54F-9FEB-DC37B2D5190C}"/>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105609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FE63-CDFF-824D-B07F-AC8CACFD2A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3ED556-5AF7-3442-9DAC-329B6593E65B}"/>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4" name="Footer Placeholder 3">
            <a:extLst>
              <a:ext uri="{FF2B5EF4-FFF2-40B4-BE49-F238E27FC236}">
                <a16:creationId xmlns:a16="http://schemas.microsoft.com/office/drawing/2014/main" id="{2073FEA8-4E85-8943-A928-84AD28A5FE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508762-BD2F-014B-98E4-0E74E8DE2C36}"/>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333804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54925-51E9-4940-B7B3-BB98BB831FEA}"/>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3" name="Footer Placeholder 2">
            <a:extLst>
              <a:ext uri="{FF2B5EF4-FFF2-40B4-BE49-F238E27FC236}">
                <a16:creationId xmlns:a16="http://schemas.microsoft.com/office/drawing/2014/main" id="{386C7B49-713F-7F47-B3A3-2EF54F53E8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EA7881-41FC-D74F-906D-21AB6DED7A84}"/>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215883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7AAB-F523-1243-BD23-78787854D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455BCA-FBF3-C04F-BC5A-6ED12B0F2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E695A-95C3-B149-9C2F-8919B29B9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8F715-9A81-EC47-B2CD-0BFFC5B34037}"/>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6" name="Footer Placeholder 5">
            <a:extLst>
              <a:ext uri="{FF2B5EF4-FFF2-40B4-BE49-F238E27FC236}">
                <a16:creationId xmlns:a16="http://schemas.microsoft.com/office/drawing/2014/main" id="{0E074FFD-F4DD-F543-A06E-1DA840F17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A8689-2290-C94F-83F2-213B9FA90634}"/>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259033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0355-FED0-2B4F-B6A9-2AC38264C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41109-D844-5244-90FB-22ED2065F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FE815D-A97E-9D4A-8C9B-79F7D3A99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2B2D3-DFF7-7B47-9D38-E935CEADFED0}"/>
              </a:ext>
            </a:extLst>
          </p:cNvPr>
          <p:cNvSpPr>
            <a:spLocks noGrp="1"/>
          </p:cNvSpPr>
          <p:nvPr>
            <p:ph type="dt" sz="half" idx="10"/>
          </p:nvPr>
        </p:nvSpPr>
        <p:spPr/>
        <p:txBody>
          <a:bodyPr/>
          <a:lstStyle/>
          <a:p>
            <a:fld id="{25EA2FD4-8C3B-014F-9E5F-DA8814509964}" type="datetimeFigureOut">
              <a:rPr lang="en-US" smtClean="0"/>
              <a:t>7/24/2020</a:t>
            </a:fld>
            <a:endParaRPr lang="en-US" dirty="0"/>
          </a:p>
        </p:txBody>
      </p:sp>
      <p:sp>
        <p:nvSpPr>
          <p:cNvPr id="6" name="Footer Placeholder 5">
            <a:extLst>
              <a:ext uri="{FF2B5EF4-FFF2-40B4-BE49-F238E27FC236}">
                <a16:creationId xmlns:a16="http://schemas.microsoft.com/office/drawing/2014/main" id="{D406266D-7FF1-8844-A017-8826D469D7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DD5FCA-653F-6A4F-884B-D9266B0A1215}"/>
              </a:ext>
            </a:extLst>
          </p:cNvPr>
          <p:cNvSpPr>
            <a:spLocks noGrp="1"/>
          </p:cNvSpPr>
          <p:nvPr>
            <p:ph type="sldNum" sz="quarter" idx="12"/>
          </p:nvPr>
        </p:nvSpPr>
        <p:spPr/>
        <p:txBody>
          <a:bodyPr/>
          <a:lstStyle/>
          <a:p>
            <a:fld id="{57105819-2719-444A-8D95-D99CAE418246}" type="slidenum">
              <a:rPr lang="en-US" smtClean="0"/>
              <a:t>‹#›</a:t>
            </a:fld>
            <a:endParaRPr lang="en-US" dirty="0"/>
          </a:p>
        </p:txBody>
      </p:sp>
    </p:spTree>
    <p:extLst>
      <p:ext uri="{BB962C8B-B14F-4D97-AF65-F5344CB8AC3E}">
        <p14:creationId xmlns:p14="http://schemas.microsoft.com/office/powerpoint/2010/main" val="222735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CFECF-83D7-E741-B381-51EB42B1D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7A6879-BAF6-A445-8808-EBBCEF5D2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FFB6A-F631-254A-8683-17DCE5126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A2FD4-8C3B-014F-9E5F-DA8814509964}" type="datetimeFigureOut">
              <a:rPr lang="en-US" smtClean="0"/>
              <a:t>7/24/2020</a:t>
            </a:fld>
            <a:endParaRPr lang="en-US" dirty="0"/>
          </a:p>
        </p:txBody>
      </p:sp>
      <p:sp>
        <p:nvSpPr>
          <p:cNvPr id="5" name="Footer Placeholder 4">
            <a:extLst>
              <a:ext uri="{FF2B5EF4-FFF2-40B4-BE49-F238E27FC236}">
                <a16:creationId xmlns:a16="http://schemas.microsoft.com/office/drawing/2014/main" id="{3472C401-B073-1445-B99B-5D5045408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098A6A-1DA6-1942-96C0-E9532B59B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05819-2719-444A-8D95-D99CAE418246}" type="slidenum">
              <a:rPr lang="en-US" smtClean="0"/>
              <a:t>‹#›</a:t>
            </a:fld>
            <a:endParaRPr lang="en-US" dirty="0"/>
          </a:p>
        </p:txBody>
      </p:sp>
    </p:spTree>
    <p:extLst>
      <p:ext uri="{BB962C8B-B14F-4D97-AF65-F5344CB8AC3E}">
        <p14:creationId xmlns:p14="http://schemas.microsoft.com/office/powerpoint/2010/main" val="2529169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nergistically restore proactive platforms through quality data. Distinctively leverage existing resource…">
            <a:extLst>
              <a:ext uri="{FF2B5EF4-FFF2-40B4-BE49-F238E27FC236}">
                <a16:creationId xmlns:a16="http://schemas.microsoft.com/office/drawing/2014/main" id="{AED9B752-96F9-264C-81E6-843B8CAED143}"/>
              </a:ext>
            </a:extLst>
          </p:cNvPr>
          <p:cNvSpPr txBox="1"/>
          <p:nvPr/>
        </p:nvSpPr>
        <p:spPr>
          <a:xfrm>
            <a:off x="1702450" y="5028081"/>
            <a:ext cx="8787100" cy="37119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ct val="150000"/>
              </a:lnSpc>
              <a:defRPr sz="1800" b="0">
                <a:solidFill>
                  <a:srgbClr val="F7F9FF"/>
                </a:solidFill>
                <a:latin typeface="Lato Regular"/>
                <a:ea typeface="Lato Regular"/>
                <a:cs typeface="Lato Regular"/>
                <a:sym typeface="Lato Regular"/>
              </a:defRPr>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id="{35FAF774-85F7-4525-9B1E-4B35B0B1FA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5237" y="2238751"/>
            <a:ext cx="8277726" cy="1599447"/>
          </a:xfrm>
          <a:prstGeom prst="rect">
            <a:avLst/>
          </a:prstGeom>
        </p:spPr>
      </p:pic>
    </p:spTree>
    <p:extLst>
      <p:ext uri="{BB962C8B-B14F-4D97-AF65-F5344CB8AC3E}">
        <p14:creationId xmlns:p14="http://schemas.microsoft.com/office/powerpoint/2010/main" val="351211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277E9148-350B-4AC3-A78D-D923FEA057EC}"/>
              </a:ext>
            </a:extLst>
          </p:cNvPr>
          <p:cNvPicPr>
            <a:picLocks noChangeAspect="1"/>
          </p:cNvPicPr>
          <p:nvPr/>
        </p:nvPicPr>
        <p:blipFill rotWithShape="1">
          <a:blip r:embed="rId4"/>
          <a:srcRect b="16809"/>
          <a:stretch/>
        </p:blipFill>
        <p:spPr>
          <a:xfrm>
            <a:off x="544011" y="1489225"/>
            <a:ext cx="11230857" cy="4740293"/>
          </a:xfrm>
          <a:prstGeom prst="rect">
            <a:avLst/>
          </a:prstGeom>
        </p:spPr>
      </p:pic>
      <p:sp>
        <p:nvSpPr>
          <p:cNvPr id="7" name="agenda.">
            <a:extLst>
              <a:ext uri="{FF2B5EF4-FFF2-40B4-BE49-F238E27FC236}">
                <a16:creationId xmlns:a16="http://schemas.microsoft.com/office/drawing/2014/main" id="{B1BBE2F3-B21C-426A-9E76-44CF28918023}"/>
              </a:ext>
            </a:extLst>
          </p:cNvPr>
          <p:cNvSpPr txBox="1"/>
          <p:nvPr/>
        </p:nvSpPr>
        <p:spPr>
          <a:xfrm>
            <a:off x="544011" y="628482"/>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Goal Cascade</a:t>
            </a:r>
          </a:p>
        </p:txBody>
      </p:sp>
    </p:spTree>
    <p:extLst>
      <p:ext uri="{BB962C8B-B14F-4D97-AF65-F5344CB8AC3E}">
        <p14:creationId xmlns:p14="http://schemas.microsoft.com/office/powerpoint/2010/main" val="363484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0361DF57-D574-4B63-A192-8AE4636797AD}"/>
              </a:ext>
            </a:extLst>
          </p:cNvPr>
          <p:cNvPicPr>
            <a:picLocks noChangeAspect="1"/>
          </p:cNvPicPr>
          <p:nvPr/>
        </p:nvPicPr>
        <p:blipFill>
          <a:blip r:embed="rId4"/>
          <a:stretch>
            <a:fillRect/>
          </a:stretch>
        </p:blipFill>
        <p:spPr>
          <a:xfrm>
            <a:off x="390000" y="1810753"/>
            <a:ext cx="11412000" cy="4176000"/>
          </a:xfrm>
          <a:prstGeom prst="rect">
            <a:avLst/>
          </a:prstGeom>
        </p:spPr>
      </p:pic>
      <p:sp>
        <p:nvSpPr>
          <p:cNvPr id="6" name="agenda.">
            <a:extLst>
              <a:ext uri="{FF2B5EF4-FFF2-40B4-BE49-F238E27FC236}">
                <a16:creationId xmlns:a16="http://schemas.microsoft.com/office/drawing/2014/main" id="{4E2A864F-43C5-4F59-A75A-7EB548FDA417}"/>
              </a:ext>
            </a:extLst>
          </p:cNvPr>
          <p:cNvSpPr txBox="1"/>
          <p:nvPr/>
        </p:nvSpPr>
        <p:spPr>
          <a:xfrm>
            <a:off x="544011" y="664657"/>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Gantt Chart</a:t>
            </a:r>
          </a:p>
        </p:txBody>
      </p:sp>
    </p:spTree>
    <p:extLst>
      <p:ext uri="{BB962C8B-B14F-4D97-AF65-F5344CB8AC3E}">
        <p14:creationId xmlns:p14="http://schemas.microsoft.com/office/powerpoint/2010/main" val="111069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9BCDFE5-91F4-40ED-94C1-2F8560679C1A}"/>
              </a:ext>
            </a:extLst>
          </p:cNvPr>
          <p:cNvPicPr>
            <a:picLocks noChangeAspect="1"/>
          </p:cNvPicPr>
          <p:nvPr/>
        </p:nvPicPr>
        <p:blipFill rotWithShape="1">
          <a:blip r:embed="rId4"/>
          <a:srcRect b="92982"/>
          <a:stretch/>
        </p:blipFill>
        <p:spPr>
          <a:xfrm>
            <a:off x="2520167" y="520767"/>
            <a:ext cx="7099524" cy="511312"/>
          </a:xfrm>
          <a:prstGeom prst="rect">
            <a:avLst/>
          </a:prstGeom>
        </p:spPr>
      </p:pic>
      <p:pic>
        <p:nvPicPr>
          <p:cNvPr id="4" name="Picture 3">
            <a:extLst>
              <a:ext uri="{FF2B5EF4-FFF2-40B4-BE49-F238E27FC236}">
                <a16:creationId xmlns:a16="http://schemas.microsoft.com/office/drawing/2014/main" id="{70DE91F8-576D-4D00-9C62-30BC0CBD871E}"/>
              </a:ext>
            </a:extLst>
          </p:cNvPr>
          <p:cNvPicPr>
            <a:picLocks noChangeAspect="1"/>
          </p:cNvPicPr>
          <p:nvPr/>
        </p:nvPicPr>
        <p:blipFill rotWithShape="1">
          <a:blip r:embed="rId4"/>
          <a:srcRect t="28111"/>
          <a:stretch/>
        </p:blipFill>
        <p:spPr>
          <a:xfrm>
            <a:off x="2546238" y="986383"/>
            <a:ext cx="7099524" cy="5237627"/>
          </a:xfrm>
          <a:prstGeom prst="rect">
            <a:avLst/>
          </a:prstGeom>
        </p:spPr>
      </p:pic>
      <p:sp>
        <p:nvSpPr>
          <p:cNvPr id="8" name="agenda.">
            <a:extLst>
              <a:ext uri="{FF2B5EF4-FFF2-40B4-BE49-F238E27FC236}">
                <a16:creationId xmlns:a16="http://schemas.microsoft.com/office/drawing/2014/main" id="{C64400CF-2927-4196-BB7A-1F3BFE7989E1}"/>
              </a:ext>
            </a:extLst>
          </p:cNvPr>
          <p:cNvSpPr txBox="1"/>
          <p:nvPr/>
        </p:nvSpPr>
        <p:spPr>
          <a:xfrm>
            <a:off x="544011" y="686076"/>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Reports</a:t>
            </a:r>
          </a:p>
        </p:txBody>
      </p:sp>
    </p:spTree>
    <p:extLst>
      <p:ext uri="{BB962C8B-B14F-4D97-AF65-F5344CB8AC3E}">
        <p14:creationId xmlns:p14="http://schemas.microsoft.com/office/powerpoint/2010/main" val="10189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F0FF1C77-BF48-42AE-B5EF-489DDFF15820}"/>
              </a:ext>
            </a:extLst>
          </p:cNvPr>
          <p:cNvPicPr>
            <a:picLocks noChangeAspect="1"/>
          </p:cNvPicPr>
          <p:nvPr/>
        </p:nvPicPr>
        <p:blipFill rotWithShape="1">
          <a:blip r:embed="rId4"/>
          <a:srcRect b="18845"/>
          <a:stretch/>
        </p:blipFill>
        <p:spPr>
          <a:xfrm>
            <a:off x="1284429" y="1528733"/>
            <a:ext cx="9623142" cy="4448221"/>
          </a:xfrm>
          <a:prstGeom prst="rect">
            <a:avLst/>
          </a:prstGeom>
        </p:spPr>
      </p:pic>
      <p:sp>
        <p:nvSpPr>
          <p:cNvPr id="6" name="agenda.">
            <a:extLst>
              <a:ext uri="{FF2B5EF4-FFF2-40B4-BE49-F238E27FC236}">
                <a16:creationId xmlns:a16="http://schemas.microsoft.com/office/drawing/2014/main" id="{38ACC82F-DE56-4D37-95C1-69F85E3F8331}"/>
              </a:ext>
            </a:extLst>
          </p:cNvPr>
          <p:cNvSpPr txBox="1"/>
          <p:nvPr/>
        </p:nvSpPr>
        <p:spPr>
          <a:xfrm>
            <a:off x="544011" y="642602"/>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KPI Scorecard</a:t>
            </a:r>
          </a:p>
        </p:txBody>
      </p:sp>
    </p:spTree>
    <p:extLst>
      <p:ext uri="{BB962C8B-B14F-4D97-AF65-F5344CB8AC3E}">
        <p14:creationId xmlns:p14="http://schemas.microsoft.com/office/powerpoint/2010/main" val="14413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FD41997-20B1-4517-B991-5A3102E4548C}"/>
              </a:ext>
            </a:extLst>
          </p:cNvPr>
          <p:cNvPicPr>
            <a:picLocks noChangeAspect="1"/>
          </p:cNvPicPr>
          <p:nvPr/>
        </p:nvPicPr>
        <p:blipFill rotWithShape="1">
          <a:blip r:embed="rId4"/>
          <a:srcRect b="27191"/>
          <a:stretch/>
        </p:blipFill>
        <p:spPr>
          <a:xfrm>
            <a:off x="544011" y="1893106"/>
            <a:ext cx="5990476" cy="4444127"/>
          </a:xfrm>
          <a:prstGeom prst="rect">
            <a:avLst/>
          </a:prstGeom>
        </p:spPr>
      </p:pic>
      <p:pic>
        <p:nvPicPr>
          <p:cNvPr id="7" name="Picture 6">
            <a:extLst>
              <a:ext uri="{FF2B5EF4-FFF2-40B4-BE49-F238E27FC236}">
                <a16:creationId xmlns:a16="http://schemas.microsoft.com/office/drawing/2014/main" id="{BB838E03-856F-4DD0-BBFA-7085F4018A47}"/>
              </a:ext>
            </a:extLst>
          </p:cNvPr>
          <p:cNvPicPr>
            <a:picLocks noChangeAspect="1"/>
          </p:cNvPicPr>
          <p:nvPr/>
        </p:nvPicPr>
        <p:blipFill rotWithShape="1">
          <a:blip r:embed="rId5"/>
          <a:srcRect b="12288"/>
          <a:stretch/>
        </p:blipFill>
        <p:spPr>
          <a:xfrm>
            <a:off x="5786349" y="716096"/>
            <a:ext cx="6164571" cy="5385258"/>
          </a:xfrm>
          <a:prstGeom prst="rect">
            <a:avLst/>
          </a:prstGeom>
          <a:effectLst>
            <a:innerShdw blurRad="127000" dist="88900" dir="13500000">
              <a:prstClr val="black">
                <a:alpha val="75000"/>
              </a:prstClr>
            </a:innerShdw>
          </a:effectLst>
        </p:spPr>
      </p:pic>
      <p:sp>
        <p:nvSpPr>
          <p:cNvPr id="11" name="agenda.">
            <a:extLst>
              <a:ext uri="{FF2B5EF4-FFF2-40B4-BE49-F238E27FC236}">
                <a16:creationId xmlns:a16="http://schemas.microsoft.com/office/drawing/2014/main" id="{E7159D9E-BAFC-4C94-8EE1-42D56B71BC89}"/>
              </a:ext>
            </a:extLst>
          </p:cNvPr>
          <p:cNvSpPr txBox="1"/>
          <p:nvPr/>
        </p:nvSpPr>
        <p:spPr>
          <a:xfrm>
            <a:off x="544011" y="716096"/>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Full Report w/Progress</a:t>
            </a:r>
          </a:p>
        </p:txBody>
      </p:sp>
    </p:spTree>
    <p:extLst>
      <p:ext uri="{BB962C8B-B14F-4D97-AF65-F5344CB8AC3E}">
        <p14:creationId xmlns:p14="http://schemas.microsoft.com/office/powerpoint/2010/main" val="34799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5DA7E8-A2B4-42FF-A69F-453C821AB794}"/>
              </a:ext>
            </a:extLst>
          </p:cNvPr>
          <p:cNvPicPr>
            <a:picLocks noChangeAspect="1"/>
          </p:cNvPicPr>
          <p:nvPr/>
        </p:nvPicPr>
        <p:blipFill rotWithShape="1">
          <a:blip r:embed="rId3"/>
          <a:srcRect b="23679"/>
          <a:stretch/>
        </p:blipFill>
        <p:spPr>
          <a:xfrm>
            <a:off x="2329714" y="1477242"/>
            <a:ext cx="7532572" cy="4813456"/>
          </a:xfrm>
          <a:prstGeom prst="rect">
            <a:avLst/>
          </a:prstGeom>
        </p:spPr>
      </p:pic>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4"/>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genda.">
            <a:extLst>
              <a:ext uri="{FF2B5EF4-FFF2-40B4-BE49-F238E27FC236}">
                <a16:creationId xmlns:a16="http://schemas.microsoft.com/office/drawing/2014/main" id="{C54B786E-3D94-4236-A5E3-FC2B60FFDDB0}"/>
              </a:ext>
            </a:extLst>
          </p:cNvPr>
          <p:cNvSpPr txBox="1"/>
          <p:nvPr/>
        </p:nvSpPr>
        <p:spPr>
          <a:xfrm>
            <a:off x="544011" y="751091"/>
            <a:ext cx="11406909" cy="586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Team Member Action Plan</a:t>
            </a:r>
          </a:p>
        </p:txBody>
      </p:sp>
    </p:spTree>
    <p:extLst>
      <p:ext uri="{BB962C8B-B14F-4D97-AF65-F5344CB8AC3E}">
        <p14:creationId xmlns:p14="http://schemas.microsoft.com/office/powerpoint/2010/main" val="310352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3"/>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E02EC30-1F94-4668-AD34-72F53D2C17A0}"/>
              </a:ext>
            </a:extLst>
          </p:cNvPr>
          <p:cNvPicPr>
            <a:picLocks noChangeAspect="1"/>
          </p:cNvPicPr>
          <p:nvPr/>
        </p:nvPicPr>
        <p:blipFill rotWithShape="1">
          <a:blip r:embed="rId4"/>
          <a:srcRect b="16787"/>
          <a:stretch/>
        </p:blipFill>
        <p:spPr>
          <a:xfrm>
            <a:off x="544011" y="1504247"/>
            <a:ext cx="7216000" cy="4649956"/>
          </a:xfrm>
          <a:prstGeom prst="rect">
            <a:avLst/>
          </a:prstGeom>
        </p:spPr>
      </p:pic>
      <p:pic>
        <p:nvPicPr>
          <p:cNvPr id="4" name="Picture 3">
            <a:extLst>
              <a:ext uri="{FF2B5EF4-FFF2-40B4-BE49-F238E27FC236}">
                <a16:creationId xmlns:a16="http://schemas.microsoft.com/office/drawing/2014/main" id="{5B031A98-E166-4FE5-A6DE-07E202D09CD8}"/>
              </a:ext>
            </a:extLst>
          </p:cNvPr>
          <p:cNvPicPr>
            <a:picLocks noChangeAspect="1"/>
          </p:cNvPicPr>
          <p:nvPr/>
        </p:nvPicPr>
        <p:blipFill rotWithShape="1">
          <a:blip r:embed="rId5"/>
          <a:srcRect t="-1" b="35956"/>
          <a:stretch/>
        </p:blipFill>
        <p:spPr>
          <a:xfrm>
            <a:off x="6199763" y="2188210"/>
            <a:ext cx="5838000" cy="3738865"/>
          </a:xfrm>
          <a:prstGeom prst="rect">
            <a:avLst/>
          </a:prstGeom>
          <a:effectLst>
            <a:innerShdw blurRad="127000" dist="88900" dir="13500000">
              <a:prstClr val="black">
                <a:alpha val="75000"/>
              </a:prstClr>
            </a:innerShdw>
          </a:effectLst>
        </p:spPr>
      </p:pic>
      <p:sp>
        <p:nvSpPr>
          <p:cNvPr id="8" name="agenda.">
            <a:extLst>
              <a:ext uri="{FF2B5EF4-FFF2-40B4-BE49-F238E27FC236}">
                <a16:creationId xmlns:a16="http://schemas.microsoft.com/office/drawing/2014/main" id="{6E3DB351-F90C-42B6-9B17-C50B62F85D6F}"/>
              </a:ext>
            </a:extLst>
          </p:cNvPr>
          <p:cNvSpPr txBox="1"/>
          <p:nvPr/>
        </p:nvSpPr>
        <p:spPr>
          <a:xfrm>
            <a:off x="245120" y="203514"/>
            <a:ext cx="11406909" cy="117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nSpc>
                <a:spcPct val="120000"/>
              </a:lnSpc>
              <a:defRPr sz="7000" b="0">
                <a:solidFill>
                  <a:srgbClr val="2C2E3C"/>
                </a:solidFill>
                <a:latin typeface="Lato Black"/>
                <a:ea typeface="Lato Black"/>
                <a:cs typeface="Lato Black"/>
                <a:sym typeface="Lato Black"/>
              </a:defRPr>
            </a:pPr>
            <a:r>
              <a:rPr lang="en-US" sz="7000" b="1" dirty="0">
                <a:sym typeface="Lato Black"/>
              </a:rPr>
              <a:t> </a:t>
            </a:r>
            <a:r>
              <a:rPr lang="en-US" sz="3600" b="1" dirty="0">
                <a:solidFill>
                  <a:srgbClr val="47464E"/>
                </a:solidFill>
                <a:latin typeface="Open Sans Extrabold" panose="020B0606030504020204"/>
                <a:sym typeface="Lato Black"/>
              </a:rPr>
              <a:t>One-Page Communication &amp; Rollout</a:t>
            </a:r>
            <a:endParaRPr lang="en-US" sz="3200" b="1" dirty="0">
              <a:solidFill>
                <a:srgbClr val="47464E"/>
              </a:solidFill>
              <a:latin typeface="Open Sans Extrabold" panose="020B0606030504020204"/>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1490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662294" cy="6858000"/>
          </a:xfrm>
          <a:prstGeom prst="rect">
            <a:avLst/>
          </a:prstGeom>
          <a:gradFill>
            <a:gsLst>
              <a:gs pos="36000">
                <a:srgbClr val="0C74A0"/>
              </a:gs>
              <a:gs pos="0">
                <a:srgbClr val="1060A0"/>
              </a:gs>
              <a:gs pos="66000">
                <a:srgbClr val="0F8BA5"/>
              </a:gs>
              <a:gs pos="99000">
                <a:srgbClr val="19A1AF"/>
              </a:gs>
            </a:gsLst>
            <a:lin ang="16800000" scaled="0"/>
          </a:gradFill>
        </p:spPr>
      </p:pic>
      <p:sp>
        <p:nvSpPr>
          <p:cNvPr id="4" name="TextBox 3"/>
          <p:cNvSpPr txBox="1"/>
          <p:nvPr/>
        </p:nvSpPr>
        <p:spPr>
          <a:xfrm>
            <a:off x="654161" y="3578459"/>
            <a:ext cx="10898660" cy="369332"/>
          </a:xfrm>
          <a:prstGeom prst="rect">
            <a:avLst/>
          </a:prstGeom>
          <a:noFill/>
        </p:spPr>
        <p:txBody>
          <a:bodyPr wrap="square" rtlCol="0">
            <a:spAutoFit/>
          </a:bodyPr>
          <a:lstStyle/>
          <a:p>
            <a:pPr algn="ctr"/>
            <a:r>
              <a:rPr lang="en-US"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Eliminate the headache of managing strategy in spreadsheets.</a:t>
            </a:r>
          </a:p>
        </p:txBody>
      </p:sp>
      <p:sp>
        <p:nvSpPr>
          <p:cNvPr id="6" name="TextBox 5">
            <a:extLst>
              <a:ext uri="{FF2B5EF4-FFF2-40B4-BE49-F238E27FC236}">
                <a16:creationId xmlns:a16="http://schemas.microsoft.com/office/drawing/2014/main" id="{588D5FA2-D0B9-2F4A-9681-9969E21ACA7E}"/>
              </a:ext>
            </a:extLst>
          </p:cNvPr>
          <p:cNvSpPr txBox="1"/>
          <p:nvPr/>
        </p:nvSpPr>
        <p:spPr>
          <a:xfrm>
            <a:off x="1408666" y="2512980"/>
            <a:ext cx="9389649" cy="916020"/>
          </a:xfrm>
          <a:prstGeom prst="rect">
            <a:avLst/>
          </a:prstGeom>
          <a:noFill/>
        </p:spPr>
        <p:txBody>
          <a:bodyPr wrap="square" rtlCol="0">
            <a:spAutoFit/>
          </a:bodyPr>
          <a:lstStyle/>
          <a:p>
            <a:pPr algn="ctr">
              <a:lnSpc>
                <a:spcPct val="120000"/>
              </a:lnSpc>
              <a:defRPr sz="7000" b="0">
                <a:solidFill>
                  <a:srgbClr val="F7F9FF"/>
                </a:solidFill>
                <a:latin typeface="Lato Black"/>
                <a:ea typeface="Lato Black"/>
                <a:cs typeface="Lato Black"/>
                <a:sym typeface="Lato Black"/>
              </a:defRPr>
            </a:pPr>
            <a:r>
              <a:rPr lang="en-US" sz="4800" b="1" dirty="0">
                <a:latin typeface="Open Sans Extrabold" panose="020B0606030504020204" pitchFamily="34" charset="0"/>
                <a:ea typeface="Open Sans Extrabold" panose="020B0606030504020204" pitchFamily="34" charset="0"/>
                <a:cs typeface="Open Sans Extrabold" panose="020B0606030504020204" pitchFamily="34" charset="0"/>
              </a:rPr>
              <a:t>Learn About Our Application</a:t>
            </a:r>
          </a:p>
        </p:txBody>
      </p:sp>
    </p:spTree>
    <p:extLst>
      <p:ext uri="{BB962C8B-B14F-4D97-AF65-F5344CB8AC3E}">
        <p14:creationId xmlns:p14="http://schemas.microsoft.com/office/powerpoint/2010/main" val="6979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3" y="801743"/>
            <a:ext cx="6517840" cy="11903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The OnStrategy </a:t>
            </a:r>
          </a:p>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Application</a:t>
            </a:r>
            <a:endParaRPr sz="3500" b="1" dirty="0">
              <a:ln>
                <a:solidFill>
                  <a:sysClr val="windowText" lastClr="000000"/>
                </a:solidFill>
              </a:ln>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D06C2B-D620-254E-9623-B2A930145B0F}"/>
              </a:ext>
            </a:extLst>
          </p:cNvPr>
          <p:cNvSpPr txBox="1"/>
          <p:nvPr/>
        </p:nvSpPr>
        <p:spPr>
          <a:xfrm>
            <a:off x="450337" y="2254289"/>
            <a:ext cx="5009438" cy="1546962"/>
          </a:xfrm>
          <a:prstGeom prst="rect">
            <a:avLst/>
          </a:prstGeom>
          <a:noFill/>
        </p:spPr>
        <p:txBody>
          <a:bodyPr wrap="square" rtlCol="0">
            <a:spAutoFit/>
          </a:bodyPr>
          <a:lstStyle/>
          <a:p>
            <a:pPr lvl="0">
              <a:lnSpc>
                <a:spcPct val="114000"/>
              </a:lnSpc>
              <a:spcAft>
                <a:spcPts val="1200"/>
              </a:spcAft>
              <a:defRPr/>
            </a:pPr>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The OnStrategy Application leverages the strategy you developed for your clients and creates a manageable system for rollout, organizational adoption, and continuous results management</a:t>
            </a:r>
          </a:p>
          <a:p>
            <a:pPr lvl="0">
              <a:lnSpc>
                <a:spcPct val="114000"/>
              </a:lnSpc>
              <a:spcAft>
                <a:spcPts val="1200"/>
              </a:spcAft>
              <a:defRPr/>
            </a:pPr>
            <a:endPar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Subtitle Here…">
            <a:extLst>
              <a:ext uri="{FF2B5EF4-FFF2-40B4-BE49-F238E27FC236}">
                <a16:creationId xmlns:a16="http://schemas.microsoft.com/office/drawing/2014/main" id="{AEAC1E0C-7D11-8E45-B12A-EF0E2AC38F61}"/>
              </a:ext>
            </a:extLst>
          </p:cNvPr>
          <p:cNvSpPr txBox="1"/>
          <p:nvPr/>
        </p:nvSpPr>
        <p:spPr>
          <a:xfrm>
            <a:off x="1007053" y="3691635"/>
            <a:ext cx="4178531" cy="2364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Simplified goal cascading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so you can create shared accountability and multiple plans aligned to your corporate strategy.</a:t>
            </a:r>
            <a:endPar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Enable your entire team to be part of strategy execution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with customized, individualized plan views and quick updating features.</a:t>
            </a:r>
            <a:endPar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KPI scorecard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to show how individual contributions support execution.</a:t>
            </a:r>
            <a:endPar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Real-time collaboration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to build your strategy and manage execution with your team.</a:t>
            </a: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33400" y="369163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42568" y="4599626"/>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38421" y="542363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35093" y="6067968"/>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laptop-01.png" descr="laptop-01.png">
            <a:extLst>
              <a:ext uri="{FF2B5EF4-FFF2-40B4-BE49-F238E27FC236}">
                <a16:creationId xmlns:a16="http://schemas.microsoft.com/office/drawing/2014/main" id="{6DD0E13E-7403-3F4E-BEDC-D06EFB2CF294}"/>
              </a:ext>
            </a:extLst>
          </p:cNvPr>
          <p:cNvPicPr>
            <a:picLocks noChangeAspect="1"/>
          </p:cNvPicPr>
          <p:nvPr/>
        </p:nvPicPr>
        <p:blipFill>
          <a:blip r:embed="rId3"/>
          <a:stretch>
            <a:fillRect/>
          </a:stretch>
        </p:blipFill>
        <p:spPr>
          <a:xfrm>
            <a:off x="5945638" y="1676813"/>
            <a:ext cx="6061738" cy="3508829"/>
          </a:xfrm>
          <a:prstGeom prst="rect">
            <a:avLst/>
          </a:prstGeom>
          <a:ln w="12700">
            <a:miter lim="400000"/>
          </a:ln>
          <a:effectLst>
            <a:outerShdw blurRad="317500" rotWithShape="0">
              <a:srgbClr val="000000">
                <a:alpha val="50186"/>
              </a:srgbClr>
            </a:outerShdw>
          </a:effectLst>
        </p:spPr>
      </p:pic>
      <p:pic>
        <p:nvPicPr>
          <p:cNvPr id="15" name="Picture 14">
            <a:extLst>
              <a:ext uri="{FF2B5EF4-FFF2-40B4-BE49-F238E27FC236}">
                <a16:creationId xmlns:a16="http://schemas.microsoft.com/office/drawing/2014/main" id="{EF08CD4E-A162-4C4D-9CB0-59D38566E5D7}"/>
              </a:ext>
            </a:extLst>
          </p:cNvPr>
          <p:cNvPicPr>
            <a:picLocks noChangeAspect="1"/>
          </p:cNvPicPr>
          <p:nvPr/>
        </p:nvPicPr>
        <p:blipFill>
          <a:blip r:embed="rId4"/>
          <a:stretch>
            <a:fillRect/>
          </a:stretch>
        </p:blipFill>
        <p:spPr>
          <a:xfrm>
            <a:off x="6654265" y="1905425"/>
            <a:ext cx="4628949" cy="3047149"/>
          </a:xfrm>
          <a:prstGeom prst="rect">
            <a:avLst/>
          </a:prstGeom>
        </p:spPr>
      </p:pic>
    </p:spTree>
    <p:extLst>
      <p:ext uri="{BB962C8B-B14F-4D97-AF65-F5344CB8AC3E}">
        <p14:creationId xmlns:p14="http://schemas.microsoft.com/office/powerpoint/2010/main" val="18722792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3" y="801743"/>
            <a:ext cx="6517840" cy="119039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Visual Performance</a:t>
            </a:r>
          </a:p>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Dashboard</a:t>
            </a: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D06C2B-D620-254E-9623-B2A930145B0F}"/>
              </a:ext>
            </a:extLst>
          </p:cNvPr>
          <p:cNvSpPr txBox="1"/>
          <p:nvPr/>
        </p:nvSpPr>
        <p:spPr>
          <a:xfrm>
            <a:off x="450337" y="2254289"/>
            <a:ext cx="4868915" cy="1246495"/>
          </a:xfrm>
          <a:prstGeom prst="rect">
            <a:avLst/>
          </a:prstGeom>
          <a:noFill/>
        </p:spPr>
        <p:txBody>
          <a:bodyPr wrap="square" rtlCol="0">
            <a:spAutoFit/>
          </a:bodyPr>
          <a:lstStyle/>
          <a:p>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The Visual Performance Dashboard is unlike other dashboards. It’s more than static metrics. It’s real-time monitoring of core performance indicators connected to the supporting actions across the organization impacting results.</a:t>
            </a:r>
          </a:p>
        </p:txBody>
      </p:sp>
      <p:sp>
        <p:nvSpPr>
          <p:cNvPr id="14" name="Subtitle Here…">
            <a:extLst>
              <a:ext uri="{FF2B5EF4-FFF2-40B4-BE49-F238E27FC236}">
                <a16:creationId xmlns:a16="http://schemas.microsoft.com/office/drawing/2014/main" id="{AEAC1E0C-7D11-8E45-B12A-EF0E2AC38F61}"/>
              </a:ext>
            </a:extLst>
          </p:cNvPr>
          <p:cNvSpPr txBox="1"/>
          <p:nvPr/>
        </p:nvSpPr>
        <p:spPr>
          <a:xfrm>
            <a:off x="936567" y="3637706"/>
            <a:ext cx="4178531" cy="2784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Make your data meaningful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with visual displays to provide insight into the core performance indicators driving your success.</a:t>
            </a:r>
            <a:endPar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View performance with monthly, quarterly, or annual views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so you can make data-driven decisions.</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Build a culture of transparency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by easily sharing performance with an external facing dashboard, PDF report, or an embedded link. </a:t>
            </a:r>
            <a:endPar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Filter and sort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by organizational function, status and priority.</a:t>
            </a: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33400" y="3659978"/>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38053" y="4526861"/>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33400" y="5166241"/>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33400" y="6033124"/>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laptop-01.png" descr="laptop-01.png">
            <a:extLst>
              <a:ext uri="{FF2B5EF4-FFF2-40B4-BE49-F238E27FC236}">
                <a16:creationId xmlns:a16="http://schemas.microsoft.com/office/drawing/2014/main" id="{4402ED0C-43C9-6B46-99BD-F2212A1E8333}"/>
              </a:ext>
            </a:extLst>
          </p:cNvPr>
          <p:cNvPicPr>
            <a:picLocks noChangeAspect="1"/>
          </p:cNvPicPr>
          <p:nvPr/>
        </p:nvPicPr>
        <p:blipFill>
          <a:blip r:embed="rId3"/>
          <a:stretch>
            <a:fillRect/>
          </a:stretch>
        </p:blipFill>
        <p:spPr>
          <a:xfrm>
            <a:off x="5945638" y="1676813"/>
            <a:ext cx="6061738" cy="3508829"/>
          </a:xfrm>
          <a:prstGeom prst="rect">
            <a:avLst/>
          </a:prstGeom>
          <a:ln w="12700">
            <a:miter lim="400000"/>
          </a:ln>
          <a:effectLst>
            <a:outerShdw blurRad="317500" rotWithShape="0">
              <a:srgbClr val="000000">
                <a:alpha val="50186"/>
              </a:srgbClr>
            </a:outerShdw>
          </a:effectLst>
        </p:spPr>
      </p:pic>
      <p:pic>
        <p:nvPicPr>
          <p:cNvPr id="3" name="Picture 2">
            <a:extLst>
              <a:ext uri="{FF2B5EF4-FFF2-40B4-BE49-F238E27FC236}">
                <a16:creationId xmlns:a16="http://schemas.microsoft.com/office/drawing/2014/main" id="{02D75B82-7D60-E346-8331-9B004CC38898}"/>
              </a:ext>
            </a:extLst>
          </p:cNvPr>
          <p:cNvPicPr>
            <a:picLocks noChangeAspect="1"/>
          </p:cNvPicPr>
          <p:nvPr/>
        </p:nvPicPr>
        <p:blipFill>
          <a:blip r:embed="rId4"/>
          <a:stretch>
            <a:fillRect/>
          </a:stretch>
        </p:blipFill>
        <p:spPr>
          <a:xfrm>
            <a:off x="6654265" y="1905425"/>
            <a:ext cx="4628950" cy="3047149"/>
          </a:xfrm>
          <a:prstGeom prst="rect">
            <a:avLst/>
          </a:prstGeom>
        </p:spPr>
      </p:pic>
    </p:spTree>
    <p:extLst>
      <p:ext uri="{BB962C8B-B14F-4D97-AF65-F5344CB8AC3E}">
        <p14:creationId xmlns:p14="http://schemas.microsoft.com/office/powerpoint/2010/main" val="44832727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3" y="801743"/>
            <a:ext cx="6517840" cy="57637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err="1">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MetricMondays</a:t>
            </a:r>
            <a:endParaRPr sz="3500" b="1" dirty="0">
              <a:ln>
                <a:solidFill>
                  <a:sysClr val="windowText" lastClr="000000"/>
                </a:solidFill>
              </a:ln>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3"/>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ubtitle Here…">
            <a:extLst>
              <a:ext uri="{FF2B5EF4-FFF2-40B4-BE49-F238E27FC236}">
                <a16:creationId xmlns:a16="http://schemas.microsoft.com/office/drawing/2014/main" id="{AEAC1E0C-7D11-8E45-B12A-EF0E2AC38F61}"/>
              </a:ext>
            </a:extLst>
          </p:cNvPr>
          <p:cNvSpPr txBox="1"/>
          <p:nvPr/>
        </p:nvSpPr>
        <p:spPr>
          <a:xfrm>
            <a:off x="932101" y="2786874"/>
            <a:ext cx="4178531" cy="2154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Performance Dashboard: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Easily view current performance and historical trends of performance measures and health metrics.</a:t>
            </a:r>
            <a:endPar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Alignment: </a:t>
            </a:r>
            <a:r>
              <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rPr>
              <a:t>See what’s being done and by who to move the needle on performance indicators. </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Filtered Views: </a:t>
            </a:r>
            <a:r>
              <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rPr>
              <a:t>Filter performance reporting by priority, team, or individual to drill into areas needing attention. </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Agile: </a:t>
            </a:r>
            <a:r>
              <a:rPr lang="en-US" sz="1200" dirty="0">
                <a:solidFill>
                  <a:srgbClr val="47464E"/>
                </a:solidFill>
                <a:latin typeface="Open Sans" panose="020B0606030504020204" pitchFamily="34" charset="0"/>
                <a:ea typeface="Open Sans" panose="020B0606030504020204" pitchFamily="34" charset="0"/>
                <a:cs typeface="Open Sans" panose="020B0606030504020204" pitchFamily="34" charset="0"/>
              </a:rPr>
              <a:t>Quickly recalibrate existing actions or create new actions. </a:t>
            </a:r>
            <a:endPar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33400" y="279863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33400" y="369501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27899" y="4346738"/>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27899" y="500144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laptop-01.png" descr="laptop-01.png">
            <a:extLst>
              <a:ext uri="{FF2B5EF4-FFF2-40B4-BE49-F238E27FC236}">
                <a16:creationId xmlns:a16="http://schemas.microsoft.com/office/drawing/2014/main" id="{47685952-265D-2F45-96BA-2DBA3B61A489}"/>
              </a:ext>
            </a:extLst>
          </p:cNvPr>
          <p:cNvPicPr>
            <a:picLocks noChangeAspect="1"/>
          </p:cNvPicPr>
          <p:nvPr/>
        </p:nvPicPr>
        <p:blipFill>
          <a:blip r:embed="rId4"/>
          <a:stretch>
            <a:fillRect/>
          </a:stretch>
        </p:blipFill>
        <p:spPr>
          <a:xfrm>
            <a:off x="5945638" y="1676813"/>
            <a:ext cx="6061738" cy="3508829"/>
          </a:xfrm>
          <a:prstGeom prst="rect">
            <a:avLst/>
          </a:prstGeom>
          <a:ln w="12700">
            <a:miter lim="400000"/>
          </a:ln>
          <a:effectLst>
            <a:outerShdw blurRad="317500" rotWithShape="0">
              <a:srgbClr val="000000">
                <a:alpha val="50186"/>
              </a:srgbClr>
            </a:outerShdw>
          </a:effectLst>
        </p:spPr>
      </p:pic>
      <p:pic>
        <p:nvPicPr>
          <p:cNvPr id="17" name="Picture 16">
            <a:extLst>
              <a:ext uri="{FF2B5EF4-FFF2-40B4-BE49-F238E27FC236}">
                <a16:creationId xmlns:a16="http://schemas.microsoft.com/office/drawing/2014/main" id="{8B925113-8CCB-AB41-8ECE-76D2201A23D4}"/>
              </a:ext>
            </a:extLst>
          </p:cNvPr>
          <p:cNvPicPr>
            <a:picLocks noChangeAspect="1"/>
          </p:cNvPicPr>
          <p:nvPr/>
        </p:nvPicPr>
        <p:blipFill>
          <a:blip r:embed="rId5"/>
          <a:stretch>
            <a:fillRect/>
          </a:stretch>
        </p:blipFill>
        <p:spPr>
          <a:xfrm>
            <a:off x="6654265" y="1905425"/>
            <a:ext cx="4628950" cy="3047149"/>
          </a:xfrm>
          <a:prstGeom prst="rect">
            <a:avLst/>
          </a:prstGeom>
        </p:spPr>
      </p:pic>
      <p:sp>
        <p:nvSpPr>
          <p:cNvPr id="15" name="TextBox 14">
            <a:extLst>
              <a:ext uri="{FF2B5EF4-FFF2-40B4-BE49-F238E27FC236}">
                <a16:creationId xmlns:a16="http://schemas.microsoft.com/office/drawing/2014/main" id="{5E564402-AA87-AB49-93EC-248122A9DBF9}"/>
              </a:ext>
            </a:extLst>
          </p:cNvPr>
          <p:cNvSpPr txBox="1"/>
          <p:nvPr/>
        </p:nvSpPr>
        <p:spPr>
          <a:xfrm>
            <a:off x="445871" y="1659095"/>
            <a:ext cx="5009438" cy="859787"/>
          </a:xfrm>
          <a:prstGeom prst="rect">
            <a:avLst/>
          </a:prstGeom>
          <a:noFill/>
        </p:spPr>
        <p:txBody>
          <a:bodyPr wrap="square" rtlCol="0">
            <a:spAutoFit/>
          </a:bodyPr>
          <a:lstStyle/>
          <a:p>
            <a:pPr>
              <a:lnSpc>
                <a:spcPct val="114000"/>
              </a:lnSpc>
              <a:spcAft>
                <a:spcPts val="1200"/>
              </a:spcAft>
              <a:defRPr/>
            </a:pPr>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Weekly/Monthly meetings supported by OnStrategy keeps focus on vital Key Performance Indicators and supporting actions</a:t>
            </a:r>
          </a:p>
        </p:txBody>
      </p:sp>
    </p:spTree>
    <p:extLst>
      <p:ext uri="{BB962C8B-B14F-4D97-AF65-F5344CB8AC3E}">
        <p14:creationId xmlns:p14="http://schemas.microsoft.com/office/powerpoint/2010/main" val="34783007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2" y="801743"/>
            <a:ext cx="7085619" cy="56214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OnStrategy Mobile</a:t>
            </a: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3"/>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D06C2B-D620-254E-9623-B2A930145B0F}"/>
              </a:ext>
            </a:extLst>
          </p:cNvPr>
          <p:cNvSpPr txBox="1"/>
          <p:nvPr/>
        </p:nvSpPr>
        <p:spPr>
          <a:xfrm>
            <a:off x="450337" y="1639181"/>
            <a:ext cx="5223823" cy="1015663"/>
          </a:xfrm>
          <a:prstGeom prst="rect">
            <a:avLst/>
          </a:prstGeom>
          <a:noFill/>
        </p:spPr>
        <p:txBody>
          <a:bodyPr wrap="square" rtlCol="0">
            <a:spAutoFit/>
          </a:bodyPr>
          <a:lstStyle/>
          <a:p>
            <a:r>
              <a:rPr lang="en-US" sz="1500" dirty="0" err="1">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OnStrategy’s</a:t>
            </a:r>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 mobile application makes it easy for your team to quickly manage their performance. It’s easier than ever before to have everyone connected to the strategic direction and their individual actions supporting it.</a:t>
            </a:r>
          </a:p>
        </p:txBody>
      </p:sp>
      <p:sp>
        <p:nvSpPr>
          <p:cNvPr id="14" name="Subtitle Here…">
            <a:extLst>
              <a:ext uri="{FF2B5EF4-FFF2-40B4-BE49-F238E27FC236}">
                <a16:creationId xmlns:a16="http://schemas.microsoft.com/office/drawing/2014/main" id="{AEAC1E0C-7D11-8E45-B12A-EF0E2AC38F61}"/>
              </a:ext>
            </a:extLst>
          </p:cNvPr>
          <p:cNvSpPr txBox="1"/>
          <p:nvPr/>
        </p:nvSpPr>
        <p:spPr>
          <a:xfrm>
            <a:off x="947097" y="3034333"/>
            <a:ext cx="4178531" cy="2153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Stay focused on what matters most</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 by seeing top priorities with a single glance.</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Mange performance in 30 seconds w</a:t>
            </a:r>
            <a:r>
              <a:rPr lang="en-US" sz="1200" b="1"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ith simple, s</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treamlined progress reporting.</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Stay Agile -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add, edit, and modify goals as needed.</a:t>
            </a:r>
          </a:p>
          <a:p>
            <a:pPr>
              <a:lnSpc>
                <a:spcPct val="114000"/>
              </a:lnSpc>
              <a:spcAft>
                <a:spcPts val="1800"/>
              </a:spcAft>
            </a:pPr>
            <a:r>
              <a:rPr lang="en-US" sz="1200" b="1" dirty="0">
                <a:solidFill>
                  <a:srgbClr val="47464E"/>
                </a:solidFill>
                <a:latin typeface="Open Sans" panose="020B0606030504020204" pitchFamily="34" charset="0"/>
                <a:ea typeface="Open Sans" panose="020B0606030504020204" pitchFamily="34" charset="0"/>
                <a:cs typeface="Open Sans" panose="020B0606030504020204" pitchFamily="34" charset="0"/>
              </a:rPr>
              <a:t>Know exactly where you are</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 and how you’re executing against your strategy by quickly viewing performance.</a:t>
            </a: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43930" y="305660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35617" y="3719134"/>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43930" y="428044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33400" y="4830056"/>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F568B23D-F4B3-D441-8B32-4BE41591EF99}"/>
              </a:ext>
            </a:extLst>
          </p:cNvPr>
          <p:cNvPicPr>
            <a:picLocks noChangeAspect="1"/>
          </p:cNvPicPr>
          <p:nvPr/>
        </p:nvPicPr>
        <p:blipFill>
          <a:blip r:embed="rId4"/>
          <a:stretch>
            <a:fillRect/>
          </a:stretch>
        </p:blipFill>
        <p:spPr>
          <a:xfrm>
            <a:off x="5933297" y="1118360"/>
            <a:ext cx="6159459" cy="4303184"/>
          </a:xfrm>
          <a:prstGeom prst="rect">
            <a:avLst/>
          </a:prstGeom>
        </p:spPr>
      </p:pic>
    </p:spTree>
    <p:extLst>
      <p:ext uri="{BB962C8B-B14F-4D97-AF65-F5344CB8AC3E}">
        <p14:creationId xmlns:p14="http://schemas.microsoft.com/office/powerpoint/2010/main" val="19525968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24405" y="801743"/>
            <a:ext cx="6517840" cy="119039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Meeting-Ready</a:t>
            </a:r>
          </a:p>
          <a:p>
            <a:pPr>
              <a:lnSpc>
                <a:spcPct val="114000"/>
              </a:lnSpc>
              <a:defRPr sz="1800" b="0">
                <a:solidFill>
                  <a:srgbClr val="505863"/>
                </a:solidFill>
                <a:latin typeface="Lato Black"/>
                <a:ea typeface="Lato Black"/>
                <a:cs typeface="Lato Black"/>
                <a:sym typeface="Lato Black"/>
              </a:defRPr>
            </a:pPr>
            <a:r>
              <a:rPr lang="en-US" sz="3500" b="1">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Reports</a:t>
            </a: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2"/>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79F8440B-C1DB-1140-A462-E6D3DC1ADC75}"/>
              </a:ext>
            </a:extLst>
          </p:cNvPr>
          <p:cNvSpPr txBox="1"/>
          <p:nvPr/>
        </p:nvSpPr>
        <p:spPr>
          <a:xfrm>
            <a:off x="444911" y="3332055"/>
            <a:ext cx="3184869" cy="2369880"/>
          </a:xfrm>
          <a:prstGeom prst="rect">
            <a:avLst/>
          </a:prstGeom>
          <a:noFill/>
        </p:spPr>
        <p:txBody>
          <a:bodyPr wrap="square" rtlCol="0">
            <a:spAutoFit/>
          </a:bodyPr>
          <a:lstStyle/>
          <a:p>
            <a:pPr>
              <a:spcAft>
                <a:spcPts val="600"/>
              </a:spcAft>
            </a:pPr>
            <a:r>
              <a:rPr lang="en-US" sz="1200" b="1">
                <a:solidFill>
                  <a:srgbClr val="47464E"/>
                </a:solidFill>
                <a:latin typeface="Open Sans" panose="020B0606030504020204" pitchFamily="34" charset="0"/>
                <a:ea typeface="Open Sans" panose="020B0606030504020204" pitchFamily="34" charset="0"/>
                <a:cs typeface="Open Sans" panose="020B0606030504020204" pitchFamily="34" charset="0"/>
              </a:rPr>
              <a:t>Corporate Plan Reports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Full Strategic Plan</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Executive Summary</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One-Page Plan</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Road Map</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Linear Cascade</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SWOT</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One-Click</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Budget</a:t>
            </a:r>
          </a:p>
        </p:txBody>
      </p:sp>
      <p:sp>
        <p:nvSpPr>
          <p:cNvPr id="13" name="TextBox 12">
            <a:extLst>
              <a:ext uri="{FF2B5EF4-FFF2-40B4-BE49-F238E27FC236}">
                <a16:creationId xmlns:a16="http://schemas.microsoft.com/office/drawing/2014/main" id="{985613EB-F7B7-FC45-95D5-476AD158FC0F}"/>
              </a:ext>
            </a:extLst>
          </p:cNvPr>
          <p:cNvSpPr txBox="1"/>
          <p:nvPr/>
        </p:nvSpPr>
        <p:spPr>
          <a:xfrm>
            <a:off x="2684996" y="3332055"/>
            <a:ext cx="3308302" cy="2369880"/>
          </a:xfrm>
          <a:prstGeom prst="rect">
            <a:avLst/>
          </a:prstGeom>
          <a:noFill/>
        </p:spPr>
        <p:txBody>
          <a:bodyPr wrap="square" rtlCol="0">
            <a:spAutoFit/>
          </a:bodyPr>
          <a:lstStyle/>
          <a:p>
            <a:pPr>
              <a:spcAft>
                <a:spcPts val="600"/>
              </a:spcAft>
            </a:pPr>
            <a:r>
              <a:rPr lang="en-US" sz="1200" b="1">
                <a:solidFill>
                  <a:srgbClr val="47464E"/>
                </a:solidFill>
                <a:latin typeface="Open Sans" panose="020B0606030504020204" pitchFamily="34" charset="0"/>
                <a:ea typeface="Open Sans" panose="020B0606030504020204" pitchFamily="34" charset="0"/>
                <a:cs typeface="Open Sans" panose="020B0606030504020204" pitchFamily="34" charset="0"/>
              </a:rPr>
              <a:t>Performance Reports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Full Strategic Plan w/Progress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Executive Summary w/Progress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Scorecard</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Strategy Review PPT</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Dept. Action Plans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Individual Action Plans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Individual Scorecards</a:t>
            </a:r>
          </a:p>
          <a:p>
            <a:pPr marL="285750" indent="-285750">
              <a:spcAft>
                <a:spcPts val="600"/>
              </a:spcAft>
              <a:buFont typeface="Arial" panose="020B0604020202020204" pitchFamily="34" charset="0"/>
              <a:buChar char="•"/>
            </a:pPr>
            <a:r>
              <a:rPr lang="en-US" sz="12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Individual Performance Review</a:t>
            </a:r>
          </a:p>
        </p:txBody>
      </p:sp>
      <p:pic>
        <p:nvPicPr>
          <p:cNvPr id="15" name="Content Placeholder 8">
            <a:extLst>
              <a:ext uri="{FF2B5EF4-FFF2-40B4-BE49-F238E27FC236}">
                <a16:creationId xmlns:a16="http://schemas.microsoft.com/office/drawing/2014/main" id="{4390A76A-8B8B-E64B-9755-643DB83413F7}"/>
              </a:ext>
            </a:extLst>
          </p:cNvPr>
          <p:cNvPicPr>
            <a:picLocks noChangeAspect="1"/>
          </p:cNvPicPr>
          <p:nvPr/>
        </p:nvPicPr>
        <p:blipFill>
          <a:blip r:embed="rId3"/>
          <a:stretch>
            <a:fillRect/>
          </a:stretch>
        </p:blipFill>
        <p:spPr>
          <a:xfrm>
            <a:off x="6329986" y="914400"/>
            <a:ext cx="5411677" cy="3574616"/>
          </a:xfrm>
          <a:prstGeom prst="rect">
            <a:avLst/>
          </a:prstGeom>
        </p:spPr>
      </p:pic>
      <p:grpSp>
        <p:nvGrpSpPr>
          <p:cNvPr id="16" name="Group 15">
            <a:extLst>
              <a:ext uri="{FF2B5EF4-FFF2-40B4-BE49-F238E27FC236}">
                <a16:creationId xmlns:a16="http://schemas.microsoft.com/office/drawing/2014/main" id="{CBBF9947-CD5B-A34A-ABB0-FD64DE65F888}"/>
              </a:ext>
            </a:extLst>
          </p:cNvPr>
          <p:cNvGrpSpPr/>
          <p:nvPr/>
        </p:nvGrpSpPr>
        <p:grpSpPr>
          <a:xfrm>
            <a:off x="6504764" y="4773337"/>
            <a:ext cx="4955395" cy="986333"/>
            <a:chOff x="7464470" y="5011966"/>
            <a:chExt cx="4559168" cy="907467"/>
          </a:xfrm>
        </p:grpSpPr>
        <p:pic>
          <p:nvPicPr>
            <p:cNvPr id="17" name="Picture 16">
              <a:extLst>
                <a:ext uri="{FF2B5EF4-FFF2-40B4-BE49-F238E27FC236}">
                  <a16:creationId xmlns:a16="http://schemas.microsoft.com/office/drawing/2014/main" id="{6EE822C1-6F2E-E448-9EA5-205E184E95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81704" y="5011966"/>
              <a:ext cx="907467" cy="907467"/>
            </a:xfrm>
            <a:prstGeom prst="rect">
              <a:avLst/>
            </a:prstGeom>
          </p:spPr>
        </p:pic>
        <p:pic>
          <p:nvPicPr>
            <p:cNvPr id="19" name="Picture 18">
              <a:extLst>
                <a:ext uri="{FF2B5EF4-FFF2-40B4-BE49-F238E27FC236}">
                  <a16:creationId xmlns:a16="http://schemas.microsoft.com/office/drawing/2014/main" id="{21D6106E-37F9-9749-926D-8BE659BCB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98938" y="5011966"/>
              <a:ext cx="907467" cy="907467"/>
            </a:xfrm>
            <a:prstGeom prst="rect">
              <a:avLst/>
            </a:prstGeom>
          </p:spPr>
        </p:pic>
        <p:pic>
          <p:nvPicPr>
            <p:cNvPr id="20" name="Picture 19">
              <a:extLst>
                <a:ext uri="{FF2B5EF4-FFF2-40B4-BE49-F238E27FC236}">
                  <a16:creationId xmlns:a16="http://schemas.microsoft.com/office/drawing/2014/main" id="{4F0ECCFD-EDEF-6345-BDAC-2279B5EE4A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4470" y="5011966"/>
              <a:ext cx="907467" cy="907467"/>
            </a:xfrm>
            <a:prstGeom prst="rect">
              <a:avLst/>
            </a:prstGeom>
          </p:spPr>
        </p:pic>
        <p:pic>
          <p:nvPicPr>
            <p:cNvPr id="21" name="Picture 20">
              <a:extLst>
                <a:ext uri="{FF2B5EF4-FFF2-40B4-BE49-F238E27FC236}">
                  <a16:creationId xmlns:a16="http://schemas.microsoft.com/office/drawing/2014/main" id="{ECA86CDA-EAA1-004D-9DA0-FF91D3D405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16171" y="5011966"/>
              <a:ext cx="907467" cy="907467"/>
            </a:xfrm>
            <a:prstGeom prst="rect">
              <a:avLst/>
            </a:prstGeom>
          </p:spPr>
        </p:pic>
      </p:grpSp>
      <p:sp>
        <p:nvSpPr>
          <p:cNvPr id="23" name="TextBox 22">
            <a:extLst>
              <a:ext uri="{FF2B5EF4-FFF2-40B4-BE49-F238E27FC236}">
                <a16:creationId xmlns:a16="http://schemas.microsoft.com/office/drawing/2014/main" id="{3288B039-575F-E849-BCC6-84F071610A40}"/>
              </a:ext>
            </a:extLst>
          </p:cNvPr>
          <p:cNvSpPr txBox="1"/>
          <p:nvPr/>
        </p:nvSpPr>
        <p:spPr>
          <a:xfrm>
            <a:off x="450337" y="2254289"/>
            <a:ext cx="5223823" cy="784830"/>
          </a:xfrm>
          <a:prstGeom prst="rect">
            <a:avLst/>
          </a:prstGeom>
          <a:noFill/>
        </p:spPr>
        <p:txBody>
          <a:bodyPr wrap="square" rtlCol="0">
            <a:spAutoFit/>
          </a:bodyPr>
          <a:lstStyle/>
          <a:p>
            <a:r>
              <a:rPr lang="en-US" sz="150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Clearly and effectively communicate your strategic direction and expectations with corporate and department plan reports. These meeting-ready reports include:</a:t>
            </a:r>
          </a:p>
        </p:txBody>
      </p:sp>
    </p:spTree>
    <p:extLst>
      <p:ext uri="{BB962C8B-B14F-4D97-AF65-F5344CB8AC3E}">
        <p14:creationId xmlns:p14="http://schemas.microsoft.com/office/powerpoint/2010/main" val="23140875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44631B-0B04-D946-9AD5-445EADA63D9D}"/>
              </a:ext>
            </a:extLst>
          </p:cNvPr>
          <p:cNvSpPr/>
          <p:nvPr/>
        </p:nvSpPr>
        <p:spPr>
          <a:xfrm>
            <a:off x="5674160" y="0"/>
            <a:ext cx="6517840" cy="6858000"/>
          </a:xfrm>
          <a:prstGeom prst="rect">
            <a:avLst/>
          </a:prstGeom>
          <a:gradFill>
            <a:gsLst>
              <a:gs pos="36000">
                <a:srgbClr val="0C74A0"/>
              </a:gs>
              <a:gs pos="0">
                <a:srgbClr val="1060A0"/>
              </a:gs>
              <a:gs pos="66000">
                <a:srgbClr val="0F8BA5"/>
              </a:gs>
              <a:gs pos="99000">
                <a:srgbClr val="19A1AF"/>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E MULTIPURPOSE &amp; CREATIVE…">
            <a:extLst>
              <a:ext uri="{FF2B5EF4-FFF2-40B4-BE49-F238E27FC236}">
                <a16:creationId xmlns:a16="http://schemas.microsoft.com/office/drawing/2014/main" id="{C58BEED7-6E9F-B746-AACF-A159772C54EE}"/>
              </a:ext>
            </a:extLst>
          </p:cNvPr>
          <p:cNvSpPr txBox="1"/>
          <p:nvPr/>
        </p:nvSpPr>
        <p:spPr>
          <a:xfrm>
            <a:off x="538053" y="801743"/>
            <a:ext cx="6517840" cy="1190390"/>
          </a:xfrm>
          <a:prstGeom prst="rect">
            <a:avLst/>
          </a:prstGeom>
          <a:ln w="12700">
            <a:noFill/>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ct val="114000"/>
              </a:lnSpc>
              <a:defRPr sz="1800" b="0">
                <a:solidFill>
                  <a:srgbClr val="505863"/>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How Our Software 		      is Different</a:t>
            </a:r>
          </a:p>
        </p:txBody>
      </p:sp>
      <p:grpSp>
        <p:nvGrpSpPr>
          <p:cNvPr id="8" name="Group 7">
            <a:extLst>
              <a:ext uri="{FF2B5EF4-FFF2-40B4-BE49-F238E27FC236}">
                <a16:creationId xmlns:a16="http://schemas.microsoft.com/office/drawing/2014/main" id="{B15DC866-39C3-5E42-AAE4-3DA0FE0B33E0}"/>
              </a:ext>
            </a:extLst>
          </p:cNvPr>
          <p:cNvGrpSpPr/>
          <p:nvPr/>
        </p:nvGrpSpPr>
        <p:grpSpPr>
          <a:xfrm>
            <a:off x="533400" y="0"/>
            <a:ext cx="947306" cy="520767"/>
            <a:chOff x="4793627" y="-11314"/>
            <a:chExt cx="947306" cy="520767"/>
          </a:xfrm>
        </p:grpSpPr>
        <p:pic>
          <p:nvPicPr>
            <p:cNvPr id="9" name="Picture 8">
              <a:extLst>
                <a:ext uri="{FF2B5EF4-FFF2-40B4-BE49-F238E27FC236}">
                  <a16:creationId xmlns:a16="http://schemas.microsoft.com/office/drawing/2014/main" id="{7EC43629-1615-2946-AD41-97779348DC79}"/>
                </a:ext>
              </a:extLst>
            </p:cNvPr>
            <p:cNvPicPr>
              <a:picLocks/>
            </p:cNvPicPr>
            <p:nvPr userDrawn="1"/>
          </p:nvPicPr>
          <p:blipFill>
            <a:blip r:embed="rId3"/>
            <a:stretch>
              <a:fillRect/>
            </a:stretch>
          </p:blipFill>
          <p:spPr>
            <a:xfrm>
              <a:off x="4793627" y="320176"/>
              <a:ext cx="947306" cy="189277"/>
            </a:xfrm>
            <a:prstGeom prst="rect">
              <a:avLst/>
            </a:prstGeom>
          </p:spPr>
        </p:pic>
        <p:sp>
          <p:nvSpPr>
            <p:cNvPr id="10" name="Rectangle 9">
              <a:extLst>
                <a:ext uri="{FF2B5EF4-FFF2-40B4-BE49-F238E27FC236}">
                  <a16:creationId xmlns:a16="http://schemas.microsoft.com/office/drawing/2014/main" id="{F307EAED-7150-EB47-9C7F-2E9C7DA233EE}"/>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D06C2B-D620-254E-9623-B2A930145B0F}"/>
              </a:ext>
            </a:extLst>
          </p:cNvPr>
          <p:cNvSpPr txBox="1"/>
          <p:nvPr/>
        </p:nvSpPr>
        <p:spPr>
          <a:xfrm>
            <a:off x="450337" y="2254289"/>
            <a:ext cx="5009438" cy="865622"/>
          </a:xfrm>
          <a:prstGeom prst="rect">
            <a:avLst/>
          </a:prstGeom>
          <a:noFill/>
        </p:spPr>
        <p:txBody>
          <a:bodyPr wrap="square" rtlCol="0">
            <a:spAutoFit/>
          </a:bodyPr>
          <a:lstStyle/>
          <a:p>
            <a:pPr>
              <a:lnSpc>
                <a:spcPct val="114000"/>
              </a:lnSpc>
              <a:spcAft>
                <a:spcPts val="1200"/>
              </a:spcAft>
              <a:defRPr/>
            </a:pPr>
            <a:r>
              <a:rPr lang="en-US" sz="15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Our software connects long-term business strategy, goals/OKRs, and weekly results to help your organization adapt and thrive.</a:t>
            </a:r>
          </a:p>
        </p:txBody>
      </p:sp>
      <p:sp>
        <p:nvSpPr>
          <p:cNvPr id="14" name="Subtitle Here…">
            <a:extLst>
              <a:ext uri="{FF2B5EF4-FFF2-40B4-BE49-F238E27FC236}">
                <a16:creationId xmlns:a16="http://schemas.microsoft.com/office/drawing/2014/main" id="{AEAC1E0C-7D11-8E45-B12A-EF0E2AC38F61}"/>
              </a:ext>
            </a:extLst>
          </p:cNvPr>
          <p:cNvSpPr txBox="1"/>
          <p:nvPr/>
        </p:nvSpPr>
        <p:spPr>
          <a:xfrm>
            <a:off x="936567" y="3382068"/>
            <a:ext cx="4330431" cy="312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14000"/>
              </a:lnSpc>
              <a:spcAft>
                <a:spcPts val="1200"/>
              </a:spcAft>
            </a:pPr>
            <a:r>
              <a:rPr lang="en-US" sz="12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End-to-End OKR Alignment.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Strategic Direction and Priorities identified at the top with Individual and Team performance aligned to the long-term priorities. </a:t>
            </a:r>
          </a:p>
          <a:p>
            <a:pPr>
              <a:lnSpc>
                <a:spcPct val="114000"/>
              </a:lnSpc>
              <a:spcAft>
                <a:spcPts val="1200"/>
              </a:spcAft>
            </a:pPr>
            <a:r>
              <a:rPr lang="en-US" sz="12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Quantitative reporting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of results for Corporate and Team Performance.</a:t>
            </a:r>
          </a:p>
          <a:p>
            <a:pPr>
              <a:lnSpc>
                <a:spcPct val="114000"/>
              </a:lnSpc>
              <a:spcAft>
                <a:spcPts val="1200"/>
              </a:spcAft>
            </a:pP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Communicates performance against goal </a:t>
            </a:r>
            <a:r>
              <a:rPr lang="en-US" sz="12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as quantitative outcomes and results with incremental targets</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 at the Corporate, Team and Individual levels.</a:t>
            </a:r>
          </a:p>
          <a:p>
            <a:pPr>
              <a:lnSpc>
                <a:spcPct val="114000"/>
              </a:lnSpc>
              <a:spcAft>
                <a:spcPts val="1200"/>
              </a:spcAft>
            </a:pPr>
            <a:r>
              <a:rPr lang="en-US" sz="12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Board and stakeholder reporting.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Dashboards, custom reports, and external stakeholder accountability.</a:t>
            </a:r>
          </a:p>
          <a:p>
            <a:pPr>
              <a:lnSpc>
                <a:spcPct val="114000"/>
              </a:lnSpc>
              <a:spcAft>
                <a:spcPts val="1200"/>
              </a:spcAft>
            </a:pP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Plan for </a:t>
            </a:r>
            <a:r>
              <a:rPr lang="en-US" sz="12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short-term accountability </a:t>
            </a:r>
            <a:r>
              <a:rPr lang="en-US" sz="1200" dirty="0">
                <a:solidFill>
                  <a:srgbClr val="47464E"/>
                </a:solidFill>
                <a:latin typeface="Open Sans Light" panose="020B0306030504020204" pitchFamily="34" charset="0"/>
                <a:ea typeface="Open Sans Light" panose="020B0306030504020204" pitchFamily="34" charset="0"/>
                <a:cs typeface="Open Sans Light" panose="020B0306030504020204" pitchFamily="34" charset="0"/>
              </a:rPr>
              <a:t>to drive the long-term priorities of the organization.</a:t>
            </a:r>
          </a:p>
        </p:txBody>
      </p:sp>
      <p:sp>
        <p:nvSpPr>
          <p:cNvPr id="20" name="Shape">
            <a:extLst>
              <a:ext uri="{FF2B5EF4-FFF2-40B4-BE49-F238E27FC236}">
                <a16:creationId xmlns:a16="http://schemas.microsoft.com/office/drawing/2014/main" id="{E391EC26-CAAA-464E-9F69-DCD0F8294AA6}"/>
              </a:ext>
            </a:extLst>
          </p:cNvPr>
          <p:cNvSpPr>
            <a:spLocks noChangeAspect="1"/>
          </p:cNvSpPr>
          <p:nvPr/>
        </p:nvSpPr>
        <p:spPr>
          <a:xfrm>
            <a:off x="533400" y="340434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Shape">
            <a:extLst>
              <a:ext uri="{FF2B5EF4-FFF2-40B4-BE49-F238E27FC236}">
                <a16:creationId xmlns:a16="http://schemas.microsoft.com/office/drawing/2014/main" id="{43DFF39D-821A-AA44-AE52-30CD6E7D7BC7}"/>
              </a:ext>
            </a:extLst>
          </p:cNvPr>
          <p:cNvSpPr>
            <a:spLocks noChangeAspect="1"/>
          </p:cNvSpPr>
          <p:nvPr/>
        </p:nvSpPr>
        <p:spPr>
          <a:xfrm>
            <a:off x="533400" y="419608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hape">
            <a:extLst>
              <a:ext uri="{FF2B5EF4-FFF2-40B4-BE49-F238E27FC236}">
                <a16:creationId xmlns:a16="http://schemas.microsoft.com/office/drawing/2014/main" id="{B99CF092-F318-8B40-BEDB-972C555E51DB}"/>
              </a:ext>
            </a:extLst>
          </p:cNvPr>
          <p:cNvSpPr>
            <a:spLocks noChangeAspect="1"/>
          </p:cNvSpPr>
          <p:nvPr/>
        </p:nvSpPr>
        <p:spPr>
          <a:xfrm>
            <a:off x="533400" y="4809310"/>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hape">
            <a:extLst>
              <a:ext uri="{FF2B5EF4-FFF2-40B4-BE49-F238E27FC236}">
                <a16:creationId xmlns:a16="http://schemas.microsoft.com/office/drawing/2014/main" id="{807EFD2F-4FE5-1748-835E-A0B23797EDDC}"/>
              </a:ext>
            </a:extLst>
          </p:cNvPr>
          <p:cNvSpPr>
            <a:spLocks noChangeAspect="1"/>
          </p:cNvSpPr>
          <p:nvPr/>
        </p:nvSpPr>
        <p:spPr>
          <a:xfrm>
            <a:off x="533400" y="6124812"/>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Shape">
            <a:extLst>
              <a:ext uri="{FF2B5EF4-FFF2-40B4-BE49-F238E27FC236}">
                <a16:creationId xmlns:a16="http://schemas.microsoft.com/office/drawing/2014/main" id="{496A3DD5-6D59-0044-A6E7-B8FFFF91DF9F}"/>
              </a:ext>
            </a:extLst>
          </p:cNvPr>
          <p:cNvSpPr>
            <a:spLocks noChangeAspect="1"/>
          </p:cNvSpPr>
          <p:nvPr/>
        </p:nvSpPr>
        <p:spPr>
          <a:xfrm>
            <a:off x="533400" y="5559695"/>
            <a:ext cx="274320" cy="2743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37000">
                <a:srgbClr val="0C74A0"/>
              </a:gs>
              <a:gs pos="0">
                <a:srgbClr val="0C74A0"/>
              </a:gs>
              <a:gs pos="66000">
                <a:srgbClr val="0F8BA5"/>
              </a:gs>
              <a:gs pos="99000">
                <a:srgbClr val="19A1AF"/>
              </a:gs>
            </a:gsLst>
            <a:lin ang="16800000" scaled="0"/>
          </a:gradFill>
          <a:ln w="12700">
            <a:miter lim="400000"/>
          </a:ln>
        </p:spPr>
        <p:txBody>
          <a:bodyPr lIns="19050" tIns="19050" rIns="19050" bIns="19050" anchor="ct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dirty="0">
              <a:solidFill>
                <a:srgbClr val="47464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75282EA-51E2-7849-A38B-84E7D644986C}"/>
              </a:ext>
            </a:extLst>
          </p:cNvPr>
          <p:cNvPicPr>
            <a:picLocks noChangeAspect="1"/>
          </p:cNvPicPr>
          <p:nvPr/>
        </p:nvPicPr>
        <p:blipFill>
          <a:blip r:embed="rId4"/>
          <a:stretch>
            <a:fillRect/>
          </a:stretch>
        </p:blipFill>
        <p:spPr>
          <a:xfrm>
            <a:off x="5943827" y="1954825"/>
            <a:ext cx="6503162" cy="3128805"/>
          </a:xfrm>
          <a:prstGeom prst="rect">
            <a:avLst/>
          </a:prstGeom>
        </p:spPr>
      </p:pic>
    </p:spTree>
    <p:extLst>
      <p:ext uri="{BB962C8B-B14F-4D97-AF65-F5344CB8AC3E}">
        <p14:creationId xmlns:p14="http://schemas.microsoft.com/office/powerpoint/2010/main" val="42853697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agenda.">
            <a:extLst>
              <a:ext uri="{FF2B5EF4-FFF2-40B4-BE49-F238E27FC236}">
                <a16:creationId xmlns:a16="http://schemas.microsoft.com/office/drawing/2014/main" id="{4C0D31D7-9320-434D-AEA0-0BFDFB65BE83}"/>
              </a:ext>
            </a:extLst>
          </p:cNvPr>
          <p:cNvSpPr txBox="1"/>
          <p:nvPr/>
        </p:nvSpPr>
        <p:spPr>
          <a:xfrm>
            <a:off x="434109" y="2377345"/>
            <a:ext cx="11406909" cy="600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l">
              <a:lnSpc>
                <a:spcPct val="150000"/>
              </a:lnSpc>
              <a:defRPr sz="6000" b="0">
                <a:solidFill>
                  <a:srgbClr val="53585F"/>
                </a:solidFill>
                <a:latin typeface="Roboto Black"/>
                <a:ea typeface="Roboto Black"/>
                <a:cs typeface="Roboto Black"/>
                <a:sym typeface="Roboto Black"/>
              </a:defRPr>
            </a:lvl1pPr>
          </a:lstStyle>
          <a:p>
            <a:pPr algn="ctr">
              <a:lnSpc>
                <a:spcPct val="120000"/>
              </a:lnSpc>
              <a:defRPr sz="7000" b="0">
                <a:solidFill>
                  <a:srgbClr val="2C2E3C"/>
                </a:solidFill>
                <a:latin typeface="Lato Black"/>
                <a:ea typeface="Lato Black"/>
                <a:cs typeface="Lato Black"/>
                <a:sym typeface="Lato Black"/>
              </a:defRPr>
            </a:pPr>
            <a:r>
              <a:rPr lang="en-US" sz="3500" b="1" dirty="0">
                <a:solidFill>
                  <a:srgbClr val="47464E"/>
                </a:solidFill>
                <a:latin typeface="Open Sans Extrabold" panose="020B0606030504020204" pitchFamily="34" charset="0"/>
                <a:ea typeface="Open Sans Extrabold" panose="020B0606030504020204" pitchFamily="34" charset="0"/>
                <a:cs typeface="Open Sans Extrabold" panose="020B0606030504020204" pitchFamily="34" charset="0"/>
              </a:rPr>
              <a:t>Appendix</a:t>
            </a:r>
          </a:p>
        </p:txBody>
      </p:sp>
      <p:grpSp>
        <p:nvGrpSpPr>
          <p:cNvPr id="31" name="Group 30">
            <a:extLst>
              <a:ext uri="{FF2B5EF4-FFF2-40B4-BE49-F238E27FC236}">
                <a16:creationId xmlns:a16="http://schemas.microsoft.com/office/drawing/2014/main" id="{F57B62DB-F0D3-AB4C-A980-7B5087C3A8AF}"/>
              </a:ext>
            </a:extLst>
          </p:cNvPr>
          <p:cNvGrpSpPr/>
          <p:nvPr/>
        </p:nvGrpSpPr>
        <p:grpSpPr>
          <a:xfrm>
            <a:off x="544011" y="0"/>
            <a:ext cx="947306" cy="520767"/>
            <a:chOff x="4793627" y="-11314"/>
            <a:chExt cx="947306" cy="520767"/>
          </a:xfrm>
        </p:grpSpPr>
        <p:pic>
          <p:nvPicPr>
            <p:cNvPr id="37" name="Picture 36">
              <a:extLst>
                <a:ext uri="{FF2B5EF4-FFF2-40B4-BE49-F238E27FC236}">
                  <a16:creationId xmlns:a16="http://schemas.microsoft.com/office/drawing/2014/main" id="{0E27A43D-C7E4-2745-A793-A9B98F1DBCA4}"/>
                </a:ext>
              </a:extLst>
            </p:cNvPr>
            <p:cNvPicPr>
              <a:picLocks/>
            </p:cNvPicPr>
            <p:nvPr userDrawn="1"/>
          </p:nvPicPr>
          <p:blipFill>
            <a:blip r:embed="rId2"/>
            <a:stretch>
              <a:fillRect/>
            </a:stretch>
          </p:blipFill>
          <p:spPr>
            <a:xfrm>
              <a:off x="4793627" y="320176"/>
              <a:ext cx="947306" cy="189277"/>
            </a:xfrm>
            <a:prstGeom prst="rect">
              <a:avLst/>
            </a:prstGeom>
          </p:spPr>
        </p:pic>
        <p:sp>
          <p:nvSpPr>
            <p:cNvPr id="38" name="Rectangle 37">
              <a:extLst>
                <a:ext uri="{FF2B5EF4-FFF2-40B4-BE49-F238E27FC236}">
                  <a16:creationId xmlns:a16="http://schemas.microsoft.com/office/drawing/2014/main" id="{5469355E-8F55-2241-BE55-DA6557A9D0D0}"/>
                </a:ext>
              </a:extLst>
            </p:cNvPr>
            <p:cNvSpPr/>
            <p:nvPr userDrawn="1"/>
          </p:nvSpPr>
          <p:spPr>
            <a:xfrm>
              <a:off x="4793627" y="-11314"/>
              <a:ext cx="189277" cy="189277"/>
            </a:xfrm>
            <a:prstGeom prst="rect">
              <a:avLst/>
            </a:prstGeom>
            <a:solidFill>
              <a:srgbClr val="47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021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594</Words>
  <Application>Microsoft Office PowerPoint</Application>
  <PresentationFormat>Widescreen</PresentationFormat>
  <Paragraphs>76</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Lato Black</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Olsen</dc:creator>
  <cp:lastModifiedBy>Ryan Olsen</cp:lastModifiedBy>
  <cp:revision>9</cp:revision>
  <dcterms:created xsi:type="dcterms:W3CDTF">2020-07-22T18:44:23Z</dcterms:created>
  <dcterms:modified xsi:type="dcterms:W3CDTF">2020-07-24T18:31:40Z</dcterms:modified>
</cp:coreProperties>
</file>