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 id="2147483859" r:id="rId2"/>
    <p:sldMasterId id="2147483914" r:id="rId3"/>
    <p:sldMasterId id="2147483921" r:id="rId4"/>
    <p:sldMasterId id="2147483928" r:id="rId5"/>
    <p:sldMasterId id="2147483935" r:id="rId6"/>
    <p:sldMasterId id="2147483942" r:id="rId7"/>
    <p:sldMasterId id="2147483949" r:id="rId8"/>
    <p:sldMasterId id="2147483956" r:id="rId9"/>
    <p:sldMasterId id="2147483963" r:id="rId10"/>
  </p:sldMasterIdLst>
  <p:notesMasterIdLst>
    <p:notesMasterId r:id="rId35"/>
  </p:notesMasterIdLst>
  <p:handoutMasterIdLst>
    <p:handoutMasterId r:id="rId36"/>
  </p:handoutMasterIdLst>
  <p:sldIdLst>
    <p:sldId id="1003" r:id="rId11"/>
    <p:sldId id="1253" r:id="rId12"/>
    <p:sldId id="1252" r:id="rId13"/>
    <p:sldId id="1182" r:id="rId14"/>
    <p:sldId id="1254" r:id="rId15"/>
    <p:sldId id="1206" r:id="rId16"/>
    <p:sldId id="1190" r:id="rId17"/>
    <p:sldId id="1266" r:id="rId18"/>
    <p:sldId id="1263" r:id="rId19"/>
    <p:sldId id="1255" r:id="rId20"/>
    <p:sldId id="1264" r:id="rId21"/>
    <p:sldId id="1267" r:id="rId22"/>
    <p:sldId id="1234" r:id="rId23"/>
    <p:sldId id="1236" r:id="rId24"/>
    <p:sldId id="1249" r:id="rId25"/>
    <p:sldId id="1262" r:id="rId26"/>
    <p:sldId id="1268" r:id="rId27"/>
    <p:sldId id="1256" r:id="rId28"/>
    <p:sldId id="1258" r:id="rId29"/>
    <p:sldId id="1257" r:id="rId30"/>
    <p:sldId id="1261" r:id="rId31"/>
    <p:sldId id="1265" r:id="rId32"/>
    <p:sldId id="1259" r:id="rId33"/>
    <p:sldId id="1260" r:id="rId3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36">
          <p15:clr>
            <a:srgbClr val="A4A3A4"/>
          </p15:clr>
        </p15:guide>
        <p15:guide id="2" pos="17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ABC0"/>
    <a:srgbClr val="5A5A59"/>
    <a:srgbClr val="B22827"/>
    <a:srgbClr val="0074FF"/>
    <a:srgbClr val="313231"/>
    <a:srgbClr val="155166"/>
    <a:srgbClr val="B9602C"/>
    <a:srgbClr val="DE6021"/>
    <a:srgbClr val="C0C76D"/>
    <a:srgbClr val="D1D2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58273" autoAdjust="0"/>
  </p:normalViewPr>
  <p:slideViewPr>
    <p:cSldViewPr snapToGrid="0" snapToObjects="1" showGuides="1">
      <p:cViewPr varScale="1">
        <p:scale>
          <a:sx n="66" d="100"/>
          <a:sy n="66" d="100"/>
        </p:scale>
        <p:origin x="-2934" y="-108"/>
      </p:cViewPr>
      <p:guideLst>
        <p:guide orient="horz" pos="936"/>
        <p:guide pos="1776"/>
      </p:guideLst>
    </p:cSldViewPr>
  </p:slideViewPr>
  <p:outlineViewPr>
    <p:cViewPr>
      <p:scale>
        <a:sx n="33" d="100"/>
        <a:sy n="33" d="100"/>
      </p:scale>
      <p:origin x="126" y="36444"/>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7F05FAF0-5AD5-455C-8580-9A28CA358EE5}" type="datetimeFigureOut">
              <a:rPr lang="en-US" smtClean="0"/>
              <a:t>12/15/2015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174F9C0B-191A-4A23-9C4C-E8E70A278A5D}" type="slidenum">
              <a:rPr lang="en-US" smtClean="0"/>
              <a:t>‹#›</a:t>
            </a:fld>
            <a:endParaRPr lang="en-US" dirty="0"/>
          </a:p>
        </p:txBody>
      </p:sp>
    </p:spTree>
    <p:extLst>
      <p:ext uri="{BB962C8B-B14F-4D97-AF65-F5344CB8AC3E}">
        <p14:creationId xmlns:p14="http://schemas.microsoft.com/office/powerpoint/2010/main" val="26722539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atin typeface="Trebuchet MS"/>
              </a:defRPr>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atin typeface="Trebuchet MS"/>
              </a:defRPr>
            </a:lvl1pPr>
          </a:lstStyle>
          <a:p>
            <a:fld id="{FFEF9B10-796E-4742-8067-521B9E262294}" type="datetimeFigureOut">
              <a:rPr lang="en-US" smtClean="0"/>
              <a:pPr/>
              <a:t>12/15/2015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atin typeface="Trebuchet MS"/>
              </a:defRPr>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atin typeface="Trebuchet MS"/>
              </a:defRPr>
            </a:lvl1pPr>
          </a:lstStyle>
          <a:p>
            <a:fld id="{FFBE20ED-613F-C049-AFD8-E1A1059909AF}" type="slidenum">
              <a:rPr lang="en-US" smtClean="0"/>
              <a:pPr/>
              <a:t>‹#›</a:t>
            </a:fld>
            <a:endParaRPr lang="en-US" dirty="0"/>
          </a:p>
        </p:txBody>
      </p:sp>
    </p:spTree>
    <p:extLst>
      <p:ext uri="{BB962C8B-B14F-4D97-AF65-F5344CB8AC3E}">
        <p14:creationId xmlns:p14="http://schemas.microsoft.com/office/powerpoint/2010/main" val="19387469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rebuchet MS"/>
        <a:ea typeface="+mn-ea"/>
        <a:cs typeface="+mn-cs"/>
      </a:defRPr>
    </a:lvl1pPr>
    <a:lvl2pPr marL="457200" algn="l" defTabSz="457200" rtl="0" eaLnBrk="1" latinLnBrk="0" hangingPunct="1">
      <a:defRPr sz="1200" kern="1200">
        <a:solidFill>
          <a:schemeClr val="tx1"/>
        </a:solidFill>
        <a:latin typeface="Trebuchet MS"/>
        <a:ea typeface="+mn-ea"/>
        <a:cs typeface="+mn-cs"/>
      </a:defRPr>
    </a:lvl2pPr>
    <a:lvl3pPr marL="914400" algn="l" defTabSz="457200" rtl="0" eaLnBrk="1" latinLnBrk="0" hangingPunct="1">
      <a:defRPr sz="1200" kern="1200">
        <a:solidFill>
          <a:schemeClr val="tx1"/>
        </a:solidFill>
        <a:latin typeface="Trebuchet MS"/>
        <a:ea typeface="+mn-ea"/>
        <a:cs typeface="+mn-cs"/>
      </a:defRPr>
    </a:lvl3pPr>
    <a:lvl4pPr marL="1371600" algn="l" defTabSz="457200" rtl="0" eaLnBrk="1" latinLnBrk="0" hangingPunct="1">
      <a:defRPr sz="1200" kern="1200">
        <a:solidFill>
          <a:schemeClr val="tx1"/>
        </a:solidFill>
        <a:latin typeface="Trebuchet MS"/>
        <a:ea typeface="+mn-ea"/>
        <a:cs typeface="+mn-cs"/>
      </a:defRPr>
    </a:lvl4pPr>
    <a:lvl5pPr marL="1828800" algn="l" defTabSz="457200" rtl="0" eaLnBrk="1" latinLnBrk="0" hangingPunct="1">
      <a:defRPr sz="1200" kern="1200">
        <a:solidFill>
          <a:schemeClr val="tx1"/>
        </a:solidFill>
        <a:latin typeface="Trebuchet M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1" kern="1200" dirty="0" smtClean="0">
                <a:solidFill>
                  <a:schemeClr val="tx1"/>
                </a:solidFill>
                <a:effectLst/>
                <a:latin typeface="Trebuchet MS"/>
                <a:ea typeface="+mn-ea"/>
                <a:cs typeface="+mn-cs"/>
              </a:rPr>
              <a:t>“Welcome</a:t>
            </a:r>
            <a:r>
              <a:rPr lang="en-US" sz="1200" b="0" i="1" kern="1200" baseline="0" dirty="0" smtClean="0">
                <a:solidFill>
                  <a:schemeClr val="tx1"/>
                </a:solidFill>
                <a:effectLst/>
                <a:latin typeface="Trebuchet MS"/>
                <a:ea typeface="+mn-ea"/>
                <a:cs typeface="+mn-cs"/>
              </a:rPr>
              <a:t> to the training for </a:t>
            </a:r>
            <a:r>
              <a:rPr lang="en-US" sz="1200" b="0" i="1" kern="1200" baseline="0" dirty="0" err="1" smtClean="0">
                <a:solidFill>
                  <a:schemeClr val="tx1"/>
                </a:solidFill>
                <a:effectLst/>
                <a:latin typeface="Trebuchet MS"/>
                <a:ea typeface="+mn-ea"/>
                <a:cs typeface="+mn-cs"/>
              </a:rPr>
              <a:t>OnStrategy</a:t>
            </a:r>
            <a:r>
              <a:rPr lang="en-US" sz="1200" b="0" i="1" kern="1200" baseline="0" dirty="0" smtClean="0">
                <a:solidFill>
                  <a:schemeClr val="tx1"/>
                </a:solidFill>
                <a:effectLst/>
                <a:latin typeface="Trebuchet MS"/>
                <a:ea typeface="+mn-ea"/>
                <a:cs typeface="+mn-cs"/>
              </a:rPr>
              <a:t>. The purpose of today’s meeting is to train our team on the platform that we’ll be using to help us develop and monitor our strategic plan. This tool should allow us to update and review performance in real time, so that we can manage against our plan while also adapting it to ensure that it stays relevant throughout the course of the year.”</a:t>
            </a:r>
            <a:endParaRPr lang="en-US" sz="1200" b="0" i="1" kern="1200" dirty="0" smtClean="0">
              <a:solidFill>
                <a:schemeClr val="tx1"/>
              </a:solidFill>
              <a:effectLst/>
              <a:latin typeface="Trebuchet MS"/>
              <a:ea typeface="+mn-ea"/>
              <a:cs typeface="+mn-cs"/>
            </a:endParaRPr>
          </a:p>
          <a:p>
            <a:endParaRPr lang="en-US" b="1" dirty="0" smtClean="0"/>
          </a:p>
          <a:p>
            <a:r>
              <a:rPr lang="en-US" b="1" dirty="0" smtClean="0"/>
              <a:t>Set Expectations</a:t>
            </a:r>
            <a:r>
              <a:rPr lang="en-US" b="1" baseline="0" dirty="0" smtClean="0"/>
              <a:t> </a:t>
            </a:r>
            <a:r>
              <a:rPr lang="en-US" baseline="0" dirty="0" smtClean="0"/>
              <a:t>– What is going to change moving forward as a result of using this tool?</a:t>
            </a:r>
          </a:p>
          <a:p>
            <a:pPr marL="171450" indent="-171450">
              <a:buFont typeface="Arial" panose="020B0604020202020204" pitchFamily="34" charset="0"/>
              <a:buChar char="•"/>
            </a:pPr>
            <a:r>
              <a:rPr lang="en-US" baseline="0" dirty="0" smtClean="0"/>
              <a:t>What kind of goals is  your team building/inputting into the system?</a:t>
            </a:r>
          </a:p>
          <a:p>
            <a:pPr marL="171450" indent="-171450">
              <a:buFont typeface="Arial" panose="020B0604020202020204" pitchFamily="34" charset="0"/>
              <a:buChar char="•"/>
            </a:pPr>
            <a:r>
              <a:rPr lang="en-US" baseline="0" dirty="0" smtClean="0"/>
              <a:t>How often will they be expected to update the plan? (Weekly/Monthly)</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How will the team use the tool to manage against the plan? (Monthly/Quarterly Strategy Review Meetings)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r>
              <a:rPr lang="en-US" i="1" baseline="0" dirty="0" smtClean="0"/>
              <a:t>Let’s jump in to take a look at the platform.”</a:t>
            </a: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1</a:t>
            </a:fld>
            <a:endParaRPr lang="en-US" dirty="0"/>
          </a:p>
        </p:txBody>
      </p:sp>
    </p:spTree>
    <p:extLst>
      <p:ext uri="{BB962C8B-B14F-4D97-AF65-F5344CB8AC3E}">
        <p14:creationId xmlns:p14="http://schemas.microsoft.com/office/powerpoint/2010/main" val="948142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1" kern="1200" dirty="0" smtClean="0">
                <a:solidFill>
                  <a:schemeClr val="tx1"/>
                </a:solidFill>
                <a:effectLst/>
                <a:latin typeface="Trebuchet MS"/>
                <a:ea typeface="+mn-ea"/>
                <a:cs typeface="+mn-cs"/>
              </a:rPr>
              <a:t>“Now that you understand</a:t>
            </a:r>
            <a:r>
              <a:rPr lang="en-US" sz="1200" b="0" i="1" kern="1200" baseline="0" dirty="0" smtClean="0">
                <a:solidFill>
                  <a:schemeClr val="tx1"/>
                </a:solidFill>
                <a:effectLst/>
                <a:latin typeface="Trebuchet MS"/>
                <a:ea typeface="+mn-ea"/>
                <a:cs typeface="+mn-cs"/>
              </a:rPr>
              <a:t> how to create a goal in the system, I want to be sure that your comfortable navigating through this page. </a:t>
            </a:r>
          </a:p>
          <a:p>
            <a:pPr lvl="0"/>
            <a:endParaRPr lang="en-US" sz="1200" b="0" i="1" kern="1200" baseline="0" dirty="0" smtClean="0">
              <a:solidFill>
                <a:schemeClr val="tx1"/>
              </a:solidFill>
              <a:effectLst/>
              <a:latin typeface="Trebuchet MS"/>
              <a:ea typeface="+mn-ea"/>
              <a:cs typeface="+mn-cs"/>
            </a:endParaRPr>
          </a:p>
          <a:p>
            <a:pPr lvl="0"/>
            <a:r>
              <a:rPr lang="en-US" sz="1200" b="0" i="1" kern="1200" baseline="0" dirty="0" smtClean="0">
                <a:solidFill>
                  <a:schemeClr val="tx1"/>
                </a:solidFill>
                <a:effectLst/>
                <a:latin typeface="Trebuchet MS"/>
                <a:ea typeface="+mn-ea"/>
                <a:cs typeface="+mn-cs"/>
              </a:rPr>
              <a:t>Along the left, we have the framework of our plan built out into different Perspectives and Strategic Objectives, which are supported by Organization Goals. The framework along the left helps orient you to the portion of the plan that you’re drilling into while a small, right-facing arrow on each goal allows you to drill deeper. To jump up a level, click on the left-facing arrow to the right of the Team Member Action Item Level. </a:t>
            </a:r>
          </a:p>
          <a:p>
            <a:pPr lvl="0"/>
            <a:endParaRPr lang="en-US" sz="1200" b="0" i="1" kern="1200" baseline="0" dirty="0" smtClean="0">
              <a:solidFill>
                <a:schemeClr val="tx1"/>
              </a:solidFill>
              <a:effectLst/>
              <a:latin typeface="Trebuchet MS"/>
              <a:ea typeface="+mn-ea"/>
              <a:cs typeface="+mn-cs"/>
            </a:endParaRPr>
          </a:p>
          <a:p>
            <a:pPr lvl="0"/>
            <a:r>
              <a:rPr lang="en-US" sz="1200" b="0" i="1" kern="1200" baseline="0" dirty="0" smtClean="0">
                <a:solidFill>
                  <a:schemeClr val="tx1"/>
                </a:solidFill>
                <a:effectLst/>
                <a:latin typeface="Trebuchet MS"/>
                <a:ea typeface="+mn-ea"/>
                <a:cs typeface="+mn-cs"/>
              </a:rPr>
              <a:t>You want to be sure that you’re always working in support of the appropriate goal, and at the appropriate level within the cascade.” </a:t>
            </a:r>
          </a:p>
          <a:p>
            <a:pPr lvl="0"/>
            <a:endParaRPr lang="en-US" sz="1200" b="0" i="1" kern="1200" baseline="0" dirty="0" smtClean="0">
              <a:solidFill>
                <a:schemeClr val="tx1"/>
              </a:solidFill>
              <a:effectLst/>
              <a:latin typeface="Trebuchet MS"/>
              <a:ea typeface="+mn-ea"/>
              <a:cs typeface="+mn-cs"/>
            </a:endParaRPr>
          </a:p>
          <a:p>
            <a:pPr lvl="0"/>
            <a:r>
              <a:rPr lang="en-US" sz="1200" b="0" i="1" kern="1200" baseline="0" dirty="0" smtClean="0">
                <a:solidFill>
                  <a:schemeClr val="tx1"/>
                </a:solidFill>
                <a:effectLst/>
                <a:latin typeface="Trebuchet MS"/>
                <a:ea typeface="+mn-ea"/>
                <a:cs typeface="+mn-cs"/>
              </a:rPr>
              <a:t>*</a:t>
            </a:r>
            <a:r>
              <a:rPr lang="en-US" sz="1200" b="0" i="0" kern="1200" baseline="0" dirty="0" smtClean="0">
                <a:solidFill>
                  <a:schemeClr val="tx1"/>
                </a:solidFill>
                <a:effectLst/>
                <a:latin typeface="Trebuchet MS"/>
                <a:ea typeface="+mn-ea"/>
                <a:cs typeface="+mn-cs"/>
              </a:rPr>
              <a:t>Be sure to make your team aware of which levels you’re asking them to add their goals to. Provide clear instructions regarding where they should be adding goals in alignment to the organization plan, and any other guidelines with regards to goal development (how many, types of goals, etc.)</a:t>
            </a:r>
            <a:endParaRPr lang="en-US" b="0" i="1"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10</a:t>
            </a:fld>
            <a:endParaRPr lang="en-US" dirty="0"/>
          </a:p>
        </p:txBody>
      </p:sp>
    </p:spTree>
    <p:extLst>
      <p:ext uri="{BB962C8B-B14F-4D97-AF65-F5344CB8AC3E}">
        <p14:creationId xmlns:p14="http://schemas.microsoft.com/office/powerpoint/2010/main" val="345243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Here is a list of the different fields used to create a goal, and what they mean:</a:t>
            </a:r>
          </a:p>
          <a:p>
            <a:endParaRPr lang="en-US" i="1" baseline="0" dirty="0" smtClean="0"/>
          </a:p>
          <a:p>
            <a:pPr marL="171450" indent="-171450">
              <a:buFont typeface="Arial" panose="020B0604020202020204" pitchFamily="34" charset="0"/>
              <a:buChar char="•"/>
            </a:pPr>
            <a:r>
              <a:rPr lang="en-US" b="1" i="1" baseline="0" dirty="0" smtClean="0"/>
              <a:t>Owner</a:t>
            </a:r>
            <a:r>
              <a:rPr lang="en-US" i="1" baseline="0" dirty="0" smtClean="0"/>
              <a:t> – who is responsible for the goal. Only departments and names that I’ve entered in as users will appear, so let me know if you think someone is missing.</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Start Date </a:t>
            </a:r>
            <a:r>
              <a:rPr lang="en-US" i="1" baseline="0" dirty="0" smtClean="0"/>
              <a:t>–The day the goal begins.</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End Date </a:t>
            </a:r>
            <a:r>
              <a:rPr lang="en-US" i="1" baseline="0" dirty="0" smtClean="0"/>
              <a:t>– The date the goal ends. This can be several years in the future if you’re setting a multi-year goal. You’ll notice different target fields appear for each fiscal year that your start and end date range spans.</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Measure</a:t>
            </a:r>
            <a:r>
              <a:rPr lang="en-US" i="1" baseline="0" dirty="0" smtClean="0"/>
              <a:t> – This should be the description of what your Target value is.</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Target </a:t>
            </a:r>
            <a:r>
              <a:rPr lang="en-US" i="1" baseline="0" dirty="0" smtClean="0"/>
              <a:t>– Here, you can set annual targets. I’ll show you later in the Performance Section how you can actually set incremental targets, weekly &amp; monthly, throughout the year.</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Target Type- </a:t>
            </a:r>
            <a:r>
              <a:rPr lang="en-US" i="1" baseline="0" dirty="0" smtClean="0"/>
              <a:t>This is they type of number that your target value is, either a number, a currency or a percentage. </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KPI</a:t>
            </a:r>
            <a:r>
              <a:rPr lang="en-US" i="1" baseline="0" dirty="0" smtClean="0"/>
              <a:t> – You can elect to tag a goal as a KPI. This will make the goal appear on your KPI scorecard.</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Tracking Frequency </a:t>
            </a:r>
            <a:r>
              <a:rPr lang="en-US" i="1" baseline="0" dirty="0" smtClean="0"/>
              <a:t>– This is the frequency with which you need to update the status of a given goal. </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i="1" baseline="0" dirty="0" smtClean="0"/>
              <a:t>Fu</a:t>
            </a:r>
            <a:r>
              <a:rPr lang="en-US" b="1" i="1" baseline="0" dirty="0" smtClean="0"/>
              <a:t>nction</a:t>
            </a:r>
            <a:r>
              <a:rPr lang="en-US" i="1" baseline="0" dirty="0" smtClean="0"/>
              <a:t> – This is the function that you want </a:t>
            </a:r>
            <a:r>
              <a:rPr lang="en-US" i="1" baseline="0" dirty="0" err="1" smtClean="0"/>
              <a:t>OnStrategy</a:t>
            </a:r>
            <a:r>
              <a:rPr lang="en-US" i="1" baseline="0" dirty="0" smtClean="0"/>
              <a:t> to use to calculate and aggregate the data that you’re updating on a weekly or monthly basis. As an example, for a sales goal, you’d want to select “Sum,” so that they system adds up the updates that you make on a monthly basis. Versus, a different type of goal that you may want to see the average or current value throughout the year.</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Target Direction </a:t>
            </a:r>
            <a:r>
              <a:rPr lang="en-US" i="1" baseline="0" dirty="0" smtClean="0"/>
              <a:t>– This indicates whether it’s your intent/desire to be above or below the target value that you set.</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Priority</a:t>
            </a:r>
            <a:r>
              <a:rPr lang="en-US" i="1" baseline="0" dirty="0" smtClean="0"/>
              <a:t> – You can set goals as High, Medium, or Low priority. Keep in mind- you don’t have to use this field if you don’t want. Also keep in mind that anything marked as a high priority will show up in red font on the reports. </a:t>
            </a:r>
          </a:p>
          <a:p>
            <a:pPr marL="171450" indent="-171450">
              <a:buFont typeface="Arial" panose="020B0604020202020204" pitchFamily="34" charset="0"/>
              <a:buChar char="•"/>
            </a:pPr>
            <a:endParaRPr lang="en-US" i="1" dirty="0" smtClean="0"/>
          </a:p>
        </p:txBody>
      </p:sp>
      <p:sp>
        <p:nvSpPr>
          <p:cNvPr id="4" name="Slide Number Placeholder 3"/>
          <p:cNvSpPr>
            <a:spLocks noGrp="1"/>
          </p:cNvSpPr>
          <p:nvPr>
            <p:ph type="sldNum" sz="quarter" idx="10"/>
          </p:nvPr>
        </p:nvSpPr>
        <p:spPr/>
        <p:txBody>
          <a:bodyPr/>
          <a:lstStyle/>
          <a:p>
            <a:fld id="{FFBE20ED-613F-C049-AFD8-E1A1059909AF}" type="slidenum">
              <a:rPr lang="en-US" smtClean="0"/>
              <a:pPr/>
              <a:t>11</a:t>
            </a:fld>
            <a:endParaRPr lang="en-US" dirty="0"/>
          </a:p>
        </p:txBody>
      </p:sp>
    </p:spTree>
    <p:extLst>
      <p:ext uri="{BB962C8B-B14F-4D97-AF65-F5344CB8AC3E}">
        <p14:creationId xmlns:p14="http://schemas.microsoft.com/office/powerpoint/2010/main" val="114839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smtClean="0"/>
              <a:t>“This slide</a:t>
            </a:r>
            <a:r>
              <a:rPr lang="en-US" i="1" baseline="0" dirty="0" smtClean="0"/>
              <a:t> and the next outline a few strong examples of goals, supported by coordinating individual goals and action items. This cascade should give you a more detailed understanding of the purpose of developing a goal cascade that aligns our strategy to the individual actions of our team, as well as provide you with a clearer understanding of how to actually do it.</a:t>
            </a:r>
          </a:p>
          <a:p>
            <a:pPr marL="0" indent="0">
              <a:buFont typeface="Arial" panose="020B0604020202020204" pitchFamily="34" charset="0"/>
              <a:buNone/>
            </a:pPr>
            <a:endParaRPr lang="en-US" i="1" baseline="0" dirty="0" smtClean="0"/>
          </a:p>
          <a:p>
            <a:pPr marL="0" indent="0">
              <a:buFont typeface="Arial" panose="020B0604020202020204" pitchFamily="34" charset="0"/>
              <a:buNone/>
            </a:pPr>
            <a:r>
              <a:rPr lang="en-US" i="1" baseline="0" dirty="0" smtClean="0"/>
              <a:t>There are a few key ideas/things to note about these examples:</a:t>
            </a:r>
          </a:p>
          <a:p>
            <a:pPr marL="171450" indent="-171450">
              <a:buFont typeface="Arial" panose="020B0604020202020204" pitchFamily="34" charset="0"/>
              <a:buChar char="•"/>
            </a:pPr>
            <a:r>
              <a:rPr lang="en-US" i="1" baseline="0" dirty="0" smtClean="0"/>
              <a:t>The high-level organizational goal is what we call and outcome-based metric. It demonstrates the result of having successfully achieved the supporting goals and actions.</a:t>
            </a:r>
          </a:p>
          <a:p>
            <a:pPr marL="171450" indent="-171450">
              <a:buFont typeface="Arial" panose="020B0604020202020204" pitchFamily="34" charset="0"/>
              <a:buChar char="•"/>
            </a:pPr>
            <a:r>
              <a:rPr lang="en-US" i="1" baseline="0" dirty="0" smtClean="0"/>
              <a:t>Each of the goals is then broken down into an individual goal with a supporting action item. Note that all of these goals will still be SMART  as we use the OS platform criteria to assign a due date, owner, measure and end date for each goal.</a:t>
            </a:r>
          </a:p>
          <a:p>
            <a:pPr marL="171450" indent="-171450">
              <a:buFont typeface="Arial" panose="020B0604020202020204" pitchFamily="34" charset="0"/>
              <a:buChar char="•"/>
            </a:pPr>
            <a:r>
              <a:rPr lang="en-US" i="1" baseline="0" dirty="0" smtClean="0"/>
              <a:t>Not all goals will be easily quantified. Take both of the above action items, 1.1.1 and 2.1.1 above. These are great examples of action items that are process, or project-based. When you set up action items like this in the system, you’ll want to set your measure as  “% complete,” and your target as “100%”. Quick note with these goals – you also want to set the function to “current,” so that each time you make an update to a goal, it will display your most recent progress update in the reporting features.”</a:t>
            </a:r>
            <a:endParaRPr lang="en-US" i="1" dirty="0" smtClean="0"/>
          </a:p>
        </p:txBody>
      </p:sp>
      <p:sp>
        <p:nvSpPr>
          <p:cNvPr id="4" name="Slide Number Placeholder 3"/>
          <p:cNvSpPr>
            <a:spLocks noGrp="1"/>
          </p:cNvSpPr>
          <p:nvPr>
            <p:ph type="sldNum" sz="quarter" idx="10"/>
          </p:nvPr>
        </p:nvSpPr>
        <p:spPr/>
        <p:txBody>
          <a:bodyPr/>
          <a:lstStyle/>
          <a:p>
            <a:fld id="{FFBE20ED-613F-C049-AFD8-E1A1059909A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4839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“Now</a:t>
            </a:r>
            <a:r>
              <a:rPr lang="en-US" i="1" baseline="0" dirty="0" smtClean="0"/>
              <a:t> that we have an understanding  of how we’re going to use the </a:t>
            </a:r>
            <a:r>
              <a:rPr lang="en-US" i="1" baseline="0" dirty="0" err="1" smtClean="0"/>
              <a:t>OnStrategy</a:t>
            </a:r>
            <a:r>
              <a:rPr lang="en-US" i="1" baseline="0" dirty="0" smtClean="0"/>
              <a:t> system to finish building our plan, we need to look into how we will manage our performance against the plan throughout the year.</a:t>
            </a:r>
          </a:p>
          <a:p>
            <a:endParaRPr lang="en-US" i="1" baseline="0" dirty="0" smtClean="0"/>
          </a:p>
          <a:p>
            <a:r>
              <a:rPr lang="en-US" i="1" baseline="0" dirty="0" smtClean="0"/>
              <a:t>The Performance section allows us as a team to not only update our individual performance, but to also look at how we’re performing as a team and determine what our focus needs to be to drive results.”</a:t>
            </a:r>
            <a:endParaRPr lang="en-US" i="1"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13</a:t>
            </a:fld>
            <a:endParaRPr lang="en-US" dirty="0"/>
          </a:p>
        </p:txBody>
      </p:sp>
    </p:spTree>
    <p:extLst>
      <p:ext uri="{BB962C8B-B14F-4D97-AF65-F5344CB8AC3E}">
        <p14:creationId xmlns:p14="http://schemas.microsoft.com/office/powerpoint/2010/main" val="402613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i="1" dirty="0" smtClean="0"/>
              <a:t>“Before we look at the tool itself, let’s first address</a:t>
            </a:r>
            <a:r>
              <a:rPr lang="en-US" i="1" baseline="0" dirty="0" smtClean="0"/>
              <a:t> what is going to change for us as an organization as a result of having done planning. We’ve worked really hard to develop our strategic plan and to establish our collective priorities. Now, we want to use that to ensure that we’re working on the right things throughout the course of the year to drive results for our organization.</a:t>
            </a:r>
          </a:p>
          <a:p>
            <a:pPr defTabSz="966529">
              <a:defRPr/>
            </a:pPr>
            <a:endParaRPr lang="en-US" i="1" baseline="0" dirty="0" smtClean="0"/>
          </a:p>
          <a:p>
            <a:pPr defTabSz="966529">
              <a:defRPr/>
            </a:pPr>
            <a:r>
              <a:rPr lang="en-US" i="1" baseline="0" dirty="0" smtClean="0"/>
              <a:t>To ensure that we’re successful in managing against our plan, we’re asking that you:”</a:t>
            </a:r>
          </a:p>
          <a:p>
            <a:pPr defTabSz="966529">
              <a:defRPr/>
            </a:pPr>
            <a:endParaRPr lang="en-US" i="1" baseline="0" dirty="0" smtClean="0"/>
          </a:p>
          <a:p>
            <a:pPr defTabSz="966529">
              <a:defRPr/>
            </a:pPr>
            <a:r>
              <a:rPr lang="en-US" i="0" baseline="0" dirty="0" smtClean="0"/>
              <a:t>Set expectations here for the cadence with which you want your team to update their status against the plan and what the meeting structure will look like to review the performance against plan throughout the year. </a:t>
            </a:r>
          </a:p>
          <a:p>
            <a:pPr defTabSz="966529">
              <a:defRPr/>
            </a:pPr>
            <a:r>
              <a:rPr lang="en-US" i="0" baseline="0" dirty="0" smtClean="0"/>
              <a:t>If  you need guidance here, refer to the next section of the onboarding process for coaching on leading implementation and execution. Your high points should include:</a:t>
            </a:r>
          </a:p>
          <a:p>
            <a:pPr defTabSz="966529">
              <a:defRPr/>
            </a:pPr>
            <a:endParaRPr lang="en-US" i="0" baseline="0" dirty="0" smtClean="0"/>
          </a:p>
          <a:p>
            <a:pPr marL="171450" indent="-171450" defTabSz="966529">
              <a:buFont typeface="Arial" panose="020B0604020202020204" pitchFamily="34" charset="0"/>
              <a:buChar char="•"/>
              <a:defRPr/>
            </a:pPr>
            <a:r>
              <a:rPr lang="en-US" i="1" baseline="0" dirty="0" smtClean="0"/>
              <a:t>“We’re asking everyone to update their performance against plan on a &lt;weekly/monthly&gt; basis. </a:t>
            </a:r>
          </a:p>
          <a:p>
            <a:pPr marL="171450" indent="-171450" defTabSz="966529">
              <a:buFont typeface="Arial" panose="020B0604020202020204" pitchFamily="34" charset="0"/>
              <a:buChar char="•"/>
              <a:defRPr/>
            </a:pPr>
            <a:r>
              <a:rPr lang="en-US" i="1" baseline="0" dirty="0" smtClean="0"/>
              <a:t>We will hold strategy review meetings with &lt;insert who will be included as attendees here&gt;  on a &lt;monthly/quarterly&gt; basis.”</a:t>
            </a:r>
            <a:endParaRPr lang="en-US" i="1" dirty="0" smtClean="0"/>
          </a:p>
          <a:p>
            <a:endParaRPr lang="en-US" dirty="0"/>
          </a:p>
        </p:txBody>
      </p:sp>
      <p:sp>
        <p:nvSpPr>
          <p:cNvPr id="4" name="Slide Number Placeholder 3"/>
          <p:cNvSpPr>
            <a:spLocks noGrp="1"/>
          </p:cNvSpPr>
          <p:nvPr>
            <p:ph type="sldNum" sz="quarter" idx="10"/>
          </p:nvPr>
        </p:nvSpPr>
        <p:spPr/>
        <p:txBody>
          <a:bodyPr/>
          <a:lstStyle/>
          <a:p>
            <a:fld id="{72B8FCC3-93B9-4F69-80F1-DAA912F28FE4}" type="slidenum">
              <a:rPr lang="en-US" smtClean="0"/>
              <a:t>14</a:t>
            </a:fld>
            <a:endParaRPr lang="en-US" dirty="0"/>
          </a:p>
        </p:txBody>
      </p:sp>
    </p:spTree>
    <p:extLst>
      <p:ext uri="{BB962C8B-B14F-4D97-AF65-F5344CB8AC3E}">
        <p14:creationId xmlns:p14="http://schemas.microsoft.com/office/powerpoint/2010/main" val="836705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a:t>
            </a:r>
            <a:r>
              <a:rPr lang="en-US" i="1" baseline="0" dirty="0" smtClean="0"/>
              <a:t> order to make sure that this process works for us, we need to ensure that we avoid these pitfalls by:</a:t>
            </a:r>
          </a:p>
          <a:p>
            <a:endParaRPr lang="en-US" i="1" baseline="0" dirty="0" smtClean="0"/>
          </a:p>
          <a:p>
            <a:pPr marL="171450" indent="-171450">
              <a:buFont typeface="Arial" panose="020B0604020202020204" pitchFamily="34" charset="0"/>
              <a:buChar char="•"/>
            </a:pPr>
            <a:r>
              <a:rPr lang="en-US" b="1" i="1" baseline="0" dirty="0" smtClean="0"/>
              <a:t>Lack of ownership </a:t>
            </a:r>
            <a:r>
              <a:rPr lang="en-US" i="1" baseline="0" dirty="0" smtClean="0"/>
              <a:t>- Having one person responsible for each goal. This doesn’t necessarily mean that you need to be the person doing the work, but it does mean that you’re responsible for managing to that goal and giving a report-out on the progress in our strategy review meetings.</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Communication </a:t>
            </a:r>
            <a:r>
              <a:rPr lang="en-US" i="1" baseline="0" dirty="0" smtClean="0"/>
              <a:t>– So that we’re communicating regularly about what’s working and what’s not in terms of performing against our plan.</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Getting caught up in the day to day </a:t>
            </a:r>
            <a:r>
              <a:rPr lang="en-US" i="1" baseline="0" dirty="0" smtClean="0"/>
              <a:t>– Please keep in mind that these are our collective priorities as a team, so these need to also be our individual priorities on a weekly basis. If you’re feeling like the goals that you’ve been assigned to are in conflict with your priorities in your day-to-day role, please be sure to let me know.</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An overwhelming plan </a:t>
            </a:r>
            <a:r>
              <a:rPr lang="en-US" i="1" baseline="0" dirty="0" smtClean="0"/>
              <a:t>- You should have no fewer than 3 goals and not more than 10. You should also have an understanding of how these goals support our strategy. If you feel as though your goals are overly cumbersome, or if you don’t have a clear understanding of the organization-wide strategy and how you support it, please let me know.</a:t>
            </a:r>
          </a:p>
          <a:p>
            <a:pPr marL="171450" indent="-171450">
              <a:buFont typeface="Arial" panose="020B0604020202020204" pitchFamily="34" charset="0"/>
              <a:buChar char="•"/>
            </a:pPr>
            <a:endParaRPr lang="en-US" i="1" baseline="0" dirty="0" smtClean="0"/>
          </a:p>
          <a:p>
            <a:pPr marL="171450" indent="-171450">
              <a:buFont typeface="Arial" panose="020B0604020202020204" pitchFamily="34" charset="0"/>
              <a:buChar char="•"/>
            </a:pPr>
            <a:r>
              <a:rPr lang="en-US" b="1" i="1" baseline="0" dirty="0" smtClean="0"/>
              <a:t>No progress report </a:t>
            </a:r>
            <a:r>
              <a:rPr lang="en-US" i="1" baseline="0" dirty="0" smtClean="0"/>
              <a:t>– The purpose of the strategy review meetings is to make sure that we’re moving in the right direction as a team. So, please keep in mind that you will be expected to both update your progress and report out on that progress on a &lt;weekly/monthly&gt; basis.</a:t>
            </a:r>
          </a:p>
          <a:p>
            <a:pPr marL="171450" indent="-171450">
              <a:buFont typeface="Arial" panose="020B0604020202020204" pitchFamily="34" charset="0"/>
              <a:buChar char="•"/>
            </a:pPr>
            <a:endParaRPr lang="en-US" i="1" dirty="0" smtClean="0"/>
          </a:p>
          <a:p>
            <a:pPr marL="0" indent="0">
              <a:buFont typeface="Arial" panose="020B0604020202020204" pitchFamily="34" charset="0"/>
              <a:buNone/>
            </a:pPr>
            <a:r>
              <a:rPr lang="en-US" i="1" dirty="0" smtClean="0"/>
              <a:t>With</a:t>
            </a:r>
            <a:r>
              <a:rPr lang="en-US" i="1" baseline="0" dirty="0" smtClean="0"/>
              <a:t> that understanding, let’s jump into the platform to see how it works and how it’s going to support us in this process.”</a:t>
            </a:r>
            <a:endParaRPr lang="en-US" i="1"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15</a:t>
            </a:fld>
            <a:endParaRPr lang="en-US" dirty="0"/>
          </a:p>
        </p:txBody>
      </p:sp>
    </p:spTree>
    <p:extLst>
      <p:ext uri="{BB962C8B-B14F-4D97-AF65-F5344CB8AC3E}">
        <p14:creationId xmlns:p14="http://schemas.microsoft.com/office/powerpoint/2010/main" val="141237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“Let’s first orient</a:t>
            </a:r>
            <a:r>
              <a:rPr lang="en-US" i="1" baseline="0" dirty="0" smtClean="0"/>
              <a:t> ourselves to the layout of the performance section, and then we’ll jump in to see how we actually make a progress update. </a:t>
            </a:r>
          </a:p>
          <a:p>
            <a:endParaRPr lang="en-US" i="1" baseline="0" dirty="0" smtClean="0"/>
          </a:p>
          <a:p>
            <a:r>
              <a:rPr lang="en-US" i="1" baseline="0" dirty="0" smtClean="0"/>
              <a:t>There are a couple of different pages in the Performance Section, but we want to look at the Track Performance page.</a:t>
            </a:r>
          </a:p>
          <a:p>
            <a:endParaRPr lang="en-US" i="1" baseline="0" dirty="0" smtClean="0"/>
          </a:p>
          <a:p>
            <a:r>
              <a:rPr lang="en-US" i="1" baseline="0" dirty="0" smtClean="0"/>
              <a:t>When you navigate to the Track Performance section, you’ll notice that it will only populate with goals that you’ve been assigned to, goals that are supporting yours, or goals that you’re working to support. </a:t>
            </a:r>
          </a:p>
          <a:p>
            <a:endParaRPr lang="en-US" i="1" baseline="0" dirty="0" smtClean="0"/>
          </a:p>
          <a:p>
            <a:r>
              <a:rPr lang="en-US" i="1" baseline="0" dirty="0" smtClean="0"/>
              <a:t>You’ll also notice that you have pencil icons next to goals that you’re permitted to edit, and lock icons next to those that you’re not. If you need to filter through to find a certain goal or set of goals, you can use the filter feature in the upper, right-hand corner.</a:t>
            </a:r>
          </a:p>
        </p:txBody>
      </p:sp>
      <p:sp>
        <p:nvSpPr>
          <p:cNvPr id="4" name="Slide Number Placeholder 3"/>
          <p:cNvSpPr>
            <a:spLocks noGrp="1"/>
          </p:cNvSpPr>
          <p:nvPr>
            <p:ph type="sldNum" sz="quarter" idx="10"/>
          </p:nvPr>
        </p:nvSpPr>
        <p:spPr/>
        <p:txBody>
          <a:bodyPr/>
          <a:lstStyle/>
          <a:p>
            <a:fld id="{FFBE20ED-613F-C049-AFD8-E1A1059909AF}" type="slidenum">
              <a:rPr lang="en-US" smtClean="0"/>
              <a:pPr/>
              <a:t>16</a:t>
            </a:fld>
            <a:endParaRPr lang="en-US" dirty="0"/>
          </a:p>
        </p:txBody>
      </p:sp>
    </p:spTree>
    <p:extLst>
      <p:ext uri="{BB962C8B-B14F-4D97-AF65-F5344CB8AC3E}">
        <p14:creationId xmlns:p14="http://schemas.microsoft.com/office/powerpoint/2010/main" val="290566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“To update a goal, click on the pencil icon to the right of the goal description. If there is a “lock”  icon there, it’s because you’re not permitted to make changes to that goal. </a:t>
            </a:r>
          </a:p>
          <a:p>
            <a:endParaRPr lang="en-US" i="1" baseline="0" dirty="0" smtClean="0"/>
          </a:p>
          <a:p>
            <a:r>
              <a:rPr lang="en-US" i="1" baseline="0" dirty="0" smtClean="0"/>
              <a:t>Once you’re in the goal, think about the update process in 3 steps:</a:t>
            </a:r>
          </a:p>
          <a:p>
            <a:endParaRPr lang="en-US" i="1" baseline="0" dirty="0" smtClean="0"/>
          </a:p>
          <a:p>
            <a:pPr marL="228600" indent="-228600">
              <a:buAutoNum type="arabicPeriod"/>
            </a:pPr>
            <a:r>
              <a:rPr lang="en-US" i="1" baseline="0" dirty="0" smtClean="0"/>
              <a:t>First, </a:t>
            </a:r>
            <a:r>
              <a:rPr lang="en-US" b="1" i="1" baseline="0" dirty="0" smtClean="0"/>
              <a:t>update your status </a:t>
            </a:r>
            <a:r>
              <a:rPr lang="en-US" i="1" baseline="0" dirty="0" smtClean="0"/>
              <a:t>using the dropdown menu in the upper, right-hand corner. Note that this is updated independently of the actual metric update that you’ll make, so be sure to not miss it.</a:t>
            </a:r>
          </a:p>
          <a:p>
            <a:pPr marL="228600" indent="-228600">
              <a:buAutoNum type="arabicPeriod"/>
            </a:pPr>
            <a:r>
              <a:rPr lang="en-US" i="1" baseline="0" dirty="0" smtClean="0"/>
              <a:t>Next, </a:t>
            </a:r>
            <a:r>
              <a:rPr lang="en-US" b="1" i="1" baseline="0" dirty="0" smtClean="0"/>
              <a:t>update your actual </a:t>
            </a:r>
            <a:r>
              <a:rPr lang="en-US" i="1" baseline="0" dirty="0" smtClean="0"/>
              <a:t>for the most recent time period. For example, I’d update my actual progress or performance for the previous week or month.</a:t>
            </a:r>
          </a:p>
          <a:p>
            <a:pPr marL="228600" indent="-228600">
              <a:buAutoNum type="arabicPeriod"/>
            </a:pPr>
            <a:r>
              <a:rPr lang="en-US" i="1" baseline="0" dirty="0" smtClean="0"/>
              <a:t>Finally, </a:t>
            </a:r>
            <a:r>
              <a:rPr lang="en-US" b="1" i="1" baseline="0" dirty="0" smtClean="0"/>
              <a:t>leave any comments </a:t>
            </a:r>
            <a:r>
              <a:rPr lang="en-US" i="1" baseline="0" dirty="0" smtClean="0"/>
              <a:t>that you might have. This is not a necessary step, but if a qualitative narrative is helpful – this is the place to do it. Keep in mind that we want to track comments in reverse order and we want to start each one with both the date and our initials so the most relevant comments are on top, and we know who left them. These will also show up on reports, so keep them brief.</a:t>
            </a:r>
          </a:p>
          <a:p>
            <a:pPr marL="228600" indent="-228600">
              <a:buAutoNum type="arabicPeriod"/>
            </a:pPr>
            <a:endParaRPr lang="en-US" i="1" baseline="0" dirty="0" smtClean="0"/>
          </a:p>
          <a:p>
            <a:pPr marL="0" indent="0">
              <a:buNone/>
            </a:pPr>
            <a:r>
              <a:rPr lang="en-US" i="1" baseline="0" dirty="0" smtClean="0"/>
              <a:t>Simple as that, you’ve updated a goal. A few other things to note are that you can click the “Expanded” button in the upper, right-hand corner if you need to update any of the goal components, such as the start and end date.</a:t>
            </a:r>
          </a:p>
          <a:p>
            <a:pPr marL="0" indent="0">
              <a:buNone/>
            </a:pPr>
            <a:endParaRPr lang="en-US" i="1" baseline="0" dirty="0" smtClean="0"/>
          </a:p>
          <a:p>
            <a:pPr marL="0" indent="0">
              <a:buNone/>
            </a:pPr>
            <a:r>
              <a:rPr lang="en-US" i="1" baseline="0" dirty="0" smtClean="0"/>
              <a:t>Additionally – clicking “Save” allows you to save your update and stay on the page, whereas “Save &amp; Continue” will save your update and drop you back on the main Track Performance page.</a:t>
            </a:r>
          </a:p>
          <a:p>
            <a:pPr marL="0" indent="0">
              <a:buNone/>
            </a:pPr>
            <a:endParaRPr lang="en-US" i="1" baseline="0" dirty="0" smtClean="0"/>
          </a:p>
          <a:p>
            <a:pPr marL="0" indent="0">
              <a:buNone/>
            </a:pPr>
            <a:r>
              <a:rPr lang="en-US" i="1" baseline="0" dirty="0" smtClean="0"/>
              <a:t>The following video will walk us through this.”</a:t>
            </a:r>
            <a:endParaRPr lang="en-US" i="1" dirty="0"/>
          </a:p>
        </p:txBody>
      </p:sp>
      <p:sp>
        <p:nvSpPr>
          <p:cNvPr id="4" name="Slide Number Placeholder 3"/>
          <p:cNvSpPr>
            <a:spLocks noGrp="1"/>
          </p:cNvSpPr>
          <p:nvPr>
            <p:ph type="sldNum" sz="quarter" idx="10"/>
          </p:nvPr>
        </p:nvSpPr>
        <p:spPr/>
        <p:txBody>
          <a:bodyPr/>
          <a:lstStyle/>
          <a:p>
            <a:fld id="{FFBE20ED-613F-C049-AFD8-E1A1059909A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1237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Play</a:t>
            </a:r>
            <a:r>
              <a:rPr lang="en-US" baseline="0" dirty="0" smtClean="0"/>
              <a:t> video here.</a:t>
            </a:r>
            <a:endParaRPr lang="en-US"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18</a:t>
            </a:fld>
            <a:endParaRPr lang="en-US" dirty="0"/>
          </a:p>
        </p:txBody>
      </p:sp>
    </p:spTree>
    <p:extLst>
      <p:ext uri="{BB962C8B-B14F-4D97-AF65-F5344CB8AC3E}">
        <p14:creationId xmlns:p14="http://schemas.microsoft.com/office/powerpoint/2010/main" val="290566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a:t>
            </a:r>
            <a:r>
              <a:rPr lang="en-US" i="1" baseline="0" dirty="0" smtClean="0"/>
              <a:t> even simpler, faster way of updating goals is with the </a:t>
            </a:r>
            <a:r>
              <a:rPr lang="en-US" i="1" baseline="0" dirty="0" err="1" smtClean="0"/>
              <a:t>OnStrategy</a:t>
            </a:r>
            <a:r>
              <a:rPr lang="en-US" i="1" baseline="0" dirty="0" smtClean="0"/>
              <a:t> Mobile Application. You can download this on both Apple and Android, and it’s included with our subscription of </a:t>
            </a:r>
            <a:r>
              <a:rPr lang="en-US" i="1" baseline="0" dirty="0" err="1" smtClean="0"/>
              <a:t>OnStrategy</a:t>
            </a:r>
            <a:r>
              <a:rPr lang="en-US" i="1" baseline="0" dirty="0" smtClean="0"/>
              <a:t>.</a:t>
            </a:r>
          </a:p>
          <a:p>
            <a:endParaRPr lang="en-US" i="1" baseline="0" dirty="0" smtClean="0"/>
          </a:p>
          <a:p>
            <a:r>
              <a:rPr lang="en-US" i="1" baseline="0" dirty="0" smtClean="0"/>
              <a:t>Keep in mind, when searching for the app in the App Store or Google Play, search for “</a:t>
            </a:r>
            <a:r>
              <a:rPr lang="en-US" i="1" baseline="0" dirty="0" err="1" smtClean="0"/>
              <a:t>OnStrategy</a:t>
            </a:r>
            <a:r>
              <a:rPr lang="en-US" i="1" baseline="0" dirty="0" smtClean="0"/>
              <a:t>,” as all one word.</a:t>
            </a:r>
          </a:p>
          <a:p>
            <a:endParaRPr lang="en-US" i="1" baseline="0" dirty="0" smtClean="0"/>
          </a:p>
          <a:p>
            <a:r>
              <a:rPr lang="en-US" i="1" baseline="0" dirty="0" smtClean="0"/>
              <a:t>As soon as you download the app, you’ll be able to log in with the same username and password that you’ll be given for the desktop application. Also, absolutely be sure to turn on the push notifications – they’ll help you to remember when you need to update your goals.</a:t>
            </a:r>
          </a:p>
        </p:txBody>
      </p:sp>
      <p:sp>
        <p:nvSpPr>
          <p:cNvPr id="4" name="Slide Number Placeholder 3"/>
          <p:cNvSpPr>
            <a:spLocks noGrp="1"/>
          </p:cNvSpPr>
          <p:nvPr>
            <p:ph type="sldNum" sz="quarter" idx="10"/>
          </p:nvPr>
        </p:nvSpPr>
        <p:spPr/>
        <p:txBody>
          <a:bodyPr/>
          <a:lstStyle/>
          <a:p>
            <a:fld id="{FFBE20ED-613F-C049-AFD8-E1A1059909A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59514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i="1" dirty="0" smtClean="0"/>
              <a:t>Implementing</a:t>
            </a:r>
            <a:r>
              <a:rPr lang="en-US" i="1" baseline="0" dirty="0" smtClean="0"/>
              <a:t> this tool to manage the process should save us time and help us be more clearly aligned about our priorities and transparent about our performance against the supporting goals. It is intended to make our lives easier, while also ensuring that we’re working collectively as a team to drive results as an organization.”</a:t>
            </a:r>
            <a:endParaRPr lang="en-US"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2</a:t>
            </a:fld>
            <a:endParaRPr lang="en-US" dirty="0"/>
          </a:p>
        </p:txBody>
      </p:sp>
    </p:spTree>
    <p:extLst>
      <p:ext uri="{BB962C8B-B14F-4D97-AF65-F5344CB8AC3E}">
        <p14:creationId xmlns:p14="http://schemas.microsoft.com/office/powerpoint/2010/main" val="617303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The Home Page Overview allows you to keep your priorities top of mind.</a:t>
            </a:r>
          </a:p>
          <a:p>
            <a:endParaRPr lang="en-US" b="0" i="1" baseline="0" dirty="0" smtClean="0"/>
          </a:p>
          <a:p>
            <a:r>
              <a:rPr lang="en-US" b="1" i="1" baseline="0" dirty="0" smtClean="0"/>
              <a:t>Flagged Goals </a:t>
            </a:r>
            <a:r>
              <a:rPr lang="en-US" i="1" baseline="0" dirty="0" smtClean="0"/>
              <a:t>- alert you to when it’s time to focus on certain goals, or when those goals need updating.</a:t>
            </a:r>
          </a:p>
          <a:p>
            <a:endParaRPr lang="en-US" b="1" i="1" baseline="0" dirty="0" smtClean="0"/>
          </a:p>
          <a:p>
            <a:r>
              <a:rPr lang="en-US" b="1" i="1" baseline="0" dirty="0" smtClean="0"/>
              <a:t>Active Goals </a:t>
            </a:r>
            <a:r>
              <a:rPr lang="en-US" i="1" baseline="0" dirty="0" smtClean="0"/>
              <a:t>-  are the items that may not need your immediate attention, but you should be actively monitoring.</a:t>
            </a:r>
          </a:p>
          <a:p>
            <a:endParaRPr lang="en-US" b="1" i="1" baseline="0" dirty="0" smtClean="0"/>
          </a:p>
          <a:p>
            <a:r>
              <a:rPr lang="en-US" b="1" i="1" baseline="0" dirty="0" smtClean="0"/>
              <a:t>Coming Up </a:t>
            </a:r>
            <a:r>
              <a:rPr lang="en-US" i="1" baseline="0" dirty="0" smtClean="0"/>
              <a:t>– this section allows you to see the goals that are on your horizon.</a:t>
            </a:r>
          </a:p>
          <a:p>
            <a:endParaRPr lang="en-US" i="1" baseline="0" dirty="0" smtClean="0"/>
          </a:p>
          <a:p>
            <a:r>
              <a:rPr lang="en-US" i="1" baseline="0" dirty="0" smtClean="0"/>
              <a:t>To update a goal, simply tap anywhere on the goal and follow the same three steps that we discussed when looking at the Track Performance section.</a:t>
            </a:r>
          </a:p>
          <a:p>
            <a:endParaRPr lang="en-US" i="1" baseline="0" dirty="0" smtClean="0"/>
          </a:p>
          <a:p>
            <a:r>
              <a:rPr lang="en-US" i="1" baseline="0" dirty="0" smtClean="0"/>
              <a:t>You’ll have these same sections in the “Supporting Goals” section, so that you’re able to look at those items that are supporting the goals that you’re responsible for.</a:t>
            </a:r>
            <a:endParaRPr lang="en-US" i="1"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20</a:t>
            </a:fld>
            <a:endParaRPr lang="en-US" dirty="0"/>
          </a:p>
        </p:txBody>
      </p:sp>
    </p:spTree>
    <p:extLst>
      <p:ext uri="{BB962C8B-B14F-4D97-AF65-F5344CB8AC3E}">
        <p14:creationId xmlns:p14="http://schemas.microsoft.com/office/powerpoint/2010/main" val="168581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Trebuchet MS"/>
                <a:ea typeface="+mn-ea"/>
                <a:cs typeface="+mn-cs"/>
              </a:rPr>
              <a:t>Now</a:t>
            </a:r>
            <a:r>
              <a:rPr lang="en-US" sz="1200" i="1" kern="1200" baseline="0" dirty="0" smtClean="0">
                <a:solidFill>
                  <a:schemeClr val="tx1"/>
                </a:solidFill>
                <a:effectLst/>
                <a:latin typeface="Trebuchet MS"/>
                <a:ea typeface="+mn-ea"/>
                <a:cs typeface="+mn-cs"/>
              </a:rPr>
              <a:t> that you understand how we’re going to finish building our plan in the system and continue to update it throughout the year, let’s look at how the Reports section works, and how it’s going to save us time and help us have better visibility into our progress against plan.</a:t>
            </a:r>
          </a:p>
          <a:p>
            <a:pPr lvl="0"/>
            <a:endParaRPr lang="en-US" sz="1200" i="1" kern="1200" baseline="0" dirty="0" smtClean="0">
              <a:solidFill>
                <a:schemeClr val="tx1"/>
              </a:solidFill>
              <a:effectLst/>
              <a:latin typeface="Trebuchet MS"/>
              <a:ea typeface="+mn-ea"/>
              <a:cs typeface="+mn-cs"/>
            </a:endParaRPr>
          </a:p>
          <a:p>
            <a:pPr lvl="0"/>
            <a:r>
              <a:rPr lang="en-US" sz="1200" i="1" kern="1200" baseline="0" dirty="0" smtClean="0">
                <a:solidFill>
                  <a:schemeClr val="tx1"/>
                </a:solidFill>
                <a:effectLst/>
                <a:latin typeface="Trebuchet MS"/>
                <a:ea typeface="+mn-ea"/>
                <a:cs typeface="+mn-cs"/>
              </a:rPr>
              <a:t>If you navigate to the “Reports” section in the main navigation, you’ll see the various sub-categories, including Organization and Team Member Reports as well as the Dashboard.</a:t>
            </a:r>
          </a:p>
          <a:p>
            <a:pPr lvl="0"/>
            <a:endParaRPr lang="en-US" sz="1200" i="1" kern="1200" baseline="0" dirty="0" smtClean="0">
              <a:solidFill>
                <a:schemeClr val="tx1"/>
              </a:solidFill>
              <a:effectLst/>
              <a:latin typeface="Trebuchet MS"/>
              <a:ea typeface="+mn-ea"/>
              <a:cs typeface="+mn-cs"/>
            </a:endParaRPr>
          </a:p>
          <a:p>
            <a:pPr lvl="0"/>
            <a:r>
              <a:rPr lang="en-US" sz="1200" i="1" kern="1200" baseline="0" dirty="0" smtClean="0">
                <a:solidFill>
                  <a:schemeClr val="tx1"/>
                </a:solidFill>
                <a:effectLst/>
                <a:latin typeface="Trebuchet MS"/>
                <a:ea typeface="+mn-ea"/>
                <a:cs typeface="+mn-cs"/>
              </a:rPr>
              <a:t>Within the Organization and Team Member Reports Sections, there are both Plan and Performance Reports. </a:t>
            </a:r>
            <a:r>
              <a:rPr lang="en-US" sz="1200" i="1" kern="1200" dirty="0" smtClean="0">
                <a:solidFill>
                  <a:schemeClr val="tx1"/>
                </a:solidFill>
                <a:effectLst/>
                <a:latin typeface="Trebuchet MS"/>
                <a:ea typeface="+mn-ea"/>
                <a:cs typeface="+mn-cs"/>
              </a:rPr>
              <a:t>Plan reports communicate what the plan is. Performance reports communicate what the plan is and how we as a team are performing against it. Reports can be downloaded right to a PDF, or Word, or right in your browser</a:t>
            </a:r>
            <a:r>
              <a:rPr lang="en-US" sz="1200" i="1" kern="1200" baseline="0" dirty="0" smtClean="0">
                <a:solidFill>
                  <a:schemeClr val="tx1"/>
                </a:solidFill>
                <a:effectLst/>
                <a:latin typeface="Trebuchet MS"/>
                <a:ea typeface="+mn-ea"/>
                <a:cs typeface="+mn-cs"/>
              </a:rPr>
              <a:t> with HTML.</a:t>
            </a:r>
          </a:p>
          <a:p>
            <a:pPr lvl="0"/>
            <a:endParaRPr lang="en-US" sz="1200" i="1" kern="1200" baseline="0" dirty="0" smtClean="0">
              <a:solidFill>
                <a:schemeClr val="tx1"/>
              </a:solidFill>
              <a:effectLst/>
              <a:latin typeface="Trebuchet MS"/>
              <a:ea typeface="+mn-ea"/>
              <a:cs typeface="+mn-cs"/>
            </a:endParaRPr>
          </a:p>
          <a:p>
            <a:pPr lvl="0"/>
            <a:r>
              <a:rPr lang="en-US" sz="1200" i="1" kern="1200" baseline="0" dirty="0" smtClean="0">
                <a:solidFill>
                  <a:schemeClr val="tx1"/>
                </a:solidFill>
                <a:effectLst/>
                <a:latin typeface="Trebuchet MS"/>
                <a:ea typeface="+mn-ea"/>
                <a:cs typeface="+mn-cs"/>
              </a:rPr>
              <a:t>There are a variety of different reports, each purposed differently, so take some time to explore and familiarize yourself with each. We’ll likely standardize a few that we will use on a regular basis. Also, note that you’re able to pull reports specific to departments and team members. You’ll find it really useful after you enter your goals to navigate to the Team Member Reports Section and download your individual Action Plan, which will outline everything in the plan that you’ve been assigned to. </a:t>
            </a:r>
          </a:p>
          <a:p>
            <a:pPr lvl="0"/>
            <a:endParaRPr lang="en-US" sz="1200" i="1" kern="1200" baseline="0" dirty="0" smtClean="0">
              <a:solidFill>
                <a:schemeClr val="tx1"/>
              </a:solidFill>
              <a:effectLst/>
              <a:latin typeface="Trebuchet MS"/>
              <a:ea typeface="+mn-ea"/>
              <a:cs typeface="+mn-cs"/>
            </a:endParaRPr>
          </a:p>
          <a:p>
            <a:endParaRPr lang="en-US"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21</a:t>
            </a:fld>
            <a:endParaRPr lang="en-US" dirty="0"/>
          </a:p>
        </p:txBody>
      </p:sp>
    </p:spTree>
    <p:extLst>
      <p:ext uri="{BB962C8B-B14F-4D97-AF65-F5344CB8AC3E}">
        <p14:creationId xmlns:p14="http://schemas.microsoft.com/office/powerpoint/2010/main" val="788976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baseline="0" dirty="0" smtClean="0">
                <a:solidFill>
                  <a:schemeClr val="tx1"/>
                </a:solidFill>
                <a:effectLst/>
                <a:latin typeface="Trebuchet MS"/>
                <a:ea typeface="+mn-ea"/>
                <a:cs typeface="+mn-cs"/>
              </a:rPr>
              <a:t>The Dashboard is different in that it’s a dynamic report, rather than a downloadable report. It displays chips that represents the different goals in our plan and the performance against those goals in graphical form. You can also filter through the Dashboard to narrow the scope to just those goals that you’re wanting to review. We’ll use the Dashboard to facilitate our strategy review meetings, so you can see why making sure that you’re updating your progress against plan on a regular basis will be critical to our success in this process.</a:t>
            </a:r>
          </a:p>
          <a:p>
            <a:endParaRPr lang="en-US"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22</a:t>
            </a:fld>
            <a:endParaRPr lang="en-US" dirty="0"/>
          </a:p>
        </p:txBody>
      </p:sp>
    </p:spTree>
    <p:extLst>
      <p:ext uri="{BB962C8B-B14F-4D97-AF65-F5344CB8AC3E}">
        <p14:creationId xmlns:p14="http://schemas.microsoft.com/office/powerpoint/2010/main" val="788976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“Remember, there are a lot of resources</a:t>
            </a:r>
            <a:r>
              <a:rPr lang="en-US" i="1" baseline="0" dirty="0" smtClean="0"/>
              <a:t> in the </a:t>
            </a:r>
            <a:r>
              <a:rPr lang="en-US" i="1" baseline="0" dirty="0" err="1" smtClean="0"/>
              <a:t>OnStrategy</a:t>
            </a:r>
            <a:r>
              <a:rPr lang="en-US" i="1" baseline="0" dirty="0" smtClean="0"/>
              <a:t> system to help you be successful. I’ll be sending you a </a:t>
            </a:r>
            <a:r>
              <a:rPr lang="en-US" i="1" baseline="0" dirty="0" err="1" smtClean="0"/>
              <a:t>CheatSheet</a:t>
            </a:r>
            <a:r>
              <a:rPr lang="en-US" i="1" baseline="0" dirty="0" smtClean="0"/>
              <a:t> after this training to help you with the initial steps, but when you’re logged in, remember both the More Info section in the upper, right-hand corner of many pages in the platform, as well as the Live Chat feature in bottom, right-hand corner of all pages within the platform. For questions regarding our strategy, contact me.”</a:t>
            </a:r>
            <a:endParaRPr lang="en-US" i="1" dirty="0" smtClean="0"/>
          </a:p>
        </p:txBody>
      </p:sp>
      <p:sp>
        <p:nvSpPr>
          <p:cNvPr id="32772" name="Slide Number Placeholder 3"/>
          <p:cNvSpPr>
            <a:spLocks noGrp="1"/>
          </p:cNvSpPr>
          <p:nvPr>
            <p:ph type="sldNum" sz="quarter" idx="5"/>
          </p:nvPr>
        </p:nvSpPr>
        <p:spPr>
          <a:ln>
            <a:headEnd/>
            <a:tailEnd/>
          </a:ln>
        </p:spPr>
        <p:txBody>
          <a:bodyPr/>
          <a:lstStyle/>
          <a:p>
            <a:pPr>
              <a:defRPr/>
            </a:pPr>
            <a:fld id="{5F635E97-EDB3-476A-B4C7-3E70E0BDA694}" type="slidenum">
              <a:rPr lang="en-US" smtClean="0">
                <a:solidFill>
                  <a:prstClr val="black"/>
                </a:solidFill>
              </a:rPr>
              <a:pPr>
                <a:defRPr/>
              </a:pPr>
              <a:t>23</a:t>
            </a:fld>
            <a:endParaRPr lang="en-US" dirty="0" smtClean="0">
              <a:solidFill>
                <a:prstClr val="black"/>
              </a:solidFill>
            </a:endParaRPr>
          </a:p>
        </p:txBody>
      </p:sp>
    </p:spTree>
    <p:extLst>
      <p:ext uri="{BB962C8B-B14F-4D97-AF65-F5344CB8AC3E}">
        <p14:creationId xmlns:p14="http://schemas.microsoft.com/office/powerpoint/2010/main" val="1713033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2772" name="Slide Number Placeholder 3"/>
          <p:cNvSpPr>
            <a:spLocks noGrp="1"/>
          </p:cNvSpPr>
          <p:nvPr>
            <p:ph type="sldNum" sz="quarter" idx="5"/>
          </p:nvPr>
        </p:nvSpPr>
        <p:spPr>
          <a:ln>
            <a:headEnd/>
            <a:tailEnd/>
          </a:ln>
        </p:spPr>
        <p:txBody>
          <a:bodyPr/>
          <a:lstStyle/>
          <a:p>
            <a:pPr>
              <a:defRPr/>
            </a:pPr>
            <a:fld id="{5F635E97-EDB3-476A-B4C7-3E70E0BDA694}" type="slidenum">
              <a:rPr lang="en-US" smtClean="0">
                <a:solidFill>
                  <a:prstClr val="black"/>
                </a:solidFill>
              </a:rPr>
              <a:pPr>
                <a:defRPr/>
              </a:pPr>
              <a:t>24</a:t>
            </a:fld>
            <a:endParaRPr lang="en-US" dirty="0" smtClean="0">
              <a:solidFill>
                <a:prstClr val="black"/>
              </a:solidFill>
            </a:endParaRPr>
          </a:p>
        </p:txBody>
      </p:sp>
    </p:spTree>
    <p:extLst>
      <p:ext uri="{BB962C8B-B14F-4D97-AF65-F5344CB8AC3E}">
        <p14:creationId xmlns:p14="http://schemas.microsoft.com/office/powerpoint/2010/main" val="308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kern="1200" dirty="0" smtClean="0">
                <a:solidFill>
                  <a:schemeClr val="tx1"/>
                </a:solidFill>
                <a:effectLst/>
                <a:latin typeface="Trebuchet MS"/>
                <a:ea typeface="+mn-ea"/>
                <a:cs typeface="+mn-cs"/>
              </a:rPr>
              <a:t>“</a:t>
            </a:r>
            <a:r>
              <a:rPr lang="en-US" sz="1200" i="1" kern="1200" dirty="0" err="1" smtClean="0">
                <a:solidFill>
                  <a:schemeClr val="tx1"/>
                </a:solidFill>
                <a:effectLst/>
                <a:latin typeface="Trebuchet MS"/>
                <a:ea typeface="+mn-ea"/>
                <a:cs typeface="+mn-cs"/>
              </a:rPr>
              <a:t>OnStrategy</a:t>
            </a:r>
            <a:r>
              <a:rPr lang="en-US" sz="1200" i="1" kern="1200" dirty="0" smtClean="0">
                <a:solidFill>
                  <a:schemeClr val="tx1"/>
                </a:solidFill>
                <a:effectLst/>
                <a:latin typeface="Trebuchet MS"/>
                <a:ea typeface="+mn-ea"/>
                <a:cs typeface="+mn-cs"/>
              </a:rPr>
              <a:t> is entirely web-based, so</a:t>
            </a:r>
            <a:r>
              <a:rPr lang="en-US" sz="1200" i="1" kern="1200" baseline="0" dirty="0" smtClean="0">
                <a:solidFill>
                  <a:schemeClr val="tx1"/>
                </a:solidFill>
                <a:effectLst/>
                <a:latin typeface="Trebuchet MS"/>
                <a:ea typeface="+mn-ea"/>
                <a:cs typeface="+mn-cs"/>
              </a:rPr>
              <a:t> you can bookmark the link, OnStrategyhq.com, for easy future access. After this training, I’ll send you a link to the platform along with your unique username and password.</a:t>
            </a:r>
          </a:p>
          <a:p>
            <a:pPr marL="0" lvl="0" indent="0">
              <a:buFont typeface="Arial" panose="020B0604020202020204" pitchFamily="34" charset="0"/>
              <a:buNone/>
            </a:pPr>
            <a:endParaRPr lang="en-US" sz="1200" i="1" kern="1200" baseline="0" dirty="0" smtClean="0">
              <a:solidFill>
                <a:schemeClr val="tx1"/>
              </a:solidFill>
              <a:effectLst/>
              <a:latin typeface="Trebuchet MS"/>
              <a:ea typeface="+mn-ea"/>
              <a:cs typeface="+mn-cs"/>
            </a:endParaRPr>
          </a:p>
          <a:p>
            <a:pPr marL="0" lvl="0" indent="0">
              <a:buFont typeface="Arial" panose="020B0604020202020204" pitchFamily="34" charset="0"/>
              <a:buNone/>
            </a:pPr>
            <a:r>
              <a:rPr lang="en-US" sz="1200" i="1" kern="1200" baseline="0" dirty="0" smtClean="0">
                <a:solidFill>
                  <a:schemeClr val="tx1"/>
                </a:solidFill>
                <a:effectLst/>
                <a:latin typeface="Trebuchet MS"/>
                <a:ea typeface="+mn-ea"/>
                <a:cs typeface="+mn-cs"/>
              </a:rPr>
              <a:t>To help orient you to the platform, it’s important that you understand the 4 primary sections within it.</a:t>
            </a:r>
          </a:p>
          <a:p>
            <a:pPr marL="628650" lvl="1" indent="-171450">
              <a:buFont typeface="Arial" panose="020B0604020202020204" pitchFamily="34" charset="0"/>
              <a:buChar char="•"/>
            </a:pPr>
            <a:r>
              <a:rPr lang="en-US" sz="1200" i="1" kern="1200" baseline="0" dirty="0" smtClean="0">
                <a:solidFill>
                  <a:schemeClr val="tx1"/>
                </a:solidFill>
                <a:effectLst/>
                <a:latin typeface="Trebuchet MS"/>
                <a:ea typeface="+mn-ea"/>
                <a:cs typeface="+mn-cs"/>
              </a:rPr>
              <a:t>First is the </a:t>
            </a:r>
            <a:r>
              <a:rPr lang="en-US" sz="1200" b="1" i="1" kern="1200" baseline="0" dirty="0" smtClean="0">
                <a:solidFill>
                  <a:schemeClr val="tx1"/>
                </a:solidFill>
                <a:effectLst/>
                <a:latin typeface="Trebuchet MS"/>
                <a:ea typeface="+mn-ea"/>
                <a:cs typeface="+mn-cs"/>
              </a:rPr>
              <a:t>Home Page</a:t>
            </a:r>
            <a:r>
              <a:rPr lang="en-US" sz="1200" i="1" kern="1200" baseline="0" dirty="0" smtClean="0">
                <a:solidFill>
                  <a:schemeClr val="tx1"/>
                </a:solidFill>
                <a:effectLst/>
                <a:latin typeface="Trebuchet MS"/>
                <a:ea typeface="+mn-ea"/>
                <a:cs typeface="+mn-cs"/>
              </a:rPr>
              <a:t>, this will pull our plan together in one place so that we can always see how we’re doing with a quick glance.</a:t>
            </a:r>
          </a:p>
          <a:p>
            <a:pPr marL="628650" lvl="1" indent="-171450">
              <a:buFont typeface="Arial" panose="020B0604020202020204" pitchFamily="34" charset="0"/>
              <a:buChar char="•"/>
            </a:pPr>
            <a:r>
              <a:rPr lang="en-US" sz="1200" i="1" kern="1200" baseline="0" dirty="0" smtClean="0">
                <a:solidFill>
                  <a:schemeClr val="tx1"/>
                </a:solidFill>
                <a:effectLst/>
                <a:latin typeface="Trebuchet MS"/>
                <a:ea typeface="+mn-ea"/>
                <a:cs typeface="+mn-cs"/>
              </a:rPr>
              <a:t>Second is the </a:t>
            </a:r>
            <a:r>
              <a:rPr lang="en-US" sz="1200" b="1" i="1" kern="1200" baseline="0" dirty="0" smtClean="0">
                <a:solidFill>
                  <a:schemeClr val="tx1"/>
                </a:solidFill>
                <a:effectLst/>
                <a:latin typeface="Trebuchet MS"/>
                <a:ea typeface="+mn-ea"/>
                <a:cs typeface="+mn-cs"/>
              </a:rPr>
              <a:t>Plan Section</a:t>
            </a:r>
            <a:r>
              <a:rPr lang="en-US" sz="1200" i="1" kern="1200" baseline="0" dirty="0" smtClean="0">
                <a:solidFill>
                  <a:schemeClr val="tx1"/>
                </a:solidFill>
                <a:effectLst/>
                <a:latin typeface="Trebuchet MS"/>
                <a:ea typeface="+mn-ea"/>
                <a:cs typeface="+mn-cs"/>
              </a:rPr>
              <a:t>, which is meant fi developing and/or inputting our plan. This is where you’ll go to build out the goals that we’ll discuss in a minute.</a:t>
            </a:r>
          </a:p>
          <a:p>
            <a:pPr marL="628650" lvl="1" indent="-171450">
              <a:buFont typeface="Arial" panose="020B0604020202020204" pitchFamily="34" charset="0"/>
              <a:buChar char="•"/>
            </a:pPr>
            <a:r>
              <a:rPr lang="en-US" sz="1200" i="1" kern="1200" baseline="0" dirty="0" smtClean="0">
                <a:solidFill>
                  <a:schemeClr val="tx1"/>
                </a:solidFill>
                <a:effectLst/>
                <a:latin typeface="Trebuchet MS"/>
                <a:ea typeface="+mn-ea"/>
                <a:cs typeface="+mn-cs"/>
              </a:rPr>
              <a:t>Next is the </a:t>
            </a:r>
            <a:r>
              <a:rPr lang="en-US" sz="1200" b="1" i="1" kern="1200" baseline="0" dirty="0" smtClean="0">
                <a:solidFill>
                  <a:schemeClr val="tx1"/>
                </a:solidFill>
                <a:effectLst/>
                <a:latin typeface="Trebuchet MS"/>
                <a:ea typeface="+mn-ea"/>
                <a:cs typeface="+mn-cs"/>
              </a:rPr>
              <a:t>Performance Section</a:t>
            </a:r>
            <a:r>
              <a:rPr lang="en-US" sz="1200" i="1" kern="1200" baseline="0" dirty="0" smtClean="0">
                <a:solidFill>
                  <a:schemeClr val="tx1"/>
                </a:solidFill>
                <a:effectLst/>
                <a:latin typeface="Trebuchet MS"/>
                <a:ea typeface="+mn-ea"/>
                <a:cs typeface="+mn-cs"/>
              </a:rPr>
              <a:t>, which is where you’ll go throughout the year to update your performance against the goals that you’re accountable for. The mobile application is a skimmed-down version of the Performance Section.</a:t>
            </a:r>
          </a:p>
          <a:p>
            <a:pPr marL="628650" lvl="1" indent="-171450">
              <a:buFont typeface="Arial" panose="020B0604020202020204" pitchFamily="34" charset="0"/>
              <a:buChar char="•"/>
            </a:pPr>
            <a:r>
              <a:rPr lang="en-US" sz="1200" i="1" kern="1200" baseline="0" dirty="0" smtClean="0">
                <a:solidFill>
                  <a:schemeClr val="tx1"/>
                </a:solidFill>
                <a:effectLst/>
                <a:latin typeface="Trebuchet MS"/>
                <a:ea typeface="+mn-ea"/>
                <a:cs typeface="+mn-cs"/>
              </a:rPr>
              <a:t>Finally, we have a </a:t>
            </a:r>
            <a:r>
              <a:rPr lang="en-US" sz="1200" b="1" i="1" kern="1200" baseline="0" dirty="0" smtClean="0">
                <a:solidFill>
                  <a:schemeClr val="tx1"/>
                </a:solidFill>
                <a:effectLst/>
                <a:latin typeface="Trebuchet MS"/>
                <a:ea typeface="+mn-ea"/>
                <a:cs typeface="+mn-cs"/>
              </a:rPr>
              <a:t>Reports Section</a:t>
            </a:r>
            <a:r>
              <a:rPr lang="en-US" sz="1200" i="1" kern="1200" baseline="0" dirty="0" smtClean="0">
                <a:solidFill>
                  <a:schemeClr val="tx1"/>
                </a:solidFill>
                <a:effectLst/>
                <a:latin typeface="Trebuchet MS"/>
                <a:ea typeface="+mn-ea"/>
                <a:cs typeface="+mn-cs"/>
              </a:rPr>
              <a:t>, which will output all of the downloadable and dynamic reports in the </a:t>
            </a:r>
            <a:r>
              <a:rPr lang="en-US" sz="1200" i="1" kern="1200" baseline="0" dirty="0" err="1" smtClean="0">
                <a:solidFill>
                  <a:schemeClr val="tx1"/>
                </a:solidFill>
                <a:effectLst/>
                <a:latin typeface="Trebuchet MS"/>
                <a:ea typeface="+mn-ea"/>
                <a:cs typeface="+mn-cs"/>
              </a:rPr>
              <a:t>OnStrategy</a:t>
            </a:r>
            <a:r>
              <a:rPr lang="en-US" sz="1200" i="1" kern="1200" baseline="0" dirty="0" smtClean="0">
                <a:solidFill>
                  <a:schemeClr val="tx1"/>
                </a:solidFill>
                <a:effectLst/>
                <a:latin typeface="Trebuchet MS"/>
                <a:ea typeface="+mn-ea"/>
                <a:cs typeface="+mn-cs"/>
              </a:rPr>
              <a:t> system. This is what is going to save us a lot of time, in that we can download  both plan reports and reports with progress, rather than needing to recreate them every time.</a:t>
            </a:r>
          </a:p>
          <a:p>
            <a:endParaRPr lang="en-US" i="1" dirty="0" smtClean="0"/>
          </a:p>
          <a:p>
            <a:r>
              <a:rPr lang="en-US" i="1" dirty="0" smtClean="0"/>
              <a:t>You</a:t>
            </a:r>
            <a:r>
              <a:rPr lang="en-US" i="1" baseline="0" dirty="0" smtClean="0"/>
              <a:t> can navigate between these sections using the blue section headers at the top of the </a:t>
            </a:r>
            <a:r>
              <a:rPr lang="en-US" i="1" baseline="0" dirty="0" err="1" smtClean="0"/>
              <a:t>OnStrategy</a:t>
            </a:r>
            <a:r>
              <a:rPr lang="en-US" i="1" baseline="0" dirty="0" smtClean="0"/>
              <a:t> platform. You’ll see them in the upper, right-hand corner when you log in.”</a:t>
            </a:r>
            <a:endParaRPr lang="en-US" i="1"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3</a:t>
            </a:fld>
            <a:endParaRPr lang="en-US" dirty="0"/>
          </a:p>
        </p:txBody>
      </p:sp>
    </p:spTree>
    <p:extLst>
      <p:ext uri="{BB962C8B-B14F-4D97-AF65-F5344CB8AC3E}">
        <p14:creationId xmlns:p14="http://schemas.microsoft.com/office/powerpoint/2010/main" val="209393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“We’re going to look at the Plan Section</a:t>
            </a:r>
            <a:r>
              <a:rPr lang="en-US" i="1" baseline="0" dirty="0" smtClean="0"/>
              <a:t> first. Again, this is where you will go to build your individual goals in alignment to the Organization goals. You will also be able to navigate this section to see the full Organization Strategic Plan.”</a:t>
            </a:r>
            <a:endParaRPr lang="en-US" i="1"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4</a:t>
            </a:fld>
            <a:endParaRPr lang="en-US" dirty="0"/>
          </a:p>
        </p:txBody>
      </p:sp>
    </p:spTree>
    <p:extLst>
      <p:ext uri="{BB962C8B-B14F-4D97-AF65-F5344CB8AC3E}">
        <p14:creationId xmlns:p14="http://schemas.microsoft.com/office/powerpoint/2010/main" val="273676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Trebuchet MS"/>
                <a:ea typeface="+mn-ea"/>
                <a:cs typeface="+mn-cs"/>
              </a:rPr>
              <a:t>“When you navigate</a:t>
            </a:r>
            <a:r>
              <a:rPr lang="en-US" sz="1200" i="1" kern="1200" baseline="0" dirty="0" smtClean="0">
                <a:solidFill>
                  <a:schemeClr val="tx1"/>
                </a:solidFill>
                <a:effectLst/>
                <a:latin typeface="Trebuchet MS"/>
                <a:ea typeface="+mn-ea"/>
                <a:cs typeface="+mn-cs"/>
              </a:rPr>
              <a:t> into the Plan Section, you’ll see a 3-phase, step-by-step guide that outlines all of our different planning components. I, as the Strategy Leader, am responsible for updating and inputting all of the Organization-Wide information, but you’ll be able to view it and add to it at the Department and Team Member levels, respectively.</a:t>
            </a:r>
          </a:p>
          <a:p>
            <a:pPr lvl="0"/>
            <a:endParaRPr lang="en-US" sz="1200" i="1" kern="1200" baseline="0" dirty="0" smtClean="0">
              <a:solidFill>
                <a:schemeClr val="tx1"/>
              </a:solidFill>
              <a:effectLst/>
              <a:latin typeface="Trebuchet MS"/>
              <a:ea typeface="+mn-ea"/>
              <a:cs typeface="+mn-cs"/>
            </a:endParaRPr>
          </a:p>
          <a:p>
            <a:pPr lvl="0"/>
            <a:r>
              <a:rPr lang="en-US" sz="1200" i="1" kern="1200" baseline="0" dirty="0" smtClean="0">
                <a:solidFill>
                  <a:schemeClr val="tx1"/>
                </a:solidFill>
                <a:effectLst/>
                <a:latin typeface="Trebuchet MS"/>
                <a:ea typeface="+mn-ea"/>
                <a:cs typeface="+mn-cs"/>
              </a:rPr>
              <a:t>To create the 3-5 goals that you’ll be responsible for as part of the strategic plan, simply click on the Strategic Objectives hyperlink (which is the last item in the middle column). </a:t>
            </a:r>
            <a:endParaRPr lang="en-US" sz="1200" kern="1200" dirty="0" smtClean="0">
              <a:solidFill>
                <a:schemeClr val="tx1"/>
              </a:solidFill>
              <a:effectLst/>
              <a:latin typeface="Trebuchet MS"/>
              <a:ea typeface="+mn-ea"/>
              <a:cs typeface="+mn-cs"/>
            </a:endParaRPr>
          </a:p>
          <a:p>
            <a:pPr lvl="0"/>
            <a:endParaRPr lang="en-US" sz="1200" kern="1200" dirty="0" smtClean="0">
              <a:solidFill>
                <a:schemeClr val="tx1"/>
              </a:solidFill>
              <a:effectLst/>
              <a:latin typeface="Trebuchet MS"/>
              <a:ea typeface="+mn-ea"/>
              <a:cs typeface="+mn-cs"/>
            </a:endParaRPr>
          </a:p>
          <a:p>
            <a:endParaRPr lang="en-US"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5</a:t>
            </a:fld>
            <a:endParaRPr lang="en-US" dirty="0"/>
          </a:p>
        </p:txBody>
      </p:sp>
    </p:spTree>
    <p:extLst>
      <p:ext uri="{BB962C8B-B14F-4D97-AF65-F5344CB8AC3E}">
        <p14:creationId xmlns:p14="http://schemas.microsoft.com/office/powerpoint/2010/main" val="376563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Trebuchet MS"/>
                <a:ea typeface="+mn-ea"/>
                <a:cs typeface="+mn-cs"/>
              </a:rPr>
              <a:t>“The result of building cascading</a:t>
            </a:r>
            <a:r>
              <a:rPr lang="en-US" sz="1200" i="1" kern="1200" baseline="0" dirty="0" smtClean="0">
                <a:solidFill>
                  <a:schemeClr val="tx1"/>
                </a:solidFill>
                <a:effectLst/>
                <a:latin typeface="Trebuchet MS"/>
                <a:ea typeface="+mn-ea"/>
                <a:cs typeface="+mn-cs"/>
              </a:rPr>
              <a:t> goals is that it results in a plan that aligns all of our individual efforts and maps them back to what we’re trying to achieve as an organization. You can think about the goal cascading, or leveling, like this table that we’re seeing. The system will automatically number things for you, so it should make the process very easy. It’s also important that you conceptually understand the purpose of goal cascading and how to appropriately build it out.”</a:t>
            </a:r>
          </a:p>
          <a:p>
            <a:pPr lvl="0"/>
            <a:endParaRPr lang="en-US" sz="1200" i="1" kern="1200" baseline="0" dirty="0" smtClean="0">
              <a:solidFill>
                <a:schemeClr val="tx1"/>
              </a:solidFill>
              <a:effectLst/>
              <a:latin typeface="Trebuchet MS"/>
              <a:ea typeface="+mn-ea"/>
              <a:cs typeface="+mn-cs"/>
            </a:endParaRPr>
          </a:p>
          <a:p>
            <a:pPr lvl="0"/>
            <a:r>
              <a:rPr lang="en-US" sz="1200" i="0" kern="1200" baseline="0" dirty="0" smtClean="0">
                <a:solidFill>
                  <a:schemeClr val="tx1"/>
                </a:solidFill>
                <a:effectLst/>
                <a:latin typeface="Trebuchet MS"/>
                <a:ea typeface="+mn-ea"/>
                <a:cs typeface="+mn-cs"/>
              </a:rPr>
              <a:t>*Offer to have someone help your team on an individual basis if they’re unsure what their goals should be, or how they fit into the overall strategic plan.</a:t>
            </a:r>
            <a:endParaRPr lang="en-US" sz="1200" i="0" kern="1200" dirty="0" smtClean="0">
              <a:solidFill>
                <a:schemeClr val="tx1"/>
              </a:solidFill>
              <a:effectLst/>
              <a:latin typeface="Trebuchet MS"/>
              <a:ea typeface="+mn-ea"/>
              <a:cs typeface="+mn-cs"/>
            </a:endParaRPr>
          </a:p>
          <a:p>
            <a:endParaRPr lang="en-US"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6</a:t>
            </a:fld>
            <a:endParaRPr lang="en-US" dirty="0"/>
          </a:p>
        </p:txBody>
      </p:sp>
    </p:spTree>
    <p:extLst>
      <p:ext uri="{BB962C8B-B14F-4D97-AF65-F5344CB8AC3E}">
        <p14:creationId xmlns:p14="http://schemas.microsoft.com/office/powerpoint/2010/main" val="270847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various fields, or template, in</a:t>
            </a:r>
            <a:r>
              <a:rPr lang="en-US" i="1" baseline="0" dirty="0" smtClean="0"/>
              <a:t> the system help ensure that you’re creating SMART goals. We want to make sure that our goals are starting with a verb, and are Specific, Measurable, Attainable, Responsible and Time Bound. I want to walk you through the various fields used in the </a:t>
            </a:r>
            <a:r>
              <a:rPr lang="en-US" i="1" baseline="0" dirty="0" err="1" smtClean="0"/>
              <a:t>OnStrategy</a:t>
            </a:r>
            <a:r>
              <a:rPr lang="en-US" i="1" baseline="0" dirty="0" smtClean="0"/>
              <a:t> platform to make sure that you’re comfortable using them”</a:t>
            </a:r>
          </a:p>
          <a:p>
            <a:pPr marL="171450" indent="-171450">
              <a:buFont typeface="Arial" panose="020B0604020202020204" pitchFamily="34" charset="0"/>
              <a:buChar char="•"/>
            </a:pPr>
            <a:endParaRPr lang="en-US" i="1" dirty="0" smtClean="0"/>
          </a:p>
        </p:txBody>
      </p:sp>
      <p:sp>
        <p:nvSpPr>
          <p:cNvPr id="4" name="Slide Number Placeholder 3"/>
          <p:cNvSpPr>
            <a:spLocks noGrp="1"/>
          </p:cNvSpPr>
          <p:nvPr>
            <p:ph type="sldNum" sz="quarter" idx="10"/>
          </p:nvPr>
        </p:nvSpPr>
        <p:spPr/>
        <p:txBody>
          <a:bodyPr/>
          <a:lstStyle/>
          <a:p>
            <a:fld id="{FFBE20ED-613F-C049-AFD8-E1A1059909AF}" type="slidenum">
              <a:rPr lang="en-US" smtClean="0"/>
              <a:pPr/>
              <a:t>7</a:t>
            </a:fld>
            <a:endParaRPr lang="en-US" dirty="0"/>
          </a:p>
        </p:txBody>
      </p:sp>
    </p:spTree>
    <p:extLst>
      <p:ext uri="{BB962C8B-B14F-4D97-AF65-F5344CB8AC3E}">
        <p14:creationId xmlns:p14="http://schemas.microsoft.com/office/powerpoint/2010/main" val="114839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smtClean="0"/>
              <a:t>“When you understand</a:t>
            </a:r>
            <a:r>
              <a:rPr lang="en-US" i="1" baseline="0" dirty="0" smtClean="0"/>
              <a:t> the full concept of developing a SMART goal, you can start to put the pieces together to develop a cohesive idea in a statement, as is shown here. Keep in mind, it’s always really useful to start the statement with a verb to incite action and communicate directionally what the goal is about.</a:t>
            </a:r>
          </a:p>
          <a:p>
            <a:pPr marL="0" indent="0">
              <a:buFont typeface="Arial" panose="020B0604020202020204" pitchFamily="34" charset="0"/>
              <a:buNone/>
            </a:pPr>
            <a:endParaRPr lang="en-US" i="1" baseline="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smtClean="0"/>
              <a:t>Let’s take a look at how we develop and input cascading SMART goal in the </a:t>
            </a:r>
            <a:r>
              <a:rPr lang="en-US" i="1" baseline="0" dirty="0" err="1" smtClean="0"/>
              <a:t>OnStrategy</a:t>
            </a:r>
            <a:r>
              <a:rPr lang="en-US" i="1" baseline="0" dirty="0" smtClean="0"/>
              <a:t> system with </a:t>
            </a:r>
            <a:r>
              <a:rPr lang="en-US" sz="1200" i="1" kern="1200" baseline="0" dirty="0" smtClean="0">
                <a:solidFill>
                  <a:schemeClr val="tx1"/>
                </a:solidFill>
                <a:effectLst/>
                <a:latin typeface="Trebuchet MS"/>
                <a:ea typeface="+mn-ea"/>
                <a:cs typeface="+mn-cs"/>
              </a:rPr>
              <a:t>a video. You can access this same video again, as well as other resources by clicking on the button with a “?” icon in the upper, right-hand corner of this page. You’ll notice this same button on virtually every page in the platform, so be sure to use it as a resource!”</a:t>
            </a:r>
            <a:endParaRPr lang="en-US" sz="1200" i="1" kern="1200" dirty="0" smtClean="0">
              <a:solidFill>
                <a:schemeClr val="tx1"/>
              </a:solidFill>
              <a:effectLst/>
              <a:latin typeface="Trebuchet MS"/>
              <a:ea typeface="+mn-ea"/>
              <a:cs typeface="+mn-cs"/>
            </a:endParaRPr>
          </a:p>
          <a:p>
            <a:pPr marL="0" indent="0">
              <a:buFont typeface="Arial" panose="020B0604020202020204" pitchFamily="34" charset="0"/>
              <a:buNone/>
            </a:pPr>
            <a:endParaRPr lang="en-US" i="1" dirty="0" smtClean="0"/>
          </a:p>
        </p:txBody>
      </p:sp>
      <p:sp>
        <p:nvSpPr>
          <p:cNvPr id="4" name="Slide Number Placeholder 3"/>
          <p:cNvSpPr>
            <a:spLocks noGrp="1"/>
          </p:cNvSpPr>
          <p:nvPr>
            <p:ph type="sldNum" sz="quarter" idx="10"/>
          </p:nvPr>
        </p:nvSpPr>
        <p:spPr/>
        <p:txBody>
          <a:bodyPr/>
          <a:lstStyle/>
          <a:p>
            <a:fld id="{FFBE20ED-613F-C049-AFD8-E1A1059909A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4839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a:t>
            </a:r>
            <a:r>
              <a:rPr lang="en-US" baseline="0" dirty="0" smtClean="0"/>
              <a:t> video here.</a:t>
            </a:r>
            <a:endParaRPr lang="en-US" dirty="0"/>
          </a:p>
        </p:txBody>
      </p:sp>
      <p:sp>
        <p:nvSpPr>
          <p:cNvPr id="4" name="Slide Number Placeholder 3"/>
          <p:cNvSpPr>
            <a:spLocks noGrp="1"/>
          </p:cNvSpPr>
          <p:nvPr>
            <p:ph type="sldNum" sz="quarter" idx="10"/>
          </p:nvPr>
        </p:nvSpPr>
        <p:spPr/>
        <p:txBody>
          <a:bodyPr/>
          <a:lstStyle/>
          <a:p>
            <a:fld id="{FFBE20ED-613F-C049-AFD8-E1A1059909AF}" type="slidenum">
              <a:rPr lang="en-US" smtClean="0"/>
              <a:pPr/>
              <a:t>9</a:t>
            </a:fld>
            <a:endParaRPr lang="en-US" dirty="0"/>
          </a:p>
        </p:txBody>
      </p:sp>
    </p:spTree>
    <p:extLst>
      <p:ext uri="{BB962C8B-B14F-4D97-AF65-F5344CB8AC3E}">
        <p14:creationId xmlns:p14="http://schemas.microsoft.com/office/powerpoint/2010/main" val="290566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gif"/><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gif"/><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10" name="Straight Connector 9"/>
          <p:cNvCxnSpPr/>
          <p:nvPr/>
        </p:nvCxnSpPr>
        <p:spPr>
          <a:xfrm>
            <a:off x="3137647" y="2705600"/>
            <a:ext cx="2838824" cy="0"/>
          </a:xfrm>
          <a:prstGeom prst="line">
            <a:avLst/>
          </a:prstGeom>
          <a:ln>
            <a:solidFill>
              <a:schemeClr val="bg1"/>
            </a:solidFill>
          </a:ln>
          <a:effectLst>
            <a:outerShdw blurRad="25400" dist="12700" dir="2700000" algn="tl" rotWithShape="0">
              <a:schemeClr val="bg1"/>
            </a:outerShdw>
          </a:effectLst>
        </p:spPr>
        <p:style>
          <a:lnRef idx="1">
            <a:schemeClr val="dk1"/>
          </a:lnRef>
          <a:fillRef idx="0">
            <a:schemeClr val="dk1"/>
          </a:fillRef>
          <a:effectRef idx="0">
            <a:schemeClr val="dk1"/>
          </a:effectRef>
          <a:fontRef idx="minor">
            <a:schemeClr val="tx1"/>
          </a:fontRef>
        </p:style>
      </p:cxnSp>
      <p:sp>
        <p:nvSpPr>
          <p:cNvPr id="3" name="Text Placeholder 2"/>
          <p:cNvSpPr>
            <a:spLocks noGrp="1"/>
          </p:cNvSpPr>
          <p:nvPr>
            <p:ph type="body" sz="quarter" idx="10" hasCustomPrompt="1"/>
          </p:nvPr>
        </p:nvSpPr>
        <p:spPr>
          <a:xfrm>
            <a:off x="709449" y="3546475"/>
            <a:ext cx="7725103" cy="2759075"/>
          </a:xfrm>
        </p:spPr>
        <p:txBody>
          <a:bodyPr>
            <a:normAutofit/>
          </a:bodyPr>
          <a:lstStyle>
            <a:lvl1pPr marL="0" indent="0" algn="ctr">
              <a:buNone/>
              <a:defRPr sz="3200" cap="none" spc="300">
                <a:ln>
                  <a:solidFill>
                    <a:srgbClr val="75ABC0"/>
                  </a:solidFill>
                </a:ln>
                <a:solidFill>
                  <a:srgbClr val="75ABC0"/>
                </a:solidFill>
              </a:defRPr>
            </a:lvl1pPr>
          </a:lstStyle>
          <a:p>
            <a:pPr algn="ctr"/>
            <a:r>
              <a:rPr lang="en-US" sz="3200" cap="all" spc="600" dirty="0" smtClean="0">
                <a:solidFill>
                  <a:schemeClr val="bg1"/>
                </a:solidFill>
                <a:effectLst>
                  <a:outerShdw blurRad="25400" dist="25400" dir="2700000" algn="tl" rotWithShape="0">
                    <a:schemeClr val="bg1">
                      <a:alpha val="25000"/>
                    </a:schemeClr>
                  </a:outerShdw>
                </a:effectLst>
                <a:latin typeface="Trebuchet MS"/>
                <a:cs typeface="Trebuchet MS"/>
              </a:rPr>
              <a:t>M3 PPT TEMPLATE</a:t>
            </a:r>
          </a:p>
          <a:p>
            <a:pPr algn="ctr"/>
            <a:r>
              <a:rPr lang="en-US" sz="3200" cap="all" spc="600" dirty="0" smtClean="0">
                <a:solidFill>
                  <a:srgbClr val="2EAEDA"/>
                </a:solidFill>
                <a:effectLst>
                  <a:outerShdw blurRad="25400" dist="25400" dir="2700000" algn="tl" rotWithShape="0">
                    <a:schemeClr val="bg1">
                      <a:alpha val="25000"/>
                    </a:schemeClr>
                  </a:outerShdw>
                </a:effectLst>
                <a:latin typeface="Trebuchet MS"/>
                <a:cs typeface="Trebuchet MS"/>
              </a:rPr>
              <a:t>ENTER TITLE HERE</a:t>
            </a:r>
          </a:p>
          <a:p>
            <a:pPr algn="ctr"/>
            <a:r>
              <a:rPr lang="en-US" sz="3200" cap="all" spc="600" dirty="0" smtClean="0">
                <a:solidFill>
                  <a:schemeClr val="bg1"/>
                </a:solidFill>
                <a:effectLst>
                  <a:outerShdw blurRad="25400" dist="25400" dir="2700000" algn="tl" rotWithShape="0">
                    <a:schemeClr val="bg1">
                      <a:alpha val="25000"/>
                    </a:schemeClr>
                  </a:outerShdw>
                </a:effectLst>
                <a:latin typeface="Trebuchet MS"/>
                <a:cs typeface="Trebuchet MS"/>
              </a:rPr>
              <a:t>HERE</a:t>
            </a:r>
          </a:p>
          <a:p>
            <a:pPr algn="ctr"/>
            <a:endParaRPr lang="en-US" sz="3200" cap="all" spc="600" dirty="0" smtClean="0">
              <a:solidFill>
                <a:schemeClr val="bg1"/>
              </a:solidFill>
              <a:effectLst>
                <a:outerShdw blurRad="25400" dist="25400" dir="2700000" algn="tl" rotWithShape="0">
                  <a:schemeClr val="bg1">
                    <a:alpha val="25000"/>
                  </a:schemeClr>
                </a:outerShdw>
              </a:effectLst>
              <a:latin typeface="Trebuchet MS"/>
              <a:cs typeface="Trebuchet MS"/>
            </a:endParaRPr>
          </a:p>
          <a:p>
            <a:pPr algn="ctr"/>
            <a:r>
              <a:rPr lang="en-US" sz="1200" spc="600" dirty="0" smtClean="0">
                <a:solidFill>
                  <a:srgbClr val="2EAEDA"/>
                </a:solidFill>
                <a:effectLst>
                  <a:outerShdw blurRad="25400" dist="25400" dir="2700000" algn="tl" rotWithShape="0">
                    <a:schemeClr val="bg1">
                      <a:alpha val="25000"/>
                    </a:schemeClr>
                  </a:outerShdw>
                </a:effectLst>
                <a:latin typeface="Trebuchet MS"/>
                <a:cs typeface="Trebuchet MS"/>
              </a:rPr>
              <a:t>04/10/12</a:t>
            </a:r>
            <a:endParaRPr lang="en-US" sz="1200" spc="600" dirty="0">
              <a:solidFill>
                <a:srgbClr val="2EAEDA"/>
              </a:solidFill>
              <a:effectLst>
                <a:outerShdw blurRad="25400" dist="25400" dir="2700000" algn="tl" rotWithShape="0">
                  <a:schemeClr val="bg1">
                    <a:alpha val="25000"/>
                  </a:schemeClr>
                </a:outerShdw>
              </a:effectLst>
              <a:latin typeface="Trebuchet MS"/>
              <a:cs typeface="Trebuchet MS"/>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17320" y="963248"/>
            <a:ext cx="6309360" cy="1232953"/>
          </a:xfrm>
          <a:prstGeom prst="rect">
            <a:avLst/>
          </a:prstGeom>
        </p:spPr>
      </p:pic>
    </p:spTree>
    <p:extLst>
      <p:ext uri="{BB962C8B-B14F-4D97-AF65-F5344CB8AC3E}">
        <p14:creationId xmlns:p14="http://schemas.microsoft.com/office/powerpoint/2010/main" val="15423317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6-Steps-Summar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A12B93B-996A-9E4B-80EC-84DECF10845A}" type="slidenum">
              <a:rPr lang="en-US" smtClean="0"/>
              <a:t>‹#›</a:t>
            </a:fld>
            <a:endParaRPr lang="en-US" dirty="0"/>
          </a:p>
        </p:txBody>
      </p:sp>
      <p:sp>
        <p:nvSpPr>
          <p:cNvPr id="29" name="Rectangle 2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21" name="Picture 20" desc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1" y="1462527"/>
            <a:ext cx="582288" cy="4491016"/>
          </a:xfrm>
          <a:prstGeom prst="rect">
            <a:avLst/>
          </a:prstGeom>
        </p:spPr>
      </p:pic>
      <p:sp>
        <p:nvSpPr>
          <p:cNvPr id="41" name="Rectangle 40"/>
          <p:cNvSpPr/>
          <p:nvPr userDrawn="1"/>
        </p:nvSpPr>
        <p:spPr>
          <a:xfrm>
            <a:off x="914400" y="3750073"/>
            <a:ext cx="8229600" cy="963939"/>
          </a:xfrm>
          <a:prstGeom prst="rect">
            <a:avLst/>
          </a:prstGeom>
          <a:solidFill>
            <a:srgbClr val="BDD3DE">
              <a:alpha val="2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Trebuchet MS"/>
            </a:endParaRPr>
          </a:p>
        </p:txBody>
      </p:sp>
      <p:sp>
        <p:nvSpPr>
          <p:cNvPr id="42" name="Rectangle 41"/>
          <p:cNvSpPr/>
          <p:nvPr userDrawn="1"/>
        </p:nvSpPr>
        <p:spPr>
          <a:xfrm>
            <a:off x="914400" y="1565046"/>
            <a:ext cx="8229600" cy="1036264"/>
          </a:xfrm>
          <a:prstGeom prst="rect">
            <a:avLst/>
          </a:prstGeom>
          <a:solidFill>
            <a:srgbClr val="BDD3DE">
              <a:alpha val="2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Trebuchet MS"/>
            </a:endParaRPr>
          </a:p>
        </p:txBody>
      </p:sp>
      <p:grpSp>
        <p:nvGrpSpPr>
          <p:cNvPr id="2" name="Group 1"/>
          <p:cNvGrpSpPr/>
          <p:nvPr userDrawn="1"/>
        </p:nvGrpSpPr>
        <p:grpSpPr>
          <a:xfrm>
            <a:off x="1214541" y="1830340"/>
            <a:ext cx="270299" cy="3778809"/>
            <a:chOff x="4478103" y="1830340"/>
            <a:chExt cx="270299" cy="3778809"/>
          </a:xfrm>
        </p:grpSpPr>
        <p:sp>
          <p:nvSpPr>
            <p:cNvPr id="43" name="Chevron 42"/>
            <p:cNvSpPr/>
            <p:nvPr userDrawn="1"/>
          </p:nvSpPr>
          <p:spPr>
            <a:xfrm>
              <a:off x="4478103" y="2929322"/>
              <a:ext cx="270299" cy="389161"/>
            </a:xfrm>
            <a:prstGeom prst="chevron">
              <a:avLst/>
            </a:prstGeom>
            <a:solidFill>
              <a:srgbClr val="CD3A4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44" name="Chevron 43"/>
            <p:cNvSpPr/>
            <p:nvPr userDrawn="1"/>
          </p:nvSpPr>
          <p:spPr>
            <a:xfrm>
              <a:off x="4478103" y="4077984"/>
              <a:ext cx="270299" cy="389161"/>
            </a:xfrm>
            <a:prstGeom prst="chevron">
              <a:avLst/>
            </a:prstGeom>
            <a:solidFill>
              <a:srgbClr val="DE6D3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45" name="Chevron 44"/>
            <p:cNvSpPr/>
            <p:nvPr userDrawn="1"/>
          </p:nvSpPr>
          <p:spPr>
            <a:xfrm>
              <a:off x="4478103" y="5219988"/>
              <a:ext cx="270299" cy="389161"/>
            </a:xfrm>
            <a:prstGeom prst="chevron">
              <a:avLst/>
            </a:prstGeom>
            <a:solidFill>
              <a:srgbClr val="9CAE2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46" name="Chevron 45"/>
            <p:cNvSpPr/>
            <p:nvPr userDrawn="1"/>
          </p:nvSpPr>
          <p:spPr>
            <a:xfrm>
              <a:off x="4478103" y="1830340"/>
              <a:ext cx="270299" cy="389161"/>
            </a:xfrm>
            <a:prstGeom prst="chevron">
              <a:avLst/>
            </a:prstGeom>
            <a:solidFill>
              <a:srgbClr val="2A6F9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grpSp>
      <p:pic>
        <p:nvPicPr>
          <p:cNvPr id="22" name="Picture 21" desc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17983" y="1488799"/>
            <a:ext cx="582288" cy="4491016"/>
          </a:xfrm>
          <a:prstGeom prst="rect">
            <a:avLst/>
          </a:prstGeom>
        </p:spPr>
      </p:pic>
    </p:spTree>
    <p:extLst>
      <p:ext uri="{BB962C8B-B14F-4D97-AF65-F5344CB8AC3E}">
        <p14:creationId xmlns:p14="http://schemas.microsoft.com/office/powerpoint/2010/main" val="32034982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w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CA12B93B-996A-9E4B-80EC-84DECF10845A}" type="slidenum">
              <a:rPr lang="en-US" smtClean="0"/>
              <a:t>‹#›</a:t>
            </a:fld>
            <a:endParaRPr lang="en-US" dirty="0"/>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19" name="Content Placeholder 2"/>
          <p:cNvSpPr>
            <a:spLocks noGrp="1"/>
          </p:cNvSpPr>
          <p:nvPr>
            <p:ph idx="1"/>
          </p:nvPr>
        </p:nvSpPr>
        <p:spPr>
          <a:xfrm>
            <a:off x="457200" y="1600200"/>
            <a:ext cx="8229600" cy="4525963"/>
          </a:xfrm>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 typeface="Wingdings" pitchFamily="2" charset="2"/>
              <a:buChar char="§"/>
              <a:defRPr>
                <a:solidFill>
                  <a:srgbClr val="5A5A59"/>
                </a:solidFill>
                <a:latin typeface="Trebuchet MS"/>
              </a:defRPr>
            </a:lvl4pPr>
            <a:lvl5pPr marL="2057400" indent="-228600">
              <a:buFont typeface="Wingdings"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027" name="be99c3e2-8a46-42eb-a836-273e3523230d" descr="E7D1E133-67BE-4E6D-BFFE-A72BF27C5551@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7" y="1473228"/>
            <a:ext cx="466344"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1188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w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CA12B93B-996A-9E4B-80EC-84DECF10845A}" type="slidenum">
              <a:rPr lang="en-US" smtClean="0"/>
              <a:t>‹#›</a:t>
            </a:fld>
            <a:endParaRPr lang="en-US" dirty="0"/>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18" name="Content Placeholder 2"/>
          <p:cNvSpPr>
            <a:spLocks noGrp="1"/>
          </p:cNvSpPr>
          <p:nvPr>
            <p:ph idx="1"/>
          </p:nvPr>
        </p:nvSpPr>
        <p:spPr>
          <a:xfrm>
            <a:off x="457200" y="1600200"/>
            <a:ext cx="8229600" cy="4525963"/>
          </a:xfrm>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2050" name="f5376f92-aa62-4acb-9297-cc4bbc9a3367" descr="E4FBC8F9-7639-42ED-9761-D03115EC80EE@M3P"/>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485824"/>
            <a:ext cx="469583"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1455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w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CA12B93B-996A-9E4B-80EC-84DECF10845A}" type="slidenum">
              <a:rPr lang="en-US" smtClean="0"/>
              <a:t>‹#›</a:t>
            </a:fld>
            <a:endParaRPr lang="en-US" dirty="0"/>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18" name="Content Placeholder 2"/>
          <p:cNvSpPr>
            <a:spLocks noGrp="1"/>
          </p:cNvSpPr>
          <p:nvPr>
            <p:ph idx="1"/>
          </p:nvPr>
        </p:nvSpPr>
        <p:spPr>
          <a:xfrm>
            <a:off x="457200" y="1600200"/>
            <a:ext cx="8229600" cy="4525963"/>
          </a:xfrm>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3074" name="c9bdcfe4-7b10-4f4f-b58b-312c4747efbc" descr="CE6B9199-D9F9-40F4-8C6F-4885DDD47611@M3P"/>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485900"/>
            <a:ext cx="469583"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3336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w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CA12B93B-996A-9E4B-80EC-84DECF10845A}" type="slidenum">
              <a:rPr lang="en-US" smtClean="0"/>
              <a:t>‹#›</a:t>
            </a:fld>
            <a:endParaRPr lang="en-US" dirty="0"/>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18" name="Content Placeholder 2"/>
          <p:cNvSpPr>
            <a:spLocks noGrp="1"/>
          </p:cNvSpPr>
          <p:nvPr>
            <p:ph idx="1"/>
          </p:nvPr>
        </p:nvSpPr>
        <p:spPr>
          <a:xfrm>
            <a:off x="457200" y="1600200"/>
            <a:ext cx="8229600" cy="4525963"/>
          </a:xfrm>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4098" name="9f4899f8-5eeb-4e3f-be58-747eaf5534a8" descr="014D9C3B-F93F-41BC-9364-A13B1542D56D@M3P"/>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44" y="1485900"/>
            <a:ext cx="466344"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3823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CA12B93B-996A-9E4B-80EC-84DECF10845A}" type="slidenum">
              <a:rPr lang="en-US" smtClean="0"/>
              <a:t>‹#›</a:t>
            </a:fld>
            <a:endParaRPr lang="en-US" dirty="0"/>
          </a:p>
        </p:txBody>
      </p:sp>
      <p:sp>
        <p:nvSpPr>
          <p:cNvPr id="10" name="Content Placeholder 2"/>
          <p:cNvSpPr>
            <a:spLocks noGrp="1"/>
          </p:cNvSpPr>
          <p:nvPr>
            <p:ph idx="1"/>
          </p:nvPr>
        </p:nvSpPr>
        <p:spPr>
          <a:xfrm>
            <a:off x="4572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p:nvPr>
        </p:nvSpPr>
        <p:spPr>
          <a:xfrm>
            <a:off x="47244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8" name="be99c3e2-8a46-42eb-a836-273e3523230d" descr="E7D1E133-67BE-4E6D-BFFE-A72BF27C5551@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7" y="1473228"/>
            <a:ext cx="466344"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1381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CA12B93B-996A-9E4B-80EC-84DECF10845A}" type="slidenum">
              <a:rPr lang="en-US" smtClean="0"/>
              <a:t>‹#›</a:t>
            </a:fld>
            <a:endParaRPr lang="en-US" dirty="0"/>
          </a:p>
        </p:txBody>
      </p:sp>
      <p:sp>
        <p:nvSpPr>
          <p:cNvPr id="10" name="Content Placeholder 2"/>
          <p:cNvSpPr>
            <a:spLocks noGrp="1"/>
          </p:cNvSpPr>
          <p:nvPr>
            <p:ph idx="1"/>
          </p:nvPr>
        </p:nvSpPr>
        <p:spPr>
          <a:xfrm>
            <a:off x="4572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p:nvPr>
        </p:nvSpPr>
        <p:spPr>
          <a:xfrm>
            <a:off x="47244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8" name="f5376f92-aa62-4acb-9297-cc4bbc9a3367" descr="E4FBC8F9-7639-42ED-9761-D03115EC80EE@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485824"/>
            <a:ext cx="469583"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1829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CA12B93B-996A-9E4B-80EC-84DECF10845A}" type="slidenum">
              <a:rPr lang="en-US" smtClean="0"/>
              <a:t>‹#›</a:t>
            </a:fld>
            <a:endParaRPr lang="en-US" dirty="0"/>
          </a:p>
        </p:txBody>
      </p:sp>
      <p:sp>
        <p:nvSpPr>
          <p:cNvPr id="10" name="Content Placeholder 2"/>
          <p:cNvSpPr>
            <a:spLocks noGrp="1"/>
          </p:cNvSpPr>
          <p:nvPr>
            <p:ph idx="1"/>
          </p:nvPr>
        </p:nvSpPr>
        <p:spPr>
          <a:xfrm>
            <a:off x="457200" y="1600200"/>
            <a:ext cx="4043680" cy="4525963"/>
          </a:xfrm>
        </p:spPr>
        <p:txBody>
          <a:bodyPr/>
          <a:lstStyle>
            <a:lvl1pPr marL="342900" indent="-342900">
              <a:buFont typeface="Wingdings" panose="05000000000000000000" pitchFamily="2" charset="2"/>
              <a:buChar char="§"/>
              <a:defRPr baseline="0">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p:nvPr>
        </p:nvSpPr>
        <p:spPr>
          <a:xfrm>
            <a:off x="47244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8" name="c9bdcfe4-7b10-4f4f-b58b-312c4747efbc" descr="CE6B9199-D9F9-40F4-8C6F-4885DDD47611@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485900"/>
            <a:ext cx="469583"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3251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CA12B93B-996A-9E4B-80EC-84DECF10845A}" type="slidenum">
              <a:rPr lang="en-US" smtClean="0"/>
              <a:t>‹#›</a:t>
            </a:fld>
            <a:endParaRPr lang="en-US" dirty="0"/>
          </a:p>
        </p:txBody>
      </p:sp>
      <p:sp>
        <p:nvSpPr>
          <p:cNvPr id="10" name="Content Placeholder 2"/>
          <p:cNvSpPr>
            <a:spLocks noGrp="1"/>
          </p:cNvSpPr>
          <p:nvPr>
            <p:ph idx="1"/>
          </p:nvPr>
        </p:nvSpPr>
        <p:spPr>
          <a:xfrm>
            <a:off x="4572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p:nvPr>
        </p:nvSpPr>
        <p:spPr>
          <a:xfrm>
            <a:off x="47244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8" name="9f4899f8-5eeb-4e3f-be58-747eaf5534a8" descr="014D9C3B-F93F-41BC-9364-A13B1542D56D@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44" y="1485900"/>
            <a:ext cx="466344"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6558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CA12B93B-996A-9E4B-80EC-84DECF10845A}" type="slidenum">
              <a:rPr lang="en-US" smtClean="0"/>
              <a:t>‹#›</a:t>
            </a:fld>
            <a:endParaRPr lang="en-US" dirty="0"/>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12" name="be99c3e2-8a46-42eb-a836-273e3523230d" descr="E7D1E133-67BE-4E6D-BFFE-A72BF27C5551@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7" y="1473228"/>
            <a:ext cx="466344"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248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stretch>
            <a:fillRect/>
          </a:stretch>
        </p:blipFill>
        <p:spPr>
          <a:xfrm>
            <a:off x="0" y="4611694"/>
            <a:ext cx="9144000" cy="1564640"/>
          </a:xfrm>
          <a:prstGeom prst="rect">
            <a:avLst/>
          </a:prstGeom>
        </p:spPr>
      </p:pic>
      <p:sp>
        <p:nvSpPr>
          <p:cNvPr id="2" name="Title 1"/>
          <p:cNvSpPr>
            <a:spLocks noGrp="1"/>
          </p:cNvSpPr>
          <p:nvPr>
            <p:ph type="title" hasCustomPrompt="1"/>
          </p:nvPr>
        </p:nvSpPr>
        <p:spPr>
          <a:xfrm>
            <a:off x="722313" y="5143713"/>
            <a:ext cx="7772400" cy="769407"/>
          </a:xfrm>
        </p:spPr>
        <p:txBody>
          <a:bodyPr anchor="t"/>
          <a:lstStyle>
            <a:lvl1pPr algn="l">
              <a:defRPr sz="4000" b="1" i="0" cap="all" spc="600">
                <a:solidFill>
                  <a:srgbClr val="75ABC0"/>
                </a:solidFill>
                <a:effectLst>
                  <a:outerShdw blurRad="50800" dist="25400" dir="2700000" algn="tl" rotWithShape="0">
                    <a:schemeClr val="bg1">
                      <a:alpha val="25000"/>
                    </a:schemeClr>
                  </a:outerShdw>
                </a:effectLst>
                <a:latin typeface="Trebuchet MS"/>
              </a:defRPr>
            </a:lvl1pPr>
          </a:lstStyle>
          <a:p>
            <a:r>
              <a:rPr lang="en-US" dirty="0" smtClean="0"/>
              <a:t>SECTION BREAK SLIDE</a:t>
            </a:r>
            <a:endParaRPr lang="en-US" dirty="0"/>
          </a:p>
        </p:txBody>
      </p:sp>
      <p:sp>
        <p:nvSpPr>
          <p:cNvPr id="3" name="Text Placeholder 2"/>
          <p:cNvSpPr>
            <a:spLocks noGrp="1"/>
          </p:cNvSpPr>
          <p:nvPr>
            <p:ph type="body" idx="1" hasCustomPrompt="1"/>
          </p:nvPr>
        </p:nvSpPr>
        <p:spPr>
          <a:xfrm>
            <a:off x="722313" y="4826000"/>
            <a:ext cx="7772400" cy="385445"/>
          </a:xfrm>
        </p:spPr>
        <p:txBody>
          <a:bodyPr anchor="b"/>
          <a:lstStyle>
            <a:lvl1pPr marL="0" indent="0">
              <a:buNone/>
              <a:defRPr sz="2000" spc="600" baseline="0">
                <a:solidFill>
                  <a:schemeClr val="bg1"/>
                </a:solidFill>
                <a:effectLst>
                  <a:outerShdw blurRad="50800" dist="12700" dir="2700000" algn="tl" rotWithShape="0">
                    <a:schemeClr val="bg1">
                      <a:alpha val="25000"/>
                    </a:schemeClr>
                  </a:outerShdw>
                </a:effectLst>
                <a:latin typeface="Trebuchet M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ENTER IMAGE BEHIND TEXT</a:t>
            </a:r>
          </a:p>
        </p:txBody>
      </p:sp>
      <p:sp>
        <p:nvSpPr>
          <p:cNvPr id="6" name="Slide Number Placeholder 5"/>
          <p:cNvSpPr>
            <a:spLocks noGrp="1"/>
          </p:cNvSpPr>
          <p:nvPr>
            <p:ph type="sldNum" sz="quarter" idx="12"/>
          </p:nvPr>
        </p:nvSpPr>
        <p:spPr/>
        <p:txBody>
          <a:bodyPr/>
          <a:lstStyle/>
          <a:p>
            <a:fld id="{CA12B93B-996A-9E4B-80EC-84DECF10845A}" type="slidenum">
              <a:rPr lang="en-US" smtClean="0"/>
              <a:t>‹#›</a:t>
            </a:fld>
            <a:endParaRPr lang="en-US" dirty="0"/>
          </a:p>
        </p:txBody>
      </p:sp>
    </p:spTree>
    <p:extLst>
      <p:ext uri="{BB962C8B-B14F-4D97-AF65-F5344CB8AC3E}">
        <p14:creationId xmlns:p14="http://schemas.microsoft.com/office/powerpoint/2010/main" val="5699304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CA12B93B-996A-9E4B-80EC-84DECF10845A}" type="slidenum">
              <a:rPr lang="en-US" smtClean="0"/>
              <a:t>‹#›</a:t>
            </a:fld>
            <a:endParaRPr lang="en-US" dirty="0"/>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12" name="f5376f92-aa62-4acb-9297-cc4bbc9a3367" descr="E4FBC8F9-7639-42ED-9761-D03115EC80EE@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485824"/>
            <a:ext cx="469583"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9626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CA12B93B-996A-9E4B-80EC-84DECF10845A}" type="slidenum">
              <a:rPr lang="en-US" smtClean="0"/>
              <a:t>‹#›</a:t>
            </a:fld>
            <a:endParaRPr lang="en-US" dirty="0"/>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12" name="c9bdcfe4-7b10-4f4f-b58b-312c4747efbc" descr="CE6B9199-D9F9-40F4-8C6F-4885DDD47611@M3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85900"/>
            <a:ext cx="469583"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6438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CA12B93B-996A-9E4B-80EC-84DECF10845A}" type="slidenum">
              <a:rPr lang="en-US" smtClean="0"/>
              <a:t>‹#›</a:t>
            </a:fld>
            <a:endParaRPr lang="en-US" dirty="0"/>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12" name="9f4899f8-5eeb-4e3f-be58-747eaf5534a8" descr="014D9C3B-F93F-41BC-9364-A13B1542D56D@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44" y="1485900"/>
            <a:ext cx="466344"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4033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t>‹#›</a:t>
            </a:fld>
            <a:endParaRPr lang="en-US" dirty="0"/>
          </a:p>
        </p:txBody>
      </p:sp>
    </p:spTree>
    <p:extLst>
      <p:ext uri="{BB962C8B-B14F-4D97-AF65-F5344CB8AC3E}">
        <p14:creationId xmlns:p14="http://schemas.microsoft.com/office/powerpoint/2010/main" val="13381533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A12B93B-996A-9E4B-80EC-84DECF10845A}" type="slidenum">
              <a:rPr lang="en-US" smtClean="0"/>
              <a:pPr/>
              <a:t>‹#›</a:t>
            </a:fld>
            <a:endParaRPr lang="en-US" dirty="0"/>
          </a:p>
        </p:txBody>
      </p:sp>
      <p:sp>
        <p:nvSpPr>
          <p:cNvPr id="4" name="Rectangle 3"/>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36872095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t>‹#›</a:t>
            </a:fld>
            <a:endParaRPr lang="en-US" dirty="0"/>
          </a:p>
        </p:txBody>
      </p:sp>
      <p:sp>
        <p:nvSpPr>
          <p:cNvPr id="5" name="Rectangle 4"/>
          <p:cNvSpPr/>
          <p:nvPr userDrawn="1"/>
        </p:nvSpPr>
        <p:spPr>
          <a:xfrm>
            <a:off x="1612900" y="1645708"/>
            <a:ext cx="5918201" cy="3566584"/>
          </a:xfrm>
          <a:prstGeom prst="rect">
            <a:avLst/>
          </a:prstGeom>
          <a:solidFill>
            <a:srgbClr val="E3EDE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 Placeholder 2"/>
          <p:cNvSpPr>
            <a:spLocks noGrp="1"/>
          </p:cNvSpPr>
          <p:nvPr>
            <p:ph type="body" sz="quarter" idx="13" hasCustomPrompt="1"/>
          </p:nvPr>
        </p:nvSpPr>
        <p:spPr>
          <a:xfrm>
            <a:off x="1787525" y="2082975"/>
            <a:ext cx="5568950" cy="2448082"/>
          </a:xfrm>
        </p:spPr>
        <p:txBody>
          <a:bodyPr anchor="ctr">
            <a:normAutofit/>
          </a:bodyPr>
          <a:lstStyle>
            <a:lvl1pPr marL="0" indent="0" algn="ctr">
              <a:buNone/>
              <a:defRPr sz="2800">
                <a:solidFill>
                  <a:srgbClr val="5A5A59"/>
                </a:solidFill>
                <a:latin typeface="Georgia" pitchFamily="18" charset="0"/>
              </a:defRPr>
            </a:lvl1pPr>
            <a:lvl2pPr>
              <a:defRPr>
                <a:solidFill>
                  <a:srgbClr val="5A5A59"/>
                </a:solidFill>
              </a:defRPr>
            </a:lvl2pPr>
            <a:lvl3pPr>
              <a:defRPr>
                <a:solidFill>
                  <a:srgbClr val="5A5A59"/>
                </a:solidFill>
              </a:defRPr>
            </a:lvl3pPr>
            <a:lvl4pPr>
              <a:defRPr>
                <a:solidFill>
                  <a:srgbClr val="5A5A59"/>
                </a:solidFill>
              </a:defRPr>
            </a:lvl4pPr>
            <a:lvl5pPr>
              <a:defRPr>
                <a:solidFill>
                  <a:srgbClr val="5A5A59"/>
                </a:solidFill>
              </a:defRPr>
            </a:lvl5pPr>
          </a:lstStyle>
          <a:p>
            <a:pPr lvl="0"/>
            <a:r>
              <a:rPr lang="en-US" dirty="0" smtClean="0"/>
              <a:t>Quote Here</a:t>
            </a:r>
          </a:p>
        </p:txBody>
      </p:sp>
      <p:sp>
        <p:nvSpPr>
          <p:cNvPr id="7" name="Text Placeholder 6"/>
          <p:cNvSpPr>
            <a:spLocks noGrp="1"/>
          </p:cNvSpPr>
          <p:nvPr>
            <p:ph type="body" sz="quarter" idx="14" hasCustomPrompt="1"/>
          </p:nvPr>
        </p:nvSpPr>
        <p:spPr>
          <a:xfrm>
            <a:off x="3167063" y="4695517"/>
            <a:ext cx="4189412" cy="488950"/>
          </a:xfrm>
        </p:spPr>
        <p:txBody>
          <a:bodyPr>
            <a:normAutofit/>
          </a:bodyPr>
          <a:lstStyle>
            <a:lvl1pPr algn="r">
              <a:defRPr sz="1800" baseline="0">
                <a:solidFill>
                  <a:srgbClr val="5A5A59"/>
                </a:solidFill>
                <a:latin typeface="Georgia" pitchFamily="18" charset="0"/>
              </a:defRPr>
            </a:lvl1pPr>
            <a:lvl2pPr>
              <a:defRPr>
                <a:solidFill>
                  <a:srgbClr val="5A5A59"/>
                </a:solidFill>
              </a:defRPr>
            </a:lvl2pPr>
            <a:lvl3pPr>
              <a:defRPr>
                <a:solidFill>
                  <a:srgbClr val="5A5A59"/>
                </a:solidFill>
              </a:defRPr>
            </a:lvl3pPr>
            <a:lvl4pPr>
              <a:defRPr>
                <a:solidFill>
                  <a:srgbClr val="5A5A59"/>
                </a:solidFill>
              </a:defRPr>
            </a:lvl4pPr>
            <a:lvl5pPr>
              <a:defRPr>
                <a:solidFill>
                  <a:srgbClr val="5A5A59"/>
                </a:solidFill>
              </a:defRPr>
            </a:lvl5pPr>
          </a:lstStyle>
          <a:p>
            <a:pPr lvl="0"/>
            <a:r>
              <a:rPr lang="en-US" dirty="0" smtClean="0"/>
              <a:t>Author name</a:t>
            </a:r>
          </a:p>
        </p:txBody>
      </p:sp>
    </p:spTree>
    <p:extLst>
      <p:ext uri="{BB962C8B-B14F-4D97-AF65-F5344CB8AC3E}">
        <p14:creationId xmlns:p14="http://schemas.microsoft.com/office/powerpoint/2010/main" val="9657924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a:xfrm>
            <a:off x="641350" y="38148"/>
            <a:ext cx="7861300" cy="1143000"/>
          </a:xfrm>
        </p:spPr>
        <p:txBody>
          <a:bodyPr>
            <a:normAutofit/>
          </a:bodyPr>
          <a:lstStyle>
            <a:lvl1pPr algn="ctr">
              <a:defRPr sz="2400" b="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792701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62307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4" name="Rectangle 3"/>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10628420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p:nvPr userDrawn="1"/>
        </p:nvSpPr>
        <p:spPr>
          <a:xfrm>
            <a:off x="0" y="4425422"/>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itle 1"/>
          <p:cNvSpPr>
            <a:spLocks noGrp="1"/>
          </p:cNvSpPr>
          <p:nvPr>
            <p:ph type="title" hasCustomPrompt="1"/>
          </p:nvPr>
        </p:nvSpPr>
        <p:spPr>
          <a:xfrm>
            <a:off x="641350" y="4247670"/>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240236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 Blank">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A12B93B-996A-9E4B-80EC-84DECF10845A}" type="slidenum">
              <a:rPr lang="en-US" smtClean="0"/>
              <a:t>‹#›</a:t>
            </a:fld>
            <a:endParaRPr lang="en-US" dirty="0"/>
          </a:p>
        </p:txBody>
      </p:sp>
    </p:spTree>
    <p:extLst>
      <p:ext uri="{BB962C8B-B14F-4D97-AF65-F5344CB8AC3E}">
        <p14:creationId xmlns:p14="http://schemas.microsoft.com/office/powerpoint/2010/main" val="11936907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A12B93B-996A-9E4B-80EC-84DECF10845A}"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1141385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New M3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solidFill>
              </a:rPr>
              <a:t>Copyright M3 2013</a:t>
            </a: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4C3D9F1-4D9E-4373-A98F-FA0D81A3B1AD}" type="slidenum">
              <a:rPr lang="en-US" smtClean="0">
                <a:solidFill>
                  <a:prstClr val="black"/>
                </a:solidFill>
              </a:rPr>
              <a:pPr/>
              <a:t>‹#›</a:t>
            </a:fld>
            <a:endParaRPr lang="en-US" dirty="0">
              <a:solidFill>
                <a:prstClr val="black"/>
              </a:solidFill>
            </a:endParaRPr>
          </a:p>
        </p:txBody>
      </p:sp>
      <p:pic>
        <p:nvPicPr>
          <p:cNvPr id="6" name="Picture 5" descr="BackgroundGray.png"/>
          <p:cNvPicPr>
            <a:picLocks noChangeAspect="1"/>
          </p:cNvPicPr>
          <p:nvPr/>
        </p:nvPicPr>
        <p:blipFill>
          <a:blip r:embed="rId2" cstate="print"/>
          <a:stretch>
            <a:fillRect/>
          </a:stretch>
        </p:blipFill>
        <p:spPr>
          <a:xfrm>
            <a:off x="0" y="0"/>
            <a:ext cx="9234287" cy="6935334"/>
          </a:xfrm>
          <a:prstGeom prst="rect">
            <a:avLst/>
          </a:prstGeom>
        </p:spPr>
      </p:pic>
    </p:spTree>
    <p:extLst>
      <p:ext uri="{BB962C8B-B14F-4D97-AF65-F5344CB8AC3E}">
        <p14:creationId xmlns:p14="http://schemas.microsoft.com/office/powerpoint/2010/main" val="1104066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a:xfrm>
            <a:off x="641350" y="38148"/>
            <a:ext cx="7861300" cy="1143000"/>
          </a:xfrm>
        </p:spPr>
        <p:txBody>
          <a:bodyPr>
            <a:normAutofit/>
          </a:bodyPr>
          <a:lstStyle>
            <a:lvl1pPr algn="ctr">
              <a:defRPr sz="2400" b="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80951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78612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4" name="Rectangle 3"/>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12484166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p:nvPr userDrawn="1"/>
        </p:nvSpPr>
        <p:spPr>
          <a:xfrm>
            <a:off x="0" y="4425422"/>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itle 1"/>
          <p:cNvSpPr>
            <a:spLocks noGrp="1"/>
          </p:cNvSpPr>
          <p:nvPr>
            <p:ph type="title" hasCustomPrompt="1"/>
          </p:nvPr>
        </p:nvSpPr>
        <p:spPr>
          <a:xfrm>
            <a:off x="641350" y="4247670"/>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16685074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A12B93B-996A-9E4B-80EC-84DECF10845A}"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36818012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New M3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solidFill>
              </a:rPr>
              <a:t>Copyright M3 2013</a:t>
            </a: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4C3D9F1-4D9E-4373-A98F-FA0D81A3B1AD}" type="slidenum">
              <a:rPr lang="en-US" smtClean="0">
                <a:solidFill>
                  <a:prstClr val="black"/>
                </a:solidFill>
              </a:rPr>
              <a:pPr/>
              <a:t>‹#›</a:t>
            </a:fld>
            <a:endParaRPr lang="en-US" dirty="0">
              <a:solidFill>
                <a:prstClr val="black"/>
              </a:solidFill>
            </a:endParaRPr>
          </a:p>
        </p:txBody>
      </p:sp>
      <p:pic>
        <p:nvPicPr>
          <p:cNvPr id="6" name="Picture 5" descr="BackgroundGray.png"/>
          <p:cNvPicPr>
            <a:picLocks noChangeAspect="1"/>
          </p:cNvPicPr>
          <p:nvPr/>
        </p:nvPicPr>
        <p:blipFill>
          <a:blip r:embed="rId2" cstate="print"/>
          <a:stretch>
            <a:fillRect/>
          </a:stretch>
        </p:blipFill>
        <p:spPr>
          <a:xfrm>
            <a:off x="0" y="0"/>
            <a:ext cx="9234287" cy="6935334"/>
          </a:xfrm>
          <a:prstGeom prst="rect">
            <a:avLst/>
          </a:prstGeom>
        </p:spPr>
      </p:pic>
    </p:spTree>
    <p:extLst>
      <p:ext uri="{BB962C8B-B14F-4D97-AF65-F5344CB8AC3E}">
        <p14:creationId xmlns:p14="http://schemas.microsoft.com/office/powerpoint/2010/main" val="1356501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a:xfrm>
            <a:off x="641350" y="38148"/>
            <a:ext cx="7861300" cy="1143000"/>
          </a:xfrm>
        </p:spPr>
        <p:txBody>
          <a:bodyPr>
            <a:normAutofit/>
          </a:bodyPr>
          <a:lstStyle>
            <a:lvl1pPr algn="ctr">
              <a:defRPr sz="2400" b="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84382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16591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t>‹#›</a:t>
            </a:fld>
            <a:endParaRPr lang="en-US" dirty="0"/>
          </a:p>
        </p:txBody>
      </p:sp>
      <p:sp>
        <p:nvSpPr>
          <p:cNvPr id="5" name="Rectangle 4"/>
          <p:cNvSpPr/>
          <p:nvPr userDrawn="1"/>
        </p:nvSpPr>
        <p:spPr>
          <a:xfrm>
            <a:off x="1612900" y="1645708"/>
            <a:ext cx="5918201" cy="3566584"/>
          </a:xfrm>
          <a:prstGeom prst="rect">
            <a:avLst/>
          </a:prstGeom>
          <a:solidFill>
            <a:srgbClr val="E3EDE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 Placeholder 2"/>
          <p:cNvSpPr>
            <a:spLocks noGrp="1"/>
          </p:cNvSpPr>
          <p:nvPr>
            <p:ph type="body" sz="quarter" idx="13" hasCustomPrompt="1"/>
          </p:nvPr>
        </p:nvSpPr>
        <p:spPr>
          <a:xfrm>
            <a:off x="1787525" y="2082975"/>
            <a:ext cx="5568950" cy="2448082"/>
          </a:xfrm>
        </p:spPr>
        <p:txBody>
          <a:bodyPr anchor="ctr">
            <a:normAutofit/>
          </a:bodyPr>
          <a:lstStyle>
            <a:lvl1pPr marL="0" indent="0" algn="ctr">
              <a:buNone/>
              <a:defRPr sz="2800">
                <a:solidFill>
                  <a:srgbClr val="5A5A59"/>
                </a:solidFill>
                <a:latin typeface="Georgia" pitchFamily="18" charset="0"/>
              </a:defRPr>
            </a:lvl1pPr>
            <a:lvl2pPr>
              <a:defRPr>
                <a:solidFill>
                  <a:srgbClr val="5A5A59"/>
                </a:solidFill>
              </a:defRPr>
            </a:lvl2pPr>
            <a:lvl3pPr>
              <a:defRPr>
                <a:solidFill>
                  <a:srgbClr val="5A5A59"/>
                </a:solidFill>
              </a:defRPr>
            </a:lvl3pPr>
            <a:lvl4pPr>
              <a:defRPr>
                <a:solidFill>
                  <a:srgbClr val="5A5A59"/>
                </a:solidFill>
              </a:defRPr>
            </a:lvl4pPr>
            <a:lvl5pPr>
              <a:defRPr>
                <a:solidFill>
                  <a:srgbClr val="5A5A59"/>
                </a:solidFill>
              </a:defRPr>
            </a:lvl5pPr>
          </a:lstStyle>
          <a:p>
            <a:pPr lvl="0"/>
            <a:r>
              <a:rPr lang="en-US" dirty="0" smtClean="0"/>
              <a:t>Quote Here</a:t>
            </a:r>
          </a:p>
        </p:txBody>
      </p:sp>
      <p:sp>
        <p:nvSpPr>
          <p:cNvPr id="7" name="Text Placeholder 6"/>
          <p:cNvSpPr>
            <a:spLocks noGrp="1"/>
          </p:cNvSpPr>
          <p:nvPr>
            <p:ph type="body" sz="quarter" idx="14" hasCustomPrompt="1"/>
          </p:nvPr>
        </p:nvSpPr>
        <p:spPr>
          <a:xfrm>
            <a:off x="3167063" y="4695517"/>
            <a:ext cx="4189412" cy="488950"/>
          </a:xfrm>
        </p:spPr>
        <p:txBody>
          <a:bodyPr>
            <a:normAutofit/>
          </a:bodyPr>
          <a:lstStyle>
            <a:lvl1pPr algn="r">
              <a:defRPr sz="1800" baseline="0">
                <a:solidFill>
                  <a:srgbClr val="5A5A59"/>
                </a:solidFill>
                <a:latin typeface="Georgia" pitchFamily="18" charset="0"/>
              </a:defRPr>
            </a:lvl1pPr>
            <a:lvl2pPr>
              <a:defRPr>
                <a:solidFill>
                  <a:srgbClr val="5A5A59"/>
                </a:solidFill>
              </a:defRPr>
            </a:lvl2pPr>
            <a:lvl3pPr>
              <a:defRPr>
                <a:solidFill>
                  <a:srgbClr val="5A5A59"/>
                </a:solidFill>
              </a:defRPr>
            </a:lvl3pPr>
            <a:lvl4pPr>
              <a:defRPr>
                <a:solidFill>
                  <a:srgbClr val="5A5A59"/>
                </a:solidFill>
              </a:defRPr>
            </a:lvl4pPr>
            <a:lvl5pPr>
              <a:defRPr>
                <a:solidFill>
                  <a:srgbClr val="5A5A59"/>
                </a:solidFill>
              </a:defRPr>
            </a:lvl5pPr>
          </a:lstStyle>
          <a:p>
            <a:pPr lvl="0"/>
            <a:r>
              <a:rPr lang="en-US" dirty="0" smtClean="0"/>
              <a:t>Author name</a:t>
            </a:r>
          </a:p>
        </p:txBody>
      </p:sp>
    </p:spTree>
    <p:extLst>
      <p:ext uri="{BB962C8B-B14F-4D97-AF65-F5344CB8AC3E}">
        <p14:creationId xmlns:p14="http://schemas.microsoft.com/office/powerpoint/2010/main" val="363052022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4" name="Rectangle 3"/>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412874943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p:nvPr userDrawn="1"/>
        </p:nvSpPr>
        <p:spPr>
          <a:xfrm>
            <a:off x="0" y="4425422"/>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itle 1"/>
          <p:cNvSpPr>
            <a:spLocks noGrp="1"/>
          </p:cNvSpPr>
          <p:nvPr>
            <p:ph type="title" hasCustomPrompt="1"/>
          </p:nvPr>
        </p:nvSpPr>
        <p:spPr>
          <a:xfrm>
            <a:off x="641350" y="4247670"/>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133296714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A12B93B-996A-9E4B-80EC-84DECF10845A}"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18732123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New M3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solidFill>
              </a:rPr>
              <a:t>Copyright M3 2013</a:t>
            </a: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4C3D9F1-4D9E-4373-A98F-FA0D81A3B1AD}" type="slidenum">
              <a:rPr lang="en-US" smtClean="0">
                <a:solidFill>
                  <a:prstClr val="black"/>
                </a:solidFill>
              </a:rPr>
              <a:pPr/>
              <a:t>‹#›</a:t>
            </a:fld>
            <a:endParaRPr lang="en-US" dirty="0">
              <a:solidFill>
                <a:prstClr val="black"/>
              </a:solidFill>
            </a:endParaRPr>
          </a:p>
        </p:txBody>
      </p:sp>
      <p:pic>
        <p:nvPicPr>
          <p:cNvPr id="6" name="Picture 5" descr="BackgroundGray.png"/>
          <p:cNvPicPr>
            <a:picLocks noChangeAspect="1"/>
          </p:cNvPicPr>
          <p:nvPr/>
        </p:nvPicPr>
        <p:blipFill>
          <a:blip r:embed="rId2" cstate="print"/>
          <a:stretch>
            <a:fillRect/>
          </a:stretch>
        </p:blipFill>
        <p:spPr>
          <a:xfrm>
            <a:off x="0" y="0"/>
            <a:ext cx="9234287" cy="6935334"/>
          </a:xfrm>
          <a:prstGeom prst="rect">
            <a:avLst/>
          </a:prstGeom>
        </p:spPr>
      </p:pic>
    </p:spTree>
    <p:extLst>
      <p:ext uri="{BB962C8B-B14F-4D97-AF65-F5344CB8AC3E}">
        <p14:creationId xmlns:p14="http://schemas.microsoft.com/office/powerpoint/2010/main" val="436342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a:xfrm>
            <a:off x="641350" y="38148"/>
            <a:ext cx="7861300" cy="1143000"/>
          </a:xfrm>
        </p:spPr>
        <p:txBody>
          <a:bodyPr>
            <a:normAutofit/>
          </a:bodyPr>
          <a:lstStyle>
            <a:lvl1pPr algn="ctr">
              <a:defRPr sz="2400" b="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474028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751209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4" name="Rectangle 3"/>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358029365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p:nvPr userDrawn="1"/>
        </p:nvSpPr>
        <p:spPr>
          <a:xfrm>
            <a:off x="0" y="4425422"/>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itle 1"/>
          <p:cNvSpPr>
            <a:spLocks noGrp="1"/>
          </p:cNvSpPr>
          <p:nvPr>
            <p:ph type="title" hasCustomPrompt="1"/>
          </p:nvPr>
        </p:nvSpPr>
        <p:spPr>
          <a:xfrm>
            <a:off x="641350" y="4247670"/>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3513940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A12B93B-996A-9E4B-80EC-84DECF10845A}"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325090629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New M3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solidFill>
              </a:rPr>
              <a:t>Copyright M3 2013</a:t>
            </a: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4C3D9F1-4D9E-4373-A98F-FA0D81A3B1AD}" type="slidenum">
              <a:rPr lang="en-US" smtClean="0">
                <a:solidFill>
                  <a:prstClr val="black"/>
                </a:solidFill>
              </a:rPr>
              <a:pPr/>
              <a:t>‹#›</a:t>
            </a:fld>
            <a:endParaRPr lang="en-US" dirty="0">
              <a:solidFill>
                <a:prstClr val="black"/>
              </a:solidFill>
            </a:endParaRPr>
          </a:p>
        </p:txBody>
      </p:sp>
      <p:pic>
        <p:nvPicPr>
          <p:cNvPr id="6" name="Picture 5" descr="BackgroundGray.png"/>
          <p:cNvPicPr>
            <a:picLocks noChangeAspect="1"/>
          </p:cNvPicPr>
          <p:nvPr/>
        </p:nvPicPr>
        <p:blipFill>
          <a:blip r:embed="rId2" cstate="print"/>
          <a:stretch>
            <a:fillRect/>
          </a:stretch>
        </p:blipFill>
        <p:spPr>
          <a:xfrm>
            <a:off x="0" y="0"/>
            <a:ext cx="9234287" cy="6935334"/>
          </a:xfrm>
          <a:prstGeom prst="rect">
            <a:avLst/>
          </a:prstGeom>
        </p:spPr>
      </p:pic>
    </p:spTree>
    <p:extLst>
      <p:ext uri="{BB962C8B-B14F-4D97-AF65-F5344CB8AC3E}">
        <p14:creationId xmlns:p14="http://schemas.microsoft.com/office/powerpoint/2010/main" val="363683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t>‹#›</a:t>
            </a:fld>
            <a:endParaRPr lang="en-US" dirty="0"/>
          </a:p>
        </p:txBody>
      </p:sp>
      <p:sp>
        <p:nvSpPr>
          <p:cNvPr id="9" name="Rectangle 8"/>
          <p:cNvSpPr>
            <a:spLocks noChangeAspect="1"/>
          </p:cNvSpPr>
          <p:nvPr userDrawn="1"/>
        </p:nvSpPr>
        <p:spPr>
          <a:xfrm>
            <a:off x="502920" y="391584"/>
            <a:ext cx="8138160" cy="5940112"/>
          </a:xfrm>
          <a:prstGeom prst="rect">
            <a:avLst/>
          </a:prstGeom>
          <a:solidFill>
            <a:srgbClr val="E3EDE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Trebuchet MS"/>
            </a:endParaRPr>
          </a:p>
        </p:txBody>
      </p:sp>
      <p:pic>
        <p:nvPicPr>
          <p:cNvPr id="10" name="Picture 9"/>
          <p:cNvPicPr>
            <a:picLocks noChangeAspect="1"/>
          </p:cNvPicPr>
          <p:nvPr userDrawn="1"/>
        </p:nvPicPr>
        <p:blipFill>
          <a:blip r:embed="rId2"/>
          <a:stretch>
            <a:fillRect/>
          </a:stretch>
        </p:blipFill>
        <p:spPr>
          <a:xfrm>
            <a:off x="2222500" y="232838"/>
            <a:ext cx="4709584" cy="723900"/>
          </a:xfrm>
          <a:prstGeom prst="rect">
            <a:avLst/>
          </a:prstGeom>
        </p:spPr>
      </p:pic>
      <p:sp>
        <p:nvSpPr>
          <p:cNvPr id="3" name="Text Placeholder 2"/>
          <p:cNvSpPr>
            <a:spLocks noGrp="1"/>
          </p:cNvSpPr>
          <p:nvPr>
            <p:ph type="body" sz="quarter" idx="13" hasCustomPrompt="1"/>
          </p:nvPr>
        </p:nvSpPr>
        <p:spPr>
          <a:xfrm>
            <a:off x="914400" y="1119188"/>
            <a:ext cx="7315200" cy="5022850"/>
          </a:xfrm>
        </p:spPr>
        <p:txBody>
          <a:bodyPr/>
          <a:lstStyle>
            <a:lvl1pPr>
              <a:defRPr>
                <a:solidFill>
                  <a:srgbClr val="5A5A59"/>
                </a:solidFill>
              </a:defRPr>
            </a:lvl1pPr>
            <a:lvl2pPr>
              <a:defRPr>
                <a:solidFill>
                  <a:srgbClr val="5A5A59"/>
                </a:solidFill>
              </a:defRPr>
            </a:lvl2pPr>
            <a:lvl3pPr>
              <a:defRPr>
                <a:solidFill>
                  <a:srgbClr val="5A5A59"/>
                </a:solidFill>
              </a:defRPr>
            </a:lvl3pPr>
            <a:lvl4pPr>
              <a:defRPr>
                <a:solidFill>
                  <a:srgbClr val="5A5A59"/>
                </a:solidFill>
              </a:defRPr>
            </a:lvl4pPr>
            <a:lvl5pPr>
              <a:defRPr>
                <a:solidFill>
                  <a:srgbClr val="5A5A59"/>
                </a:solidFill>
              </a:defRPr>
            </a:lvl5pPr>
          </a:lstStyle>
          <a:p>
            <a:pPr lvl="0"/>
            <a:r>
              <a:rPr lang="en-US" dirty="0" smtClean="0"/>
              <a:t>Enter example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4" hasCustomPrompt="1"/>
          </p:nvPr>
        </p:nvSpPr>
        <p:spPr>
          <a:xfrm>
            <a:off x="2605882" y="315251"/>
            <a:ext cx="3932237" cy="585787"/>
          </a:xfrm>
        </p:spPr>
        <p:txBody>
          <a:bodyPr>
            <a:normAutofit/>
          </a:bodyPr>
          <a:lstStyle>
            <a:lvl1pPr marL="0" indent="0" algn="ctr">
              <a:buNone/>
              <a:defRPr sz="2400">
                <a:solidFill>
                  <a:srgbClr val="5A5A59"/>
                </a:solidFill>
              </a:defRPr>
            </a:lvl1pPr>
            <a:lvl2pPr>
              <a:defRPr>
                <a:solidFill>
                  <a:srgbClr val="5A5A59"/>
                </a:solidFill>
              </a:defRPr>
            </a:lvl2pPr>
            <a:lvl3pPr>
              <a:defRPr>
                <a:solidFill>
                  <a:srgbClr val="5A5A59"/>
                </a:solidFill>
              </a:defRPr>
            </a:lvl3pPr>
            <a:lvl4pPr>
              <a:defRPr>
                <a:solidFill>
                  <a:srgbClr val="5A5A59"/>
                </a:solidFill>
              </a:defRPr>
            </a:lvl4pPr>
            <a:lvl5pPr>
              <a:defRPr>
                <a:solidFill>
                  <a:srgbClr val="5A5A59"/>
                </a:solidFill>
              </a:defRPr>
            </a:lvl5pPr>
          </a:lstStyle>
          <a:p>
            <a:pPr lvl="0"/>
            <a:r>
              <a:rPr lang="en-US" dirty="0" smtClean="0"/>
              <a:t>Example</a:t>
            </a:r>
            <a:endParaRPr lang="en-US" dirty="0"/>
          </a:p>
        </p:txBody>
      </p:sp>
    </p:spTree>
    <p:extLst>
      <p:ext uri="{BB962C8B-B14F-4D97-AF65-F5344CB8AC3E}">
        <p14:creationId xmlns:p14="http://schemas.microsoft.com/office/powerpoint/2010/main" val="100656123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a:xfrm>
            <a:off x="641350" y="38148"/>
            <a:ext cx="7861300" cy="1143000"/>
          </a:xfrm>
        </p:spPr>
        <p:txBody>
          <a:bodyPr>
            <a:normAutofit/>
          </a:bodyPr>
          <a:lstStyle>
            <a:lvl1pPr algn="ctr">
              <a:defRPr sz="2400" b="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50199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88827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4" name="Rectangle 3"/>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388673867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p:nvPr userDrawn="1"/>
        </p:nvSpPr>
        <p:spPr>
          <a:xfrm>
            <a:off x="0" y="4425422"/>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itle 1"/>
          <p:cNvSpPr>
            <a:spLocks noGrp="1"/>
          </p:cNvSpPr>
          <p:nvPr>
            <p:ph type="title" hasCustomPrompt="1"/>
          </p:nvPr>
        </p:nvSpPr>
        <p:spPr>
          <a:xfrm>
            <a:off x="641350" y="4247670"/>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199625694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A12B93B-996A-9E4B-80EC-84DECF10845A}"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216450910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New M3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solidFill>
              </a:rPr>
              <a:t>Copyright M3 2013</a:t>
            </a: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4C3D9F1-4D9E-4373-A98F-FA0D81A3B1AD}" type="slidenum">
              <a:rPr lang="en-US" smtClean="0">
                <a:solidFill>
                  <a:prstClr val="black"/>
                </a:solidFill>
              </a:rPr>
              <a:pPr/>
              <a:t>‹#›</a:t>
            </a:fld>
            <a:endParaRPr lang="en-US" dirty="0">
              <a:solidFill>
                <a:prstClr val="black"/>
              </a:solidFill>
            </a:endParaRPr>
          </a:p>
        </p:txBody>
      </p:sp>
      <p:pic>
        <p:nvPicPr>
          <p:cNvPr id="6" name="Picture 5" descr="BackgroundGray.png"/>
          <p:cNvPicPr>
            <a:picLocks noChangeAspect="1"/>
          </p:cNvPicPr>
          <p:nvPr/>
        </p:nvPicPr>
        <p:blipFill>
          <a:blip r:embed="rId2" cstate="print"/>
          <a:stretch>
            <a:fillRect/>
          </a:stretch>
        </p:blipFill>
        <p:spPr>
          <a:xfrm>
            <a:off x="0" y="0"/>
            <a:ext cx="9234287" cy="6935334"/>
          </a:xfrm>
          <a:prstGeom prst="rect">
            <a:avLst/>
          </a:prstGeom>
        </p:spPr>
      </p:pic>
    </p:spTree>
    <p:extLst>
      <p:ext uri="{BB962C8B-B14F-4D97-AF65-F5344CB8AC3E}">
        <p14:creationId xmlns:p14="http://schemas.microsoft.com/office/powerpoint/2010/main" val="1472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a:xfrm>
            <a:off x="641350" y="38148"/>
            <a:ext cx="7861300" cy="1143000"/>
          </a:xfrm>
        </p:spPr>
        <p:txBody>
          <a:bodyPr>
            <a:normAutofit/>
          </a:bodyPr>
          <a:lstStyle>
            <a:lvl1pPr algn="ctr">
              <a:defRPr sz="2400" b="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564836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508019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4" name="Rectangle 3"/>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393401770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p:nvPr userDrawn="1"/>
        </p:nvSpPr>
        <p:spPr>
          <a:xfrm>
            <a:off x="0" y="4425422"/>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itle 1"/>
          <p:cNvSpPr>
            <a:spLocks noGrp="1"/>
          </p:cNvSpPr>
          <p:nvPr>
            <p:ph type="title" hasCustomPrompt="1"/>
          </p:nvPr>
        </p:nvSpPr>
        <p:spPr>
          <a:xfrm>
            <a:off x="641350" y="4247670"/>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28498934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t>‹#›</a:t>
            </a:fld>
            <a:endParaRPr lang="en-US" dirty="0"/>
          </a:p>
        </p:txBody>
      </p:sp>
      <p:sp>
        <p:nvSpPr>
          <p:cNvPr id="9" name="Rectangle 8"/>
          <p:cNvSpPr>
            <a:spLocks noChangeAspect="1"/>
          </p:cNvSpPr>
          <p:nvPr userDrawn="1"/>
        </p:nvSpPr>
        <p:spPr>
          <a:xfrm>
            <a:off x="502920" y="391584"/>
            <a:ext cx="8138160" cy="5940112"/>
          </a:xfrm>
          <a:prstGeom prst="rect">
            <a:avLst/>
          </a:prstGeom>
          <a:solidFill>
            <a:srgbClr val="E3EDE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Trebuchet MS"/>
            </a:endParaRPr>
          </a:p>
        </p:txBody>
      </p:sp>
      <p:pic>
        <p:nvPicPr>
          <p:cNvPr id="16" name="Picture 15"/>
          <p:cNvPicPr>
            <a:picLocks noChangeAspect="1"/>
          </p:cNvPicPr>
          <p:nvPr userDrawn="1"/>
        </p:nvPicPr>
        <p:blipFill>
          <a:blip r:embed="rId2"/>
          <a:stretch>
            <a:fillRect/>
          </a:stretch>
        </p:blipFill>
        <p:spPr>
          <a:xfrm>
            <a:off x="1879600" y="232838"/>
            <a:ext cx="5384800" cy="723900"/>
          </a:xfrm>
          <a:prstGeom prst="rect">
            <a:avLst/>
          </a:prstGeom>
        </p:spPr>
      </p:pic>
      <p:pic>
        <p:nvPicPr>
          <p:cNvPr id="17" name="Picture 16" descr="tes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7446" y="423332"/>
            <a:ext cx="426183" cy="225267"/>
          </a:xfrm>
          <a:prstGeom prst="rect">
            <a:avLst/>
          </a:prstGeom>
        </p:spPr>
      </p:pic>
      <p:pic>
        <p:nvPicPr>
          <p:cNvPr id="18" name="Picture 17" descr="tes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0600" y="423332"/>
            <a:ext cx="426183" cy="225267"/>
          </a:xfrm>
          <a:prstGeom prst="rect">
            <a:avLst/>
          </a:prstGeom>
        </p:spPr>
      </p:pic>
      <p:sp>
        <p:nvSpPr>
          <p:cNvPr id="19" name="Title 1"/>
          <p:cNvSpPr txBox="1">
            <a:spLocks/>
          </p:cNvSpPr>
          <p:nvPr userDrawn="1"/>
        </p:nvSpPr>
        <p:spPr>
          <a:xfrm>
            <a:off x="2143677" y="243421"/>
            <a:ext cx="4720166" cy="5503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5A5A59"/>
                </a:solidFill>
                <a:latin typeface="Trebuchet MS"/>
                <a:ea typeface="+mj-ea"/>
                <a:cs typeface="+mj-cs"/>
              </a:defRPr>
            </a:lvl1pPr>
          </a:lstStyle>
          <a:p>
            <a:r>
              <a:rPr lang="en-US" sz="2400" spc="600" dirty="0" smtClean="0"/>
              <a:t> </a:t>
            </a:r>
            <a:r>
              <a:rPr lang="en-US" sz="2400" spc="600" dirty="0" smtClean="0">
                <a:solidFill>
                  <a:srgbClr val="00A5D8"/>
                </a:solidFill>
              </a:rPr>
              <a:t>SWOT </a:t>
            </a:r>
            <a:r>
              <a:rPr lang="en-US" sz="2400" spc="600" dirty="0" smtClean="0"/>
              <a:t>ANALYSIS</a:t>
            </a:r>
            <a:endParaRPr lang="en-US" sz="2400" spc="600" dirty="0">
              <a:solidFill>
                <a:srgbClr val="00A5D8"/>
              </a:solidFill>
            </a:endParaRPr>
          </a:p>
        </p:txBody>
      </p:sp>
      <p:sp>
        <p:nvSpPr>
          <p:cNvPr id="20" name="Rectangle 19"/>
          <p:cNvSpPr/>
          <p:nvPr userDrawn="1"/>
        </p:nvSpPr>
        <p:spPr>
          <a:xfrm>
            <a:off x="944033" y="1312335"/>
            <a:ext cx="7279216" cy="1238248"/>
          </a:xfrm>
          <a:prstGeom prst="rect">
            <a:avLst/>
          </a:prstGeom>
          <a:solidFill>
            <a:srgbClr val="BDD3D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Trebuchet MS"/>
            </a:endParaRPr>
          </a:p>
        </p:txBody>
      </p:sp>
      <p:sp>
        <p:nvSpPr>
          <p:cNvPr id="21" name="Rectangle 20"/>
          <p:cNvSpPr/>
          <p:nvPr userDrawn="1"/>
        </p:nvSpPr>
        <p:spPr>
          <a:xfrm>
            <a:off x="944033" y="2978151"/>
            <a:ext cx="3500967" cy="1238248"/>
          </a:xfrm>
          <a:prstGeom prst="rect">
            <a:avLst/>
          </a:prstGeom>
          <a:solidFill>
            <a:srgbClr val="BDD3DE"/>
          </a:solidFill>
          <a:ln w="6350" cmpd="sng">
            <a:solidFill>
              <a:srgbClr val="00A5D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Trebuchet MS"/>
            </a:endParaRPr>
          </a:p>
        </p:txBody>
      </p:sp>
      <p:sp>
        <p:nvSpPr>
          <p:cNvPr id="22" name="Rectangle 21"/>
          <p:cNvSpPr/>
          <p:nvPr userDrawn="1"/>
        </p:nvSpPr>
        <p:spPr>
          <a:xfrm>
            <a:off x="4724400" y="2978151"/>
            <a:ext cx="3500967" cy="1238248"/>
          </a:xfrm>
          <a:prstGeom prst="rect">
            <a:avLst/>
          </a:prstGeom>
          <a:solidFill>
            <a:srgbClr val="BDD3DE"/>
          </a:solidFill>
          <a:ln w="6350" cmpd="sng">
            <a:solidFill>
              <a:srgbClr val="00A5D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Trebuchet MS"/>
            </a:endParaRPr>
          </a:p>
        </p:txBody>
      </p:sp>
      <p:sp>
        <p:nvSpPr>
          <p:cNvPr id="23" name="Rectangle 22"/>
          <p:cNvSpPr/>
          <p:nvPr userDrawn="1"/>
        </p:nvSpPr>
        <p:spPr>
          <a:xfrm>
            <a:off x="944033" y="4419600"/>
            <a:ext cx="3500967" cy="1238248"/>
          </a:xfrm>
          <a:prstGeom prst="rect">
            <a:avLst/>
          </a:prstGeom>
          <a:solidFill>
            <a:srgbClr val="BDD3DE"/>
          </a:solidFill>
          <a:ln w="6350" cmpd="sng">
            <a:solidFill>
              <a:srgbClr val="00A5D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Trebuchet MS"/>
            </a:endParaRPr>
          </a:p>
        </p:txBody>
      </p:sp>
      <p:sp>
        <p:nvSpPr>
          <p:cNvPr id="24" name="Rectangle 23"/>
          <p:cNvSpPr/>
          <p:nvPr userDrawn="1"/>
        </p:nvSpPr>
        <p:spPr>
          <a:xfrm>
            <a:off x="4724400" y="4419600"/>
            <a:ext cx="3500967" cy="1238248"/>
          </a:xfrm>
          <a:prstGeom prst="rect">
            <a:avLst/>
          </a:prstGeom>
          <a:solidFill>
            <a:srgbClr val="BDD3DE"/>
          </a:solidFill>
          <a:ln w="6350" cmpd="sng">
            <a:solidFill>
              <a:srgbClr val="00A5D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Trebuchet MS"/>
            </a:endParaRPr>
          </a:p>
        </p:txBody>
      </p:sp>
      <p:sp>
        <p:nvSpPr>
          <p:cNvPr id="25" name="Rectangle 24"/>
          <p:cNvSpPr/>
          <p:nvPr userDrawn="1"/>
        </p:nvSpPr>
        <p:spPr>
          <a:xfrm>
            <a:off x="944033" y="2989847"/>
            <a:ext cx="2079415" cy="369332"/>
          </a:xfrm>
          <a:prstGeom prst="rect">
            <a:avLst/>
          </a:prstGeom>
        </p:spPr>
        <p:txBody>
          <a:bodyPr wrap="none">
            <a:spAutoFit/>
          </a:bodyPr>
          <a:lstStyle/>
          <a:p>
            <a:r>
              <a:rPr lang="en-US" spc="600" dirty="0" smtClean="0">
                <a:solidFill>
                  <a:srgbClr val="00A5D8"/>
                </a:solidFill>
                <a:latin typeface="Trebuchet MS"/>
              </a:rPr>
              <a:t>STRENGHTS</a:t>
            </a:r>
          </a:p>
        </p:txBody>
      </p:sp>
      <p:sp>
        <p:nvSpPr>
          <p:cNvPr id="26" name="Rectangle 25"/>
          <p:cNvSpPr/>
          <p:nvPr userDrawn="1"/>
        </p:nvSpPr>
        <p:spPr>
          <a:xfrm>
            <a:off x="4724400" y="2989847"/>
            <a:ext cx="2805704" cy="369332"/>
          </a:xfrm>
          <a:prstGeom prst="rect">
            <a:avLst/>
          </a:prstGeom>
        </p:spPr>
        <p:txBody>
          <a:bodyPr wrap="none">
            <a:spAutoFit/>
          </a:bodyPr>
          <a:lstStyle/>
          <a:p>
            <a:r>
              <a:rPr lang="en-US" spc="600" dirty="0" smtClean="0">
                <a:solidFill>
                  <a:srgbClr val="00A5D8"/>
                </a:solidFill>
                <a:latin typeface="Trebuchet MS"/>
              </a:rPr>
              <a:t>OPPORTUNITIES</a:t>
            </a:r>
            <a:endParaRPr lang="en-US" sz="1400" spc="0" dirty="0">
              <a:solidFill>
                <a:schemeClr val="tx1"/>
              </a:solidFill>
              <a:latin typeface="Trebuchet MS"/>
            </a:endParaRPr>
          </a:p>
        </p:txBody>
      </p:sp>
      <p:sp>
        <p:nvSpPr>
          <p:cNvPr id="27" name="Rectangle 26"/>
          <p:cNvSpPr/>
          <p:nvPr userDrawn="1"/>
        </p:nvSpPr>
        <p:spPr>
          <a:xfrm>
            <a:off x="965196" y="4434936"/>
            <a:ext cx="2270173" cy="369332"/>
          </a:xfrm>
          <a:prstGeom prst="rect">
            <a:avLst/>
          </a:prstGeom>
        </p:spPr>
        <p:txBody>
          <a:bodyPr wrap="none">
            <a:spAutoFit/>
          </a:bodyPr>
          <a:lstStyle/>
          <a:p>
            <a:r>
              <a:rPr lang="en-US" spc="600" dirty="0" smtClean="0">
                <a:solidFill>
                  <a:srgbClr val="00A5D8"/>
                </a:solidFill>
                <a:latin typeface="Trebuchet MS"/>
              </a:rPr>
              <a:t>WEAKNESSES</a:t>
            </a:r>
            <a:endParaRPr lang="en-US" sz="1400" spc="0" dirty="0">
              <a:solidFill>
                <a:schemeClr val="tx1"/>
              </a:solidFill>
              <a:latin typeface="Trebuchet MS"/>
            </a:endParaRPr>
          </a:p>
        </p:txBody>
      </p:sp>
      <p:sp>
        <p:nvSpPr>
          <p:cNvPr id="28" name="Rectangle 27"/>
          <p:cNvSpPr/>
          <p:nvPr userDrawn="1"/>
        </p:nvSpPr>
        <p:spPr>
          <a:xfrm>
            <a:off x="4724400" y="4419600"/>
            <a:ext cx="1625766" cy="369332"/>
          </a:xfrm>
          <a:prstGeom prst="rect">
            <a:avLst/>
          </a:prstGeom>
        </p:spPr>
        <p:txBody>
          <a:bodyPr wrap="none">
            <a:spAutoFit/>
          </a:bodyPr>
          <a:lstStyle/>
          <a:p>
            <a:r>
              <a:rPr lang="en-US" spc="600" dirty="0" smtClean="0">
                <a:solidFill>
                  <a:srgbClr val="00A5D8"/>
                </a:solidFill>
                <a:latin typeface="Trebuchet MS"/>
              </a:rPr>
              <a:t>THREATS</a:t>
            </a:r>
            <a:endParaRPr lang="en-US" sz="1400" spc="0" dirty="0">
              <a:solidFill>
                <a:schemeClr val="tx1"/>
              </a:solidFill>
              <a:latin typeface="Trebuchet MS"/>
            </a:endParaRPr>
          </a:p>
        </p:txBody>
      </p:sp>
      <p:sp>
        <p:nvSpPr>
          <p:cNvPr id="3" name="Text Placeholder 2"/>
          <p:cNvSpPr>
            <a:spLocks noGrp="1"/>
          </p:cNvSpPr>
          <p:nvPr>
            <p:ph type="body" sz="quarter" idx="13" hasCustomPrompt="1"/>
          </p:nvPr>
        </p:nvSpPr>
        <p:spPr>
          <a:xfrm>
            <a:off x="965200" y="3359178"/>
            <a:ext cx="3479800" cy="857221"/>
          </a:xfrm>
        </p:spPr>
        <p:txBody>
          <a:bodyPr>
            <a:noAutofit/>
          </a:bodyPr>
          <a:lstStyle>
            <a:lvl1pPr marL="171450" indent="-171450">
              <a:buFont typeface="Arial" pitchFamily="34" charset="0"/>
              <a:buChar char="•"/>
              <a:defRPr sz="1050">
                <a:solidFill>
                  <a:schemeClr val="tx1"/>
                </a:solidFill>
              </a:defRPr>
            </a:lvl1pPr>
            <a:lvl2pPr>
              <a:defRPr sz="1050"/>
            </a:lvl2pPr>
            <a:lvl3pPr>
              <a:defRPr sz="1050"/>
            </a:lvl3pPr>
            <a:lvl4pPr>
              <a:defRPr sz="1050"/>
            </a:lvl4pPr>
            <a:lvl5pPr>
              <a:defRPr sz="1050"/>
            </a:lvl5pPr>
          </a:lstStyle>
          <a:p>
            <a:pPr lvl="0"/>
            <a:r>
              <a:rPr lang="en-US" dirty="0" smtClean="0"/>
              <a:t>Enter Strengths here</a:t>
            </a:r>
          </a:p>
        </p:txBody>
      </p:sp>
      <p:sp>
        <p:nvSpPr>
          <p:cNvPr id="6" name="Text Placeholder 5"/>
          <p:cNvSpPr>
            <a:spLocks noGrp="1"/>
          </p:cNvSpPr>
          <p:nvPr>
            <p:ph type="body" sz="quarter" idx="14" hasCustomPrompt="1"/>
          </p:nvPr>
        </p:nvSpPr>
        <p:spPr>
          <a:xfrm>
            <a:off x="4724400" y="3359150"/>
            <a:ext cx="3498850" cy="857250"/>
          </a:xfrm>
        </p:spPr>
        <p:txBody>
          <a:bodyPr>
            <a:noAutofit/>
          </a:bodyPr>
          <a:lstStyle>
            <a:lvl1pPr marL="171450" indent="-171450">
              <a:buFont typeface="Arial" pitchFamily="34" charset="0"/>
              <a:buChar char="•"/>
              <a:defRPr sz="1050" baseline="0">
                <a:solidFill>
                  <a:schemeClr val="tx1"/>
                </a:solidFill>
              </a:defRPr>
            </a:lvl1pPr>
            <a:lvl2pPr>
              <a:defRPr sz="1050"/>
            </a:lvl2pPr>
            <a:lvl3pPr>
              <a:defRPr sz="1050"/>
            </a:lvl3pPr>
            <a:lvl4pPr>
              <a:defRPr sz="1050"/>
            </a:lvl4pPr>
            <a:lvl5pPr>
              <a:defRPr sz="1050"/>
            </a:lvl5pPr>
          </a:lstStyle>
          <a:p>
            <a:pPr lvl="0"/>
            <a:r>
              <a:rPr lang="en-US" dirty="0" smtClean="0"/>
              <a:t>Enter Opportunities here</a:t>
            </a:r>
          </a:p>
        </p:txBody>
      </p:sp>
      <p:sp>
        <p:nvSpPr>
          <p:cNvPr id="8" name="Text Placeholder 7"/>
          <p:cNvSpPr>
            <a:spLocks noGrp="1"/>
          </p:cNvSpPr>
          <p:nvPr>
            <p:ph type="body" sz="quarter" idx="15" hasCustomPrompt="1"/>
          </p:nvPr>
        </p:nvSpPr>
        <p:spPr>
          <a:xfrm>
            <a:off x="965200" y="4789488"/>
            <a:ext cx="3479800" cy="868362"/>
          </a:xfrm>
        </p:spPr>
        <p:txBody>
          <a:bodyPr>
            <a:noAutofit/>
          </a:bodyPr>
          <a:lstStyle>
            <a:lvl1pPr marL="171450" indent="-171450">
              <a:buFont typeface="Arial" pitchFamily="34" charset="0"/>
              <a:buChar char="•"/>
              <a:defRPr sz="1050">
                <a:solidFill>
                  <a:schemeClr val="tx1"/>
                </a:solidFill>
              </a:defRPr>
            </a:lvl1pPr>
            <a:lvl2pPr>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en-US" dirty="0" smtClean="0"/>
              <a:t>Enter Weaknesses here</a:t>
            </a:r>
          </a:p>
        </p:txBody>
      </p:sp>
      <p:sp>
        <p:nvSpPr>
          <p:cNvPr id="11" name="Text Placeholder 10"/>
          <p:cNvSpPr>
            <a:spLocks noGrp="1"/>
          </p:cNvSpPr>
          <p:nvPr>
            <p:ph type="body" sz="quarter" idx="16" hasCustomPrompt="1"/>
          </p:nvPr>
        </p:nvSpPr>
        <p:spPr>
          <a:xfrm>
            <a:off x="4724400" y="4788932"/>
            <a:ext cx="3500438" cy="868918"/>
          </a:xfrm>
        </p:spPr>
        <p:txBody>
          <a:bodyPr>
            <a:noAutofit/>
          </a:bodyPr>
          <a:lstStyle>
            <a:lvl1pPr marL="171450" indent="-171450">
              <a:buFont typeface="Arial" pitchFamily="34" charset="0"/>
              <a:buChar char="•"/>
              <a:defRPr sz="1050">
                <a:solidFill>
                  <a:schemeClr val="tx1"/>
                </a:solidFill>
              </a:defRPr>
            </a:lvl1pPr>
            <a:lvl2pPr>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en-US" dirty="0" smtClean="0"/>
              <a:t>Enter Threats here</a:t>
            </a:r>
          </a:p>
        </p:txBody>
      </p:sp>
    </p:spTree>
    <p:extLst>
      <p:ext uri="{BB962C8B-B14F-4D97-AF65-F5344CB8AC3E}">
        <p14:creationId xmlns:p14="http://schemas.microsoft.com/office/powerpoint/2010/main" val="215690021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A12B93B-996A-9E4B-80EC-84DECF10845A}"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293425636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New M3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solidFill>
              </a:rPr>
              <a:t>Copyright M3 2013</a:t>
            </a: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4C3D9F1-4D9E-4373-A98F-FA0D81A3B1AD}" type="slidenum">
              <a:rPr lang="en-US" smtClean="0">
                <a:solidFill>
                  <a:prstClr val="black"/>
                </a:solidFill>
              </a:rPr>
              <a:pPr/>
              <a:t>‹#›</a:t>
            </a:fld>
            <a:endParaRPr lang="en-US" dirty="0">
              <a:solidFill>
                <a:prstClr val="black"/>
              </a:solidFill>
            </a:endParaRPr>
          </a:p>
        </p:txBody>
      </p:sp>
      <p:pic>
        <p:nvPicPr>
          <p:cNvPr id="6" name="Picture 5" descr="BackgroundGray.png"/>
          <p:cNvPicPr>
            <a:picLocks noChangeAspect="1"/>
          </p:cNvPicPr>
          <p:nvPr/>
        </p:nvPicPr>
        <p:blipFill>
          <a:blip r:embed="rId2" cstate="print"/>
          <a:stretch>
            <a:fillRect/>
          </a:stretch>
        </p:blipFill>
        <p:spPr>
          <a:xfrm>
            <a:off x="0" y="0"/>
            <a:ext cx="9234287" cy="6935334"/>
          </a:xfrm>
          <a:prstGeom prst="rect">
            <a:avLst/>
          </a:prstGeom>
        </p:spPr>
      </p:pic>
    </p:spTree>
    <p:extLst>
      <p:ext uri="{BB962C8B-B14F-4D97-AF65-F5344CB8AC3E}">
        <p14:creationId xmlns:p14="http://schemas.microsoft.com/office/powerpoint/2010/main" val="23995089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a:xfrm>
            <a:off x="641350" y="38148"/>
            <a:ext cx="7861300" cy="1143000"/>
          </a:xfrm>
        </p:spPr>
        <p:txBody>
          <a:bodyPr>
            <a:normAutofit/>
          </a:bodyPr>
          <a:lstStyle>
            <a:lvl1pPr algn="ctr">
              <a:defRPr sz="2400" b="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447525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391044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4" name="Rectangle 3"/>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229839793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p:nvPr userDrawn="1"/>
        </p:nvSpPr>
        <p:spPr>
          <a:xfrm>
            <a:off x="0" y="4425422"/>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itle 1"/>
          <p:cNvSpPr>
            <a:spLocks noGrp="1"/>
          </p:cNvSpPr>
          <p:nvPr>
            <p:ph type="title" hasCustomPrompt="1"/>
          </p:nvPr>
        </p:nvSpPr>
        <p:spPr>
          <a:xfrm>
            <a:off x="641350" y="4247670"/>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229942453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solidFill>
                  <a:srgbClr val="5A5A59"/>
                </a:solidFill>
              </a:defRPr>
            </a:lvl1pPr>
            <a:lvl2pPr>
              <a:defRPr sz="2000">
                <a:solidFill>
                  <a:srgbClr val="5A5A59"/>
                </a:solidFill>
              </a:defRPr>
            </a:lvl2pPr>
            <a:lvl3pPr>
              <a:defRPr sz="1800">
                <a:solidFill>
                  <a:srgbClr val="5A5A59"/>
                </a:solidFill>
              </a:defRPr>
            </a:lvl3pPr>
            <a:lvl4pPr>
              <a:defRPr sz="1600">
                <a:solidFill>
                  <a:srgbClr val="5A5A59"/>
                </a:solidFill>
              </a:defRPr>
            </a:lvl4pPr>
            <a:lvl5pPr>
              <a:defRPr sz="1600">
                <a:solidFill>
                  <a:srgbClr val="5A5A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A12B93B-996A-9E4B-80EC-84DECF10845A}"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203872010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New M3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solidFill>
              </a:rPr>
              <a:t>Copyright M3 2013</a:t>
            </a: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4C3D9F1-4D9E-4373-A98F-FA0D81A3B1AD}" type="slidenum">
              <a:rPr lang="en-US" smtClean="0">
                <a:solidFill>
                  <a:prstClr val="black"/>
                </a:solidFill>
              </a:rPr>
              <a:pPr/>
              <a:t>‹#›</a:t>
            </a:fld>
            <a:endParaRPr lang="en-US" dirty="0">
              <a:solidFill>
                <a:prstClr val="black"/>
              </a:solidFill>
            </a:endParaRPr>
          </a:p>
        </p:txBody>
      </p:sp>
      <p:pic>
        <p:nvPicPr>
          <p:cNvPr id="6" name="Picture 5" descr="BackgroundGray.png"/>
          <p:cNvPicPr>
            <a:picLocks noChangeAspect="1"/>
          </p:cNvPicPr>
          <p:nvPr/>
        </p:nvPicPr>
        <p:blipFill>
          <a:blip r:embed="rId2" cstate="print"/>
          <a:stretch>
            <a:fillRect/>
          </a:stretch>
        </p:blipFill>
        <p:spPr>
          <a:xfrm>
            <a:off x="0" y="0"/>
            <a:ext cx="9234287" cy="6935334"/>
          </a:xfrm>
          <a:prstGeom prst="rect">
            <a:avLst/>
          </a:prstGeom>
        </p:spPr>
      </p:pic>
    </p:spTree>
    <p:extLst>
      <p:ext uri="{BB962C8B-B14F-4D97-AF65-F5344CB8AC3E}">
        <p14:creationId xmlns:p14="http://schemas.microsoft.com/office/powerpoint/2010/main" val="28715943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a:xfrm>
            <a:off x="641350" y="38148"/>
            <a:ext cx="7861300" cy="1143000"/>
          </a:xfrm>
        </p:spPr>
        <p:txBody>
          <a:bodyPr>
            <a:normAutofit/>
          </a:bodyPr>
          <a:lstStyle>
            <a:lvl1pPr algn="ctr">
              <a:defRPr sz="2400" b="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657985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Steps-Summary">
    <p:spTree>
      <p:nvGrpSpPr>
        <p:cNvPr id="1" name=""/>
        <p:cNvGrpSpPr/>
        <p:nvPr/>
      </p:nvGrpSpPr>
      <p:grpSpPr>
        <a:xfrm>
          <a:off x="0" y="0"/>
          <a:ext cx="0" cy="0"/>
          <a:chOff x="0" y="0"/>
          <a:chExt cx="0" cy="0"/>
        </a:xfrm>
      </p:grpSpPr>
      <p:sp>
        <p:nvSpPr>
          <p:cNvPr id="39" name="Rectangle 38"/>
          <p:cNvSpPr/>
          <p:nvPr userDrawn="1"/>
        </p:nvSpPr>
        <p:spPr>
          <a:xfrm>
            <a:off x="914400" y="3750073"/>
            <a:ext cx="8229600" cy="1089941"/>
          </a:xfrm>
          <a:prstGeom prst="rect">
            <a:avLst/>
          </a:prstGeom>
          <a:solidFill>
            <a:srgbClr val="BDD3DE">
              <a:alpha val="2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rebuchet MS"/>
            </a:endParaRPr>
          </a:p>
        </p:txBody>
      </p:sp>
      <p:sp>
        <p:nvSpPr>
          <p:cNvPr id="38" name="Rectangle 37"/>
          <p:cNvSpPr/>
          <p:nvPr userDrawn="1"/>
        </p:nvSpPr>
        <p:spPr>
          <a:xfrm>
            <a:off x="914400" y="1565046"/>
            <a:ext cx="8229600" cy="1036264"/>
          </a:xfrm>
          <a:prstGeom prst="rect">
            <a:avLst/>
          </a:prstGeom>
          <a:solidFill>
            <a:srgbClr val="BDD3DE">
              <a:alpha val="2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rebuchet MS"/>
            </a:endParaRPr>
          </a:p>
        </p:txBody>
      </p:sp>
      <p:sp>
        <p:nvSpPr>
          <p:cNvPr id="5" name="Slide Number Placeholder 4"/>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23" name="Chevron 22"/>
          <p:cNvSpPr/>
          <p:nvPr userDrawn="1"/>
        </p:nvSpPr>
        <p:spPr>
          <a:xfrm>
            <a:off x="4478103" y="2929322"/>
            <a:ext cx="270299" cy="389161"/>
          </a:xfrm>
          <a:prstGeom prst="chevron">
            <a:avLst/>
          </a:prstGeom>
          <a:solidFill>
            <a:srgbClr val="CD3A4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4" name="Chevron 23"/>
          <p:cNvSpPr/>
          <p:nvPr userDrawn="1"/>
        </p:nvSpPr>
        <p:spPr>
          <a:xfrm>
            <a:off x="4478103" y="4077984"/>
            <a:ext cx="270299" cy="389161"/>
          </a:xfrm>
          <a:prstGeom prst="chevron">
            <a:avLst/>
          </a:prstGeom>
          <a:solidFill>
            <a:srgbClr val="DE6D3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5" name="Chevron 24"/>
          <p:cNvSpPr/>
          <p:nvPr userDrawn="1"/>
        </p:nvSpPr>
        <p:spPr>
          <a:xfrm>
            <a:off x="4478103" y="5219988"/>
            <a:ext cx="270299" cy="389161"/>
          </a:xfrm>
          <a:prstGeom prst="chevron">
            <a:avLst/>
          </a:prstGeom>
          <a:solidFill>
            <a:srgbClr val="9CAE2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7" name="Chevron 26"/>
          <p:cNvSpPr/>
          <p:nvPr userDrawn="1"/>
        </p:nvSpPr>
        <p:spPr>
          <a:xfrm>
            <a:off x="4478103" y="1830340"/>
            <a:ext cx="270299" cy="389161"/>
          </a:xfrm>
          <a:prstGeom prst="chevron">
            <a:avLst/>
          </a:prstGeom>
          <a:solidFill>
            <a:srgbClr val="2A6F9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9" name="Rectangle 2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40" name="Picture 39" descr="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65" y="1462527"/>
            <a:ext cx="775311" cy="4491016"/>
          </a:xfrm>
          <a:prstGeom prst="rect">
            <a:avLst/>
          </a:prstGeom>
        </p:spPr>
      </p:pic>
      <p:pic>
        <p:nvPicPr>
          <p:cNvPr id="41" name="Picture 40" descr="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17983" y="1488799"/>
            <a:ext cx="582288" cy="4491016"/>
          </a:xfrm>
          <a:prstGeom prst="rect">
            <a:avLst/>
          </a:prstGeom>
        </p:spPr>
      </p:pic>
    </p:spTree>
    <p:extLst>
      <p:ext uri="{BB962C8B-B14F-4D97-AF65-F5344CB8AC3E}">
        <p14:creationId xmlns:p14="http://schemas.microsoft.com/office/powerpoint/2010/main" val="2753015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a:xfrm>
            <a:off x="641350" y="38148"/>
            <a:ext cx="7861300" cy="1143000"/>
          </a:xfrm>
        </p:spPr>
        <p:txBody>
          <a:bodyPr>
            <a:normAutofit/>
          </a:bodyPr>
          <a:lstStyle>
            <a:lvl1pPr algn="ctr">
              <a:defRPr sz="2400" b="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pPr/>
              <a:t>‹#›</a:t>
            </a:fld>
            <a:endParaRPr lang="en-US" dirty="0"/>
          </a:p>
        </p:txBody>
      </p:sp>
    </p:spTree>
    <p:extLst>
      <p:ext uri="{BB962C8B-B14F-4D97-AF65-F5344CB8AC3E}">
        <p14:creationId xmlns:p14="http://schemas.microsoft.com/office/powerpoint/2010/main" val="123631040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6-Steps-Summary">
    <p:spTree>
      <p:nvGrpSpPr>
        <p:cNvPr id="1" name=""/>
        <p:cNvGrpSpPr/>
        <p:nvPr/>
      </p:nvGrpSpPr>
      <p:grpSpPr>
        <a:xfrm>
          <a:off x="0" y="0"/>
          <a:ext cx="0" cy="0"/>
          <a:chOff x="0" y="0"/>
          <a:chExt cx="0" cy="0"/>
        </a:xfrm>
      </p:grpSpPr>
      <p:sp>
        <p:nvSpPr>
          <p:cNvPr id="39" name="Rectangle 38"/>
          <p:cNvSpPr/>
          <p:nvPr userDrawn="1"/>
        </p:nvSpPr>
        <p:spPr>
          <a:xfrm>
            <a:off x="914400" y="3750073"/>
            <a:ext cx="8229600" cy="1089941"/>
          </a:xfrm>
          <a:prstGeom prst="rect">
            <a:avLst/>
          </a:prstGeom>
          <a:solidFill>
            <a:srgbClr val="BDD3DE">
              <a:alpha val="2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rebuchet MS"/>
            </a:endParaRPr>
          </a:p>
        </p:txBody>
      </p:sp>
      <p:sp>
        <p:nvSpPr>
          <p:cNvPr id="38" name="Rectangle 37"/>
          <p:cNvSpPr/>
          <p:nvPr userDrawn="1"/>
        </p:nvSpPr>
        <p:spPr>
          <a:xfrm>
            <a:off x="914400" y="1565046"/>
            <a:ext cx="8229600" cy="1036264"/>
          </a:xfrm>
          <a:prstGeom prst="rect">
            <a:avLst/>
          </a:prstGeom>
          <a:solidFill>
            <a:srgbClr val="BDD3DE">
              <a:alpha val="2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rebuchet MS"/>
            </a:endParaRPr>
          </a:p>
        </p:txBody>
      </p:sp>
      <p:sp>
        <p:nvSpPr>
          <p:cNvPr id="5" name="Slide Number Placeholder 4"/>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grpSp>
        <p:nvGrpSpPr>
          <p:cNvPr id="2" name="Group 1"/>
          <p:cNvGrpSpPr/>
          <p:nvPr userDrawn="1"/>
        </p:nvGrpSpPr>
        <p:grpSpPr>
          <a:xfrm>
            <a:off x="1230307" y="1830340"/>
            <a:ext cx="270299" cy="3778809"/>
            <a:chOff x="4478103" y="1830340"/>
            <a:chExt cx="270299" cy="3778809"/>
          </a:xfrm>
        </p:grpSpPr>
        <p:sp>
          <p:nvSpPr>
            <p:cNvPr id="23" name="Chevron 22"/>
            <p:cNvSpPr/>
            <p:nvPr userDrawn="1"/>
          </p:nvSpPr>
          <p:spPr>
            <a:xfrm>
              <a:off x="4478103" y="2929322"/>
              <a:ext cx="270299" cy="389161"/>
            </a:xfrm>
            <a:prstGeom prst="chevron">
              <a:avLst/>
            </a:prstGeom>
            <a:solidFill>
              <a:srgbClr val="CD3A4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4" name="Chevron 23"/>
            <p:cNvSpPr/>
            <p:nvPr userDrawn="1"/>
          </p:nvSpPr>
          <p:spPr>
            <a:xfrm>
              <a:off x="4478103" y="4077984"/>
              <a:ext cx="270299" cy="389161"/>
            </a:xfrm>
            <a:prstGeom prst="chevron">
              <a:avLst/>
            </a:prstGeom>
            <a:solidFill>
              <a:srgbClr val="DE6D3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5" name="Chevron 24"/>
            <p:cNvSpPr/>
            <p:nvPr userDrawn="1"/>
          </p:nvSpPr>
          <p:spPr>
            <a:xfrm>
              <a:off x="4478103" y="5219988"/>
              <a:ext cx="270299" cy="389161"/>
            </a:xfrm>
            <a:prstGeom prst="chevron">
              <a:avLst/>
            </a:prstGeom>
            <a:solidFill>
              <a:srgbClr val="9CAE2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7" name="Chevron 26"/>
            <p:cNvSpPr/>
            <p:nvPr userDrawn="1"/>
          </p:nvSpPr>
          <p:spPr>
            <a:xfrm>
              <a:off x="4478103" y="1830340"/>
              <a:ext cx="270299" cy="389161"/>
            </a:xfrm>
            <a:prstGeom prst="chevron">
              <a:avLst/>
            </a:prstGeom>
            <a:solidFill>
              <a:srgbClr val="2A6F9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grpSp>
      <p:sp>
        <p:nvSpPr>
          <p:cNvPr id="29" name="Rectangle 2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40" name="Picture 39" descr="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65" y="1462527"/>
            <a:ext cx="775311" cy="4491016"/>
          </a:xfrm>
          <a:prstGeom prst="rect">
            <a:avLst/>
          </a:prstGeom>
        </p:spPr>
      </p:pic>
      <p:pic>
        <p:nvPicPr>
          <p:cNvPr id="41" name="Picture 40" descr="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17983" y="1488799"/>
            <a:ext cx="582288" cy="4491016"/>
          </a:xfrm>
          <a:prstGeom prst="rect">
            <a:avLst/>
          </a:prstGeom>
        </p:spPr>
      </p:pic>
    </p:spTree>
    <p:extLst>
      <p:ext uri="{BB962C8B-B14F-4D97-AF65-F5344CB8AC3E}">
        <p14:creationId xmlns:p14="http://schemas.microsoft.com/office/powerpoint/2010/main" val="47537869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6-Steps-Summar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29" name="Rectangle 2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21" name="Picture 20" desc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1" y="1462527"/>
            <a:ext cx="582288" cy="4491016"/>
          </a:xfrm>
          <a:prstGeom prst="rect">
            <a:avLst/>
          </a:prstGeom>
        </p:spPr>
      </p:pic>
      <p:sp>
        <p:nvSpPr>
          <p:cNvPr id="41" name="Rectangle 40"/>
          <p:cNvSpPr/>
          <p:nvPr userDrawn="1"/>
        </p:nvSpPr>
        <p:spPr>
          <a:xfrm>
            <a:off x="914400" y="3750073"/>
            <a:ext cx="8229600" cy="963939"/>
          </a:xfrm>
          <a:prstGeom prst="rect">
            <a:avLst/>
          </a:prstGeom>
          <a:solidFill>
            <a:srgbClr val="BDD3DE">
              <a:alpha val="2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rebuchet MS"/>
            </a:endParaRPr>
          </a:p>
        </p:txBody>
      </p:sp>
      <p:sp>
        <p:nvSpPr>
          <p:cNvPr id="42" name="Rectangle 41"/>
          <p:cNvSpPr/>
          <p:nvPr userDrawn="1"/>
        </p:nvSpPr>
        <p:spPr>
          <a:xfrm>
            <a:off x="914400" y="1565046"/>
            <a:ext cx="8229600" cy="1036264"/>
          </a:xfrm>
          <a:prstGeom prst="rect">
            <a:avLst/>
          </a:prstGeom>
          <a:solidFill>
            <a:srgbClr val="BDD3DE">
              <a:alpha val="2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Trebuchet MS"/>
            </a:endParaRPr>
          </a:p>
        </p:txBody>
      </p:sp>
      <p:grpSp>
        <p:nvGrpSpPr>
          <p:cNvPr id="2" name="Group 1"/>
          <p:cNvGrpSpPr/>
          <p:nvPr userDrawn="1"/>
        </p:nvGrpSpPr>
        <p:grpSpPr>
          <a:xfrm>
            <a:off x="1214541" y="1830340"/>
            <a:ext cx="270299" cy="3778809"/>
            <a:chOff x="4478103" y="1830340"/>
            <a:chExt cx="270299" cy="3778809"/>
          </a:xfrm>
        </p:grpSpPr>
        <p:sp>
          <p:nvSpPr>
            <p:cNvPr id="43" name="Chevron 42"/>
            <p:cNvSpPr/>
            <p:nvPr userDrawn="1"/>
          </p:nvSpPr>
          <p:spPr>
            <a:xfrm>
              <a:off x="4478103" y="2929322"/>
              <a:ext cx="270299" cy="389161"/>
            </a:xfrm>
            <a:prstGeom prst="chevron">
              <a:avLst/>
            </a:prstGeom>
            <a:solidFill>
              <a:srgbClr val="CD3A4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44" name="Chevron 43"/>
            <p:cNvSpPr/>
            <p:nvPr userDrawn="1"/>
          </p:nvSpPr>
          <p:spPr>
            <a:xfrm>
              <a:off x="4478103" y="4077984"/>
              <a:ext cx="270299" cy="389161"/>
            </a:xfrm>
            <a:prstGeom prst="chevron">
              <a:avLst/>
            </a:prstGeom>
            <a:solidFill>
              <a:srgbClr val="DE6D3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45" name="Chevron 44"/>
            <p:cNvSpPr/>
            <p:nvPr userDrawn="1"/>
          </p:nvSpPr>
          <p:spPr>
            <a:xfrm>
              <a:off x="4478103" y="5219988"/>
              <a:ext cx="270299" cy="389161"/>
            </a:xfrm>
            <a:prstGeom prst="chevron">
              <a:avLst/>
            </a:prstGeom>
            <a:solidFill>
              <a:srgbClr val="9CAE2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46" name="Chevron 45"/>
            <p:cNvSpPr/>
            <p:nvPr userDrawn="1"/>
          </p:nvSpPr>
          <p:spPr>
            <a:xfrm>
              <a:off x="4478103" y="1830340"/>
              <a:ext cx="270299" cy="389161"/>
            </a:xfrm>
            <a:prstGeom prst="chevron">
              <a:avLst/>
            </a:prstGeom>
            <a:solidFill>
              <a:srgbClr val="2A6F9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grpSp>
      <p:pic>
        <p:nvPicPr>
          <p:cNvPr id="22" name="Picture 21" desc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17983" y="1488799"/>
            <a:ext cx="582288" cy="4491016"/>
          </a:xfrm>
          <a:prstGeom prst="rect">
            <a:avLst/>
          </a:prstGeom>
        </p:spPr>
      </p:pic>
    </p:spTree>
    <p:extLst>
      <p:ext uri="{BB962C8B-B14F-4D97-AF65-F5344CB8AC3E}">
        <p14:creationId xmlns:p14="http://schemas.microsoft.com/office/powerpoint/2010/main" val="167979124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w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19" name="Content Placeholder 2"/>
          <p:cNvSpPr>
            <a:spLocks noGrp="1"/>
          </p:cNvSpPr>
          <p:nvPr>
            <p:ph idx="1"/>
          </p:nvPr>
        </p:nvSpPr>
        <p:spPr>
          <a:xfrm>
            <a:off x="457200" y="1600200"/>
            <a:ext cx="8229600" cy="4525963"/>
          </a:xfrm>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 typeface="Wingdings" pitchFamily="2" charset="2"/>
              <a:buChar char="§"/>
              <a:defRPr>
                <a:solidFill>
                  <a:srgbClr val="5A5A59"/>
                </a:solidFill>
                <a:latin typeface="Trebuchet MS"/>
              </a:defRPr>
            </a:lvl4pPr>
            <a:lvl5pPr marL="2057400" indent="-228600">
              <a:buFont typeface="Wingdings"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027" name="be99c3e2-8a46-42eb-a836-273e3523230d" descr="E7D1E133-67BE-4E6D-BFFE-A72BF27C5551@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7" y="1473228"/>
            <a:ext cx="466344"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0130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w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18" name="Content Placeholder 2"/>
          <p:cNvSpPr>
            <a:spLocks noGrp="1"/>
          </p:cNvSpPr>
          <p:nvPr>
            <p:ph idx="1"/>
          </p:nvPr>
        </p:nvSpPr>
        <p:spPr>
          <a:xfrm>
            <a:off x="457200" y="1600200"/>
            <a:ext cx="8229600" cy="4525963"/>
          </a:xfrm>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2050" name="f5376f92-aa62-4acb-9297-cc4bbc9a3367" descr="E4FBC8F9-7639-42ED-9761-D03115EC80EE@M3P"/>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485824"/>
            <a:ext cx="469583"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56883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w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18" name="Content Placeholder 2"/>
          <p:cNvSpPr>
            <a:spLocks noGrp="1"/>
          </p:cNvSpPr>
          <p:nvPr>
            <p:ph idx="1"/>
          </p:nvPr>
        </p:nvSpPr>
        <p:spPr>
          <a:xfrm>
            <a:off x="457200" y="1600200"/>
            <a:ext cx="8229600" cy="4525963"/>
          </a:xfrm>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3074" name="c9bdcfe4-7b10-4f4f-b58b-312c4747efbc" descr="CE6B9199-D9F9-40F4-8C6F-4885DDD47611@M3P"/>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485900"/>
            <a:ext cx="469583"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98114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w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
        <p:nvSpPr>
          <p:cNvPr id="18" name="Content Placeholder 2"/>
          <p:cNvSpPr>
            <a:spLocks noGrp="1"/>
          </p:cNvSpPr>
          <p:nvPr>
            <p:ph idx="1"/>
          </p:nvPr>
        </p:nvSpPr>
        <p:spPr>
          <a:xfrm>
            <a:off x="457200" y="1600200"/>
            <a:ext cx="8229600" cy="4525963"/>
          </a:xfrm>
        </p:spPr>
        <p:txBody>
          <a:bodyPr/>
          <a:lstStyle>
            <a:lvl1pPr marL="342900" indent="-342900">
              <a:buFont typeface="Wingdings" pitchFamily="2" charset="2"/>
              <a:buChar char="§"/>
              <a:defRPr>
                <a:solidFill>
                  <a:srgbClr val="5A5A59"/>
                </a:solidFill>
                <a:latin typeface="Trebuchet MS"/>
              </a:defRPr>
            </a:lvl1pPr>
            <a:lvl2pPr marL="742950" indent="-285750">
              <a:buFont typeface="Wingdings" pitchFamily="2" charset="2"/>
              <a:buChar char="§"/>
              <a:defRPr>
                <a:solidFill>
                  <a:srgbClr val="5A5A59"/>
                </a:solidFill>
                <a:latin typeface="Trebuchet MS"/>
              </a:defRPr>
            </a:lvl2pPr>
            <a:lvl3pPr marL="1143000" indent="-228600">
              <a:buFont typeface="Wingdings" pitchFamily="2" charset="2"/>
              <a:buChar char="§"/>
              <a:defRPr>
                <a:solidFill>
                  <a:srgbClr val="5A5A59"/>
                </a:solidFill>
                <a:latin typeface="Trebuchet MS"/>
              </a:defRPr>
            </a:lvl3pPr>
            <a:lvl4pPr marL="1600200" indent="-228600">
              <a:buFontTx/>
              <a:buBlip>
                <a:blip r:embed="rId2"/>
              </a:buBlip>
              <a:defRPr>
                <a:solidFill>
                  <a:srgbClr val="5A5A59"/>
                </a:solidFill>
                <a:latin typeface="Trebuchet MS"/>
              </a:defRPr>
            </a:lvl4pPr>
            <a:lvl5pPr marL="2057400" indent="-228600">
              <a:buFontTx/>
              <a:buBlip>
                <a:blip r:embed="rId2"/>
              </a:buBlip>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4098" name="9f4899f8-5eeb-4e3f-be58-747eaf5534a8" descr="014D9C3B-F93F-41BC-9364-A13B1542D56D@M3P"/>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44" y="1485900"/>
            <a:ext cx="466344"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00488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2"/>
          <p:cNvSpPr>
            <a:spLocks noGrp="1"/>
          </p:cNvSpPr>
          <p:nvPr>
            <p:ph idx="1"/>
          </p:nvPr>
        </p:nvSpPr>
        <p:spPr>
          <a:xfrm>
            <a:off x="4572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p:nvPr>
        </p:nvSpPr>
        <p:spPr>
          <a:xfrm>
            <a:off x="47244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8" name="be99c3e2-8a46-42eb-a836-273e3523230d" descr="E7D1E133-67BE-4E6D-BFFE-A72BF27C5551@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7" y="1473228"/>
            <a:ext cx="466344"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09688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2"/>
          <p:cNvSpPr>
            <a:spLocks noGrp="1"/>
          </p:cNvSpPr>
          <p:nvPr>
            <p:ph idx="1"/>
          </p:nvPr>
        </p:nvSpPr>
        <p:spPr>
          <a:xfrm>
            <a:off x="4572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p:nvPr>
        </p:nvSpPr>
        <p:spPr>
          <a:xfrm>
            <a:off x="47244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8" name="f5376f92-aa62-4acb-9297-cc4bbc9a3367" descr="E4FBC8F9-7639-42ED-9761-D03115EC80EE@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485824"/>
            <a:ext cx="469583"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04399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2"/>
          <p:cNvSpPr>
            <a:spLocks noGrp="1"/>
          </p:cNvSpPr>
          <p:nvPr>
            <p:ph idx="1"/>
          </p:nvPr>
        </p:nvSpPr>
        <p:spPr>
          <a:xfrm>
            <a:off x="457200" y="1600200"/>
            <a:ext cx="4043680" cy="4525963"/>
          </a:xfrm>
        </p:spPr>
        <p:txBody>
          <a:bodyPr/>
          <a:lstStyle>
            <a:lvl1pPr marL="342900" indent="-342900">
              <a:buFont typeface="Wingdings" panose="05000000000000000000" pitchFamily="2" charset="2"/>
              <a:buChar char="§"/>
              <a:defRPr baseline="0">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p:nvPr>
        </p:nvSpPr>
        <p:spPr>
          <a:xfrm>
            <a:off x="47244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8" name="c9bdcfe4-7b10-4f4f-b58b-312c4747efbc" descr="CE6B9199-D9F9-40F4-8C6F-4885DDD47611@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485900"/>
            <a:ext cx="469583"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33716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6"/>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2"/>
          <p:cNvSpPr>
            <a:spLocks noGrp="1"/>
          </p:cNvSpPr>
          <p:nvPr>
            <p:ph idx="1"/>
          </p:nvPr>
        </p:nvSpPr>
        <p:spPr>
          <a:xfrm>
            <a:off x="4572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p:nvPr>
        </p:nvSpPr>
        <p:spPr>
          <a:xfrm>
            <a:off x="4724400" y="1600200"/>
            <a:ext cx="4043680" cy="4525963"/>
          </a:xfrm>
        </p:spPr>
        <p:txBody>
          <a:bodyPr/>
          <a:lstStyle>
            <a:lvl1pPr marL="342900" indent="-342900">
              <a:buFont typeface="Wingdings" panose="05000000000000000000" pitchFamily="2" charset="2"/>
              <a:buChar char="§"/>
              <a:defRPr>
                <a:solidFill>
                  <a:srgbClr val="5A5A59"/>
                </a:solidFill>
                <a:latin typeface="Trebuchet MS"/>
              </a:defRPr>
            </a:lvl1pPr>
            <a:lvl2pPr marL="742950" indent="-285750">
              <a:buFont typeface="Wingdings" panose="05000000000000000000" pitchFamily="2" charset="2"/>
              <a:buChar char="§"/>
              <a:defRPr>
                <a:solidFill>
                  <a:srgbClr val="5A5A59"/>
                </a:solidFill>
                <a:latin typeface="Trebuchet MS"/>
              </a:defRPr>
            </a:lvl2pPr>
            <a:lvl3pPr marL="1143000" indent="-228600">
              <a:buFont typeface="Wingdings" panose="05000000000000000000" pitchFamily="2" charset="2"/>
              <a:buChar char="§"/>
              <a:defRPr>
                <a:solidFill>
                  <a:srgbClr val="5A5A59"/>
                </a:solidFill>
                <a:latin typeface="Trebuchet MS"/>
              </a:defRPr>
            </a:lvl3pPr>
            <a:lvl4pPr marL="1600200" indent="-228600">
              <a:buFont typeface="Wingdings" panose="05000000000000000000" pitchFamily="2" charset="2"/>
              <a:buChar char="§"/>
              <a:defRPr>
                <a:solidFill>
                  <a:srgbClr val="5A5A59"/>
                </a:solidFill>
                <a:latin typeface="Trebuchet MS"/>
              </a:defRPr>
            </a:lvl4pPr>
            <a:lvl5pPr marL="2057400" indent="-228600">
              <a:buFont typeface="Wingdings" panose="05000000000000000000" pitchFamily="2" charset="2"/>
              <a:buChar char="§"/>
              <a:defRPr>
                <a:solidFill>
                  <a:srgbClr val="5A5A59"/>
                </a:solidFill>
                <a:latin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8" name="9f4899f8-5eeb-4e3f-be58-747eaf5534a8" descr="014D9C3B-F93F-41BC-9364-A13B1542D56D@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44" y="1485900"/>
            <a:ext cx="466344"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6879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Steps-Summary">
    <p:spTree>
      <p:nvGrpSpPr>
        <p:cNvPr id="1" name=""/>
        <p:cNvGrpSpPr/>
        <p:nvPr/>
      </p:nvGrpSpPr>
      <p:grpSpPr>
        <a:xfrm>
          <a:off x="0" y="0"/>
          <a:ext cx="0" cy="0"/>
          <a:chOff x="0" y="0"/>
          <a:chExt cx="0" cy="0"/>
        </a:xfrm>
      </p:grpSpPr>
      <p:sp>
        <p:nvSpPr>
          <p:cNvPr id="39" name="Rectangle 38"/>
          <p:cNvSpPr/>
          <p:nvPr userDrawn="1"/>
        </p:nvSpPr>
        <p:spPr>
          <a:xfrm>
            <a:off x="914400" y="3750073"/>
            <a:ext cx="8229600" cy="1089941"/>
          </a:xfrm>
          <a:prstGeom prst="rect">
            <a:avLst/>
          </a:prstGeom>
          <a:solidFill>
            <a:srgbClr val="BDD3DE">
              <a:alpha val="2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Trebuchet MS"/>
            </a:endParaRPr>
          </a:p>
        </p:txBody>
      </p:sp>
      <p:sp>
        <p:nvSpPr>
          <p:cNvPr id="38" name="Rectangle 37"/>
          <p:cNvSpPr/>
          <p:nvPr userDrawn="1"/>
        </p:nvSpPr>
        <p:spPr>
          <a:xfrm>
            <a:off x="914400" y="1565046"/>
            <a:ext cx="8229600" cy="1036264"/>
          </a:xfrm>
          <a:prstGeom prst="rect">
            <a:avLst/>
          </a:prstGeom>
          <a:solidFill>
            <a:srgbClr val="BDD3DE">
              <a:alpha val="2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Trebuchet MS"/>
            </a:endParaRPr>
          </a:p>
        </p:txBody>
      </p:sp>
      <p:sp>
        <p:nvSpPr>
          <p:cNvPr id="5" name="Slide Number Placeholder 4"/>
          <p:cNvSpPr>
            <a:spLocks noGrp="1"/>
          </p:cNvSpPr>
          <p:nvPr>
            <p:ph type="sldNum" sz="quarter" idx="12"/>
          </p:nvPr>
        </p:nvSpPr>
        <p:spPr/>
        <p:txBody>
          <a:bodyPr/>
          <a:lstStyle/>
          <a:p>
            <a:fld id="{CA12B93B-996A-9E4B-80EC-84DECF10845A}" type="slidenum">
              <a:rPr lang="en-US" smtClean="0"/>
              <a:t>‹#›</a:t>
            </a:fld>
            <a:endParaRPr lang="en-US" dirty="0"/>
          </a:p>
        </p:txBody>
      </p:sp>
      <p:sp>
        <p:nvSpPr>
          <p:cNvPr id="23" name="Chevron 22"/>
          <p:cNvSpPr/>
          <p:nvPr userDrawn="1"/>
        </p:nvSpPr>
        <p:spPr>
          <a:xfrm>
            <a:off x="4478103" y="2929322"/>
            <a:ext cx="270299" cy="389161"/>
          </a:xfrm>
          <a:prstGeom prst="chevron">
            <a:avLst/>
          </a:prstGeom>
          <a:solidFill>
            <a:srgbClr val="CD3A4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4" name="Chevron 23"/>
          <p:cNvSpPr/>
          <p:nvPr userDrawn="1"/>
        </p:nvSpPr>
        <p:spPr>
          <a:xfrm>
            <a:off x="4478103" y="4077984"/>
            <a:ext cx="270299" cy="389161"/>
          </a:xfrm>
          <a:prstGeom prst="chevron">
            <a:avLst/>
          </a:prstGeom>
          <a:solidFill>
            <a:srgbClr val="DE6D3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5" name="Chevron 24"/>
          <p:cNvSpPr/>
          <p:nvPr userDrawn="1"/>
        </p:nvSpPr>
        <p:spPr>
          <a:xfrm>
            <a:off x="4478103" y="5219988"/>
            <a:ext cx="270299" cy="389161"/>
          </a:xfrm>
          <a:prstGeom prst="chevron">
            <a:avLst/>
          </a:prstGeom>
          <a:solidFill>
            <a:srgbClr val="9CAE2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7" name="Chevron 26"/>
          <p:cNvSpPr/>
          <p:nvPr userDrawn="1"/>
        </p:nvSpPr>
        <p:spPr>
          <a:xfrm>
            <a:off x="4478103" y="1830340"/>
            <a:ext cx="270299" cy="389161"/>
          </a:xfrm>
          <a:prstGeom prst="chevron">
            <a:avLst/>
          </a:prstGeom>
          <a:solidFill>
            <a:srgbClr val="2A6F9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9" name="Rectangle 2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40" name="Picture 39" descr="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65" y="1462527"/>
            <a:ext cx="775311" cy="4491016"/>
          </a:xfrm>
          <a:prstGeom prst="rect">
            <a:avLst/>
          </a:prstGeom>
        </p:spPr>
      </p:pic>
      <p:pic>
        <p:nvPicPr>
          <p:cNvPr id="41" name="Picture 40" descr="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17983" y="1488799"/>
            <a:ext cx="582288" cy="4491016"/>
          </a:xfrm>
          <a:prstGeom prst="rect">
            <a:avLst/>
          </a:prstGeom>
        </p:spPr>
      </p:pic>
    </p:spTree>
    <p:extLst>
      <p:ext uri="{BB962C8B-B14F-4D97-AF65-F5344CB8AC3E}">
        <p14:creationId xmlns:p14="http://schemas.microsoft.com/office/powerpoint/2010/main" val="425135365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12" name="be99c3e2-8a46-42eb-a836-273e3523230d" descr="E7D1E133-67BE-4E6D-BFFE-A72BF27C5551@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7" y="1473228"/>
            <a:ext cx="466344"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8559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12" name="f5376f92-aa62-4acb-9297-cc4bbc9a3367" descr="E4FBC8F9-7639-42ED-9761-D03115EC80EE@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485824"/>
            <a:ext cx="469583"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98158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5A5A59"/>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12" name="c9bdcfe4-7b10-4f4f-b58b-312c4747efbc" descr="CE6B9199-D9F9-40F4-8C6F-4885DDD47611@M3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85900"/>
            <a:ext cx="469583"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59309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0" name="Rectangle 9"/>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11"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12" name="9f4899f8-5eeb-4e3f-be58-747eaf5534a8" descr="014D9C3B-F93F-41BC-9364-A13B1542D56D@M3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144" y="1485900"/>
            <a:ext cx="466344" cy="468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01734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9309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4" name="Rectangle 3"/>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spTree>
    <p:extLst>
      <p:ext uri="{BB962C8B-B14F-4D97-AF65-F5344CB8AC3E}">
        <p14:creationId xmlns:p14="http://schemas.microsoft.com/office/powerpoint/2010/main" val="21823414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1612900" y="1645708"/>
            <a:ext cx="5918201" cy="3566584"/>
          </a:xfrm>
          <a:prstGeom prst="rect">
            <a:avLst/>
          </a:prstGeom>
          <a:solidFill>
            <a:srgbClr val="E3EDE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solidFill>
            </a:endParaRPr>
          </a:p>
        </p:txBody>
      </p:sp>
      <p:sp>
        <p:nvSpPr>
          <p:cNvPr id="3" name="Text Placeholder 2"/>
          <p:cNvSpPr>
            <a:spLocks noGrp="1"/>
          </p:cNvSpPr>
          <p:nvPr>
            <p:ph type="body" sz="quarter" idx="13" hasCustomPrompt="1"/>
          </p:nvPr>
        </p:nvSpPr>
        <p:spPr>
          <a:xfrm>
            <a:off x="1787525" y="2082975"/>
            <a:ext cx="5568950" cy="2448082"/>
          </a:xfrm>
        </p:spPr>
        <p:txBody>
          <a:bodyPr anchor="ctr">
            <a:normAutofit/>
          </a:bodyPr>
          <a:lstStyle>
            <a:lvl1pPr marL="0" indent="0" algn="ctr">
              <a:buNone/>
              <a:defRPr sz="2800">
                <a:solidFill>
                  <a:srgbClr val="5A5A59"/>
                </a:solidFill>
                <a:latin typeface="Georgia" pitchFamily="18" charset="0"/>
              </a:defRPr>
            </a:lvl1pPr>
            <a:lvl2pPr>
              <a:defRPr>
                <a:solidFill>
                  <a:srgbClr val="5A5A59"/>
                </a:solidFill>
              </a:defRPr>
            </a:lvl2pPr>
            <a:lvl3pPr>
              <a:defRPr>
                <a:solidFill>
                  <a:srgbClr val="5A5A59"/>
                </a:solidFill>
              </a:defRPr>
            </a:lvl3pPr>
            <a:lvl4pPr>
              <a:defRPr>
                <a:solidFill>
                  <a:srgbClr val="5A5A59"/>
                </a:solidFill>
              </a:defRPr>
            </a:lvl4pPr>
            <a:lvl5pPr>
              <a:defRPr>
                <a:solidFill>
                  <a:srgbClr val="5A5A59"/>
                </a:solidFill>
              </a:defRPr>
            </a:lvl5pPr>
          </a:lstStyle>
          <a:p>
            <a:pPr lvl="0"/>
            <a:r>
              <a:rPr lang="en-US" dirty="0" smtClean="0"/>
              <a:t>Quote Here</a:t>
            </a:r>
          </a:p>
        </p:txBody>
      </p:sp>
      <p:sp>
        <p:nvSpPr>
          <p:cNvPr id="7" name="Text Placeholder 6"/>
          <p:cNvSpPr>
            <a:spLocks noGrp="1"/>
          </p:cNvSpPr>
          <p:nvPr>
            <p:ph type="body" sz="quarter" idx="14" hasCustomPrompt="1"/>
          </p:nvPr>
        </p:nvSpPr>
        <p:spPr>
          <a:xfrm>
            <a:off x="3167063" y="4695517"/>
            <a:ext cx="4189412" cy="488950"/>
          </a:xfrm>
        </p:spPr>
        <p:txBody>
          <a:bodyPr>
            <a:normAutofit/>
          </a:bodyPr>
          <a:lstStyle>
            <a:lvl1pPr algn="r">
              <a:defRPr sz="1800" baseline="0">
                <a:solidFill>
                  <a:srgbClr val="5A5A59"/>
                </a:solidFill>
                <a:latin typeface="Georgia" pitchFamily="18" charset="0"/>
              </a:defRPr>
            </a:lvl1pPr>
            <a:lvl2pPr>
              <a:defRPr>
                <a:solidFill>
                  <a:srgbClr val="5A5A59"/>
                </a:solidFill>
              </a:defRPr>
            </a:lvl2pPr>
            <a:lvl3pPr>
              <a:defRPr>
                <a:solidFill>
                  <a:srgbClr val="5A5A59"/>
                </a:solidFill>
              </a:defRPr>
            </a:lvl3pPr>
            <a:lvl4pPr>
              <a:defRPr>
                <a:solidFill>
                  <a:srgbClr val="5A5A59"/>
                </a:solidFill>
              </a:defRPr>
            </a:lvl4pPr>
            <a:lvl5pPr>
              <a:defRPr>
                <a:solidFill>
                  <a:srgbClr val="5A5A59"/>
                </a:solidFill>
              </a:defRPr>
            </a:lvl5pPr>
          </a:lstStyle>
          <a:p>
            <a:pPr lvl="0"/>
            <a:r>
              <a:rPr lang="en-US" dirty="0" smtClean="0"/>
              <a:t>Author name</a:t>
            </a:r>
          </a:p>
        </p:txBody>
      </p:sp>
    </p:spTree>
    <p:extLst>
      <p:ext uri="{BB962C8B-B14F-4D97-AF65-F5344CB8AC3E}">
        <p14:creationId xmlns:p14="http://schemas.microsoft.com/office/powerpoint/2010/main" val="12721526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6-Steps-Summary">
    <p:spTree>
      <p:nvGrpSpPr>
        <p:cNvPr id="1" name=""/>
        <p:cNvGrpSpPr/>
        <p:nvPr/>
      </p:nvGrpSpPr>
      <p:grpSpPr>
        <a:xfrm>
          <a:off x="0" y="0"/>
          <a:ext cx="0" cy="0"/>
          <a:chOff x="0" y="0"/>
          <a:chExt cx="0" cy="0"/>
        </a:xfrm>
      </p:grpSpPr>
      <p:sp>
        <p:nvSpPr>
          <p:cNvPr id="39" name="Rectangle 38"/>
          <p:cNvSpPr/>
          <p:nvPr userDrawn="1"/>
        </p:nvSpPr>
        <p:spPr>
          <a:xfrm>
            <a:off x="914400" y="3750073"/>
            <a:ext cx="8229600" cy="1089941"/>
          </a:xfrm>
          <a:prstGeom prst="rect">
            <a:avLst/>
          </a:prstGeom>
          <a:solidFill>
            <a:srgbClr val="BDD3DE">
              <a:alpha val="2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Trebuchet MS"/>
            </a:endParaRPr>
          </a:p>
        </p:txBody>
      </p:sp>
      <p:sp>
        <p:nvSpPr>
          <p:cNvPr id="38" name="Rectangle 37"/>
          <p:cNvSpPr/>
          <p:nvPr userDrawn="1"/>
        </p:nvSpPr>
        <p:spPr>
          <a:xfrm>
            <a:off x="914400" y="1565046"/>
            <a:ext cx="8229600" cy="1036264"/>
          </a:xfrm>
          <a:prstGeom prst="rect">
            <a:avLst/>
          </a:prstGeom>
          <a:solidFill>
            <a:srgbClr val="BDD3DE">
              <a:alpha val="2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Trebuchet MS"/>
            </a:endParaRPr>
          </a:p>
        </p:txBody>
      </p:sp>
      <p:sp>
        <p:nvSpPr>
          <p:cNvPr id="5" name="Slide Number Placeholder 4"/>
          <p:cNvSpPr>
            <a:spLocks noGrp="1"/>
          </p:cNvSpPr>
          <p:nvPr>
            <p:ph type="sldNum" sz="quarter" idx="12"/>
          </p:nvPr>
        </p:nvSpPr>
        <p:spPr/>
        <p:txBody>
          <a:bodyPr/>
          <a:lstStyle/>
          <a:p>
            <a:fld id="{CA12B93B-996A-9E4B-80EC-84DECF10845A}" type="slidenum">
              <a:rPr lang="en-US" smtClean="0"/>
              <a:t>‹#›</a:t>
            </a:fld>
            <a:endParaRPr lang="en-US" dirty="0"/>
          </a:p>
        </p:txBody>
      </p:sp>
      <p:grpSp>
        <p:nvGrpSpPr>
          <p:cNvPr id="2" name="Group 1"/>
          <p:cNvGrpSpPr/>
          <p:nvPr userDrawn="1"/>
        </p:nvGrpSpPr>
        <p:grpSpPr>
          <a:xfrm>
            <a:off x="1230307" y="1830340"/>
            <a:ext cx="270299" cy="3778809"/>
            <a:chOff x="4478103" y="1830340"/>
            <a:chExt cx="270299" cy="3778809"/>
          </a:xfrm>
        </p:grpSpPr>
        <p:sp>
          <p:nvSpPr>
            <p:cNvPr id="23" name="Chevron 22"/>
            <p:cNvSpPr/>
            <p:nvPr userDrawn="1"/>
          </p:nvSpPr>
          <p:spPr>
            <a:xfrm>
              <a:off x="4478103" y="2929322"/>
              <a:ext cx="270299" cy="389161"/>
            </a:xfrm>
            <a:prstGeom prst="chevron">
              <a:avLst/>
            </a:prstGeom>
            <a:solidFill>
              <a:srgbClr val="CD3A4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4" name="Chevron 23"/>
            <p:cNvSpPr/>
            <p:nvPr userDrawn="1"/>
          </p:nvSpPr>
          <p:spPr>
            <a:xfrm>
              <a:off x="4478103" y="4077984"/>
              <a:ext cx="270299" cy="389161"/>
            </a:xfrm>
            <a:prstGeom prst="chevron">
              <a:avLst/>
            </a:prstGeom>
            <a:solidFill>
              <a:srgbClr val="DE6D3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5" name="Chevron 24"/>
            <p:cNvSpPr/>
            <p:nvPr userDrawn="1"/>
          </p:nvSpPr>
          <p:spPr>
            <a:xfrm>
              <a:off x="4478103" y="5219988"/>
              <a:ext cx="270299" cy="389161"/>
            </a:xfrm>
            <a:prstGeom prst="chevron">
              <a:avLst/>
            </a:prstGeom>
            <a:solidFill>
              <a:srgbClr val="9CAE2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sp>
          <p:nvSpPr>
            <p:cNvPr id="27" name="Chevron 26"/>
            <p:cNvSpPr/>
            <p:nvPr userDrawn="1"/>
          </p:nvSpPr>
          <p:spPr>
            <a:xfrm>
              <a:off x="4478103" y="1830340"/>
              <a:ext cx="270299" cy="389161"/>
            </a:xfrm>
            <a:prstGeom prst="chevron">
              <a:avLst/>
            </a:prstGeom>
            <a:solidFill>
              <a:srgbClr val="2A6F9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latin typeface="Trebuchet MS"/>
              </a:endParaRPr>
            </a:p>
          </p:txBody>
        </p:sp>
      </p:grpSp>
      <p:sp>
        <p:nvSpPr>
          <p:cNvPr id="29" name="Rectangle 28"/>
          <p:cNvSpPr/>
          <p:nvPr userDrawn="1"/>
        </p:nvSpPr>
        <p:spPr>
          <a:xfrm>
            <a:off x="0" y="215900"/>
            <a:ext cx="9144000" cy="800100"/>
          </a:xfrm>
          <a:prstGeom prst="rect">
            <a:avLst/>
          </a:prstGeom>
          <a:gradFill flip="none" rotWithShape="1">
            <a:gsLst>
              <a:gs pos="0">
                <a:schemeClr val="tx1"/>
              </a:gs>
              <a:gs pos="90000">
                <a:srgbClr val="31323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itle 1"/>
          <p:cNvSpPr>
            <a:spLocks noGrp="1"/>
          </p:cNvSpPr>
          <p:nvPr>
            <p:ph type="title" hasCustomPrompt="1"/>
          </p:nvPr>
        </p:nvSpPr>
        <p:spPr>
          <a:xfrm>
            <a:off x="641350" y="38148"/>
            <a:ext cx="7861300" cy="1143000"/>
          </a:xfrm>
        </p:spPr>
        <p:txBody>
          <a:bodyPr>
            <a:normAutofit/>
          </a:bodyPr>
          <a:lstStyle>
            <a:lvl1pPr algn="ctr">
              <a:defRPr sz="2400" cap="all" spc="200">
                <a:solidFill>
                  <a:schemeClr val="bg1"/>
                </a:solidFill>
                <a:effectLst>
                  <a:outerShdw blurRad="25400" dist="38100" dir="2700000" algn="tl" rotWithShape="0">
                    <a:schemeClr val="tx1"/>
                  </a:outerShdw>
                </a:effectLst>
                <a:latin typeface="Trebuchet MS"/>
              </a:defRPr>
            </a:lvl1pPr>
          </a:lstStyle>
          <a:p>
            <a:pPr lvl="0"/>
            <a:r>
              <a:rPr lang="en-US" dirty="0" smtClean="0"/>
              <a:t>WHAT IS</a:t>
            </a:r>
          </a:p>
        </p:txBody>
      </p:sp>
      <p:pic>
        <p:nvPicPr>
          <p:cNvPr id="40" name="Picture 39" descr="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65" y="1462527"/>
            <a:ext cx="775311" cy="4491016"/>
          </a:xfrm>
          <a:prstGeom prst="rect">
            <a:avLst/>
          </a:prstGeom>
        </p:spPr>
      </p:pic>
      <p:pic>
        <p:nvPicPr>
          <p:cNvPr id="41" name="Picture 40" descr="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17983" y="1488799"/>
            <a:ext cx="582288" cy="4491016"/>
          </a:xfrm>
          <a:prstGeom prst="rect">
            <a:avLst/>
          </a:prstGeom>
        </p:spPr>
      </p:pic>
    </p:spTree>
    <p:extLst>
      <p:ext uri="{BB962C8B-B14F-4D97-AF65-F5344CB8AC3E}">
        <p14:creationId xmlns:p14="http://schemas.microsoft.com/office/powerpoint/2010/main" val="2088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image" Target="../media/image7.emf"/><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theme" Target="../theme/theme10.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7.emf"/><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40.xml"/><Relationship Id="rId7"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46.xml"/><Relationship Id="rId7"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52.xml"/><Relationship Id="rId7"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58.xml"/><Relationship Id="rId7" Type="http://schemas.openxmlformats.org/officeDocument/2006/relationships/theme" Target="../theme/theme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64.xml"/><Relationship Id="rId7" Type="http://schemas.openxmlformats.org/officeDocument/2006/relationships/theme" Target="../theme/theme9.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pPr/>
              <a:t>‹#›</a:t>
            </a:fld>
            <a:endParaRPr lang="en-US" dirty="0"/>
          </a:p>
        </p:txBody>
      </p:sp>
      <p:pic>
        <p:nvPicPr>
          <p:cNvPr id="4" name="Picture 3"/>
          <p:cNvPicPr>
            <a:picLocks noChangeAspect="1"/>
          </p:cNvPicPr>
          <p:nvPr userDrawn="1"/>
        </p:nvPicPr>
        <p:blipFill>
          <a:blip r:embed="rId9"/>
          <a:stretch>
            <a:fillRect/>
          </a:stretch>
        </p:blipFill>
        <p:spPr>
          <a:xfrm>
            <a:off x="438524" y="6377047"/>
            <a:ext cx="974839" cy="188762"/>
          </a:xfrm>
          <a:prstGeom prst="rect">
            <a:avLst/>
          </a:prstGeom>
        </p:spPr>
      </p:pic>
    </p:spTree>
    <p:extLst>
      <p:ext uri="{BB962C8B-B14F-4D97-AF65-F5344CB8AC3E}">
        <p14:creationId xmlns:p14="http://schemas.microsoft.com/office/powerpoint/2010/main" val="3620588135"/>
      </p:ext>
    </p:extLst>
  </p:cSld>
  <p:clrMap bg1="lt1" tx1="dk1" bg2="lt2" tx2="dk2" accent1="accent1" accent2="accent2" accent3="accent3" accent4="accent4" accent5="accent5" accent6="accent6" hlink="hlink" folHlink="folHlink"/>
  <p:sldLayoutIdLst>
    <p:sldLayoutId id="2147483848" r:id="rId1"/>
    <p:sldLayoutId id="2147483850" r:id="rId2"/>
    <p:sldLayoutId id="2147483886" r:id="rId3"/>
    <p:sldLayoutId id="2147483854" r:id="rId4"/>
    <p:sldLayoutId id="2147483872" r:id="rId5"/>
    <p:sldLayoutId id="2147483873" r:id="rId6"/>
  </p:sldLayoutIdLst>
  <p:timing>
    <p:tnLst>
      <p:par>
        <p:cTn id="1" dur="indefinite" restart="never" nodeType="tmRoot"/>
      </p:par>
    </p:tnLst>
  </p:timing>
  <p:hf sldNum="0" hdr="0" dt="0"/>
  <p:txStyles>
    <p:titleStyle>
      <a:lvl1pPr algn="ctr" defTabSz="457200" rtl="0" eaLnBrk="1" latinLnBrk="0" hangingPunct="1">
        <a:spcBef>
          <a:spcPct val="0"/>
        </a:spcBef>
        <a:buNone/>
        <a:defRPr sz="2400" kern="1200">
          <a:solidFill>
            <a:schemeClr val="bg1"/>
          </a:solidFill>
          <a:effectLst>
            <a:outerShdw blurRad="38100" dist="38100" dir="2700000" algn="tl">
              <a:srgbClr val="000000">
                <a:alpha val="43137"/>
              </a:srgbClr>
            </a:outerShdw>
          </a:effectLst>
          <a:latin typeface="Trebuchet MS"/>
          <a:ea typeface="+mj-ea"/>
          <a:cs typeface="+mj-cs"/>
        </a:defRPr>
      </a:lvl1pPr>
    </p:titleStyle>
    <p:bodyStyle>
      <a:lvl1pPr marL="342900" indent="-342900" algn="l" defTabSz="457200" rtl="0" eaLnBrk="1" latinLnBrk="0" hangingPunct="1">
        <a:spcBef>
          <a:spcPct val="20000"/>
        </a:spcBef>
        <a:buFont typeface="Wingdings" panose="05000000000000000000" pitchFamily="2" charset="2"/>
        <a:buChar char="§"/>
        <a:defRPr sz="2600" kern="1200">
          <a:solidFill>
            <a:schemeClr val="bg1"/>
          </a:solidFill>
          <a:latin typeface="Trebuchet MS"/>
          <a:ea typeface="+mn-ea"/>
          <a:cs typeface="+mn-cs"/>
        </a:defRPr>
      </a:lvl1pPr>
      <a:lvl2pPr marL="742950" indent="-285750" algn="l" defTabSz="457200" rtl="0" eaLnBrk="1" latinLnBrk="0" hangingPunct="1">
        <a:spcBef>
          <a:spcPct val="20000"/>
        </a:spcBef>
        <a:buFont typeface="Wingdings" panose="05000000000000000000" pitchFamily="2" charset="2"/>
        <a:buChar char="§"/>
        <a:defRPr sz="2200" kern="1200">
          <a:solidFill>
            <a:schemeClr val="bg1"/>
          </a:solidFill>
          <a:latin typeface="Trebuchet MS"/>
          <a:ea typeface="+mn-ea"/>
          <a:cs typeface="+mn-cs"/>
        </a:defRPr>
      </a:lvl2pPr>
      <a:lvl3pPr marL="1143000" indent="-228600" algn="l" defTabSz="457200" rtl="0" eaLnBrk="1" latinLnBrk="0" hangingPunct="1">
        <a:spcBef>
          <a:spcPct val="20000"/>
        </a:spcBef>
        <a:buFont typeface="Wingdings" panose="05000000000000000000" pitchFamily="2" charset="2"/>
        <a:buChar char="§"/>
        <a:defRPr sz="2200" kern="1200">
          <a:solidFill>
            <a:schemeClr val="bg1"/>
          </a:solidFill>
          <a:latin typeface="Trebuchet MS"/>
          <a:ea typeface="+mn-ea"/>
          <a:cs typeface="+mn-cs"/>
        </a:defRPr>
      </a:lvl3pPr>
      <a:lvl4pPr marL="1600200" indent="-228600" algn="l" defTabSz="457200" rtl="0" eaLnBrk="1" latinLnBrk="0" hangingPunct="1">
        <a:spcBef>
          <a:spcPct val="20000"/>
        </a:spcBef>
        <a:buFont typeface="Wingdings" panose="05000000000000000000" pitchFamily="2" charset="2"/>
        <a:buChar char="§"/>
        <a:defRPr sz="2200" kern="1200">
          <a:solidFill>
            <a:schemeClr val="bg1"/>
          </a:solidFill>
          <a:latin typeface="Trebuchet MS"/>
          <a:ea typeface="+mn-ea"/>
          <a:cs typeface="+mn-cs"/>
        </a:defRPr>
      </a:lvl4pPr>
      <a:lvl5pPr marL="2057400" indent="-228600" algn="l" defTabSz="457200" rtl="0" eaLnBrk="1" latinLnBrk="0" hangingPunct="1">
        <a:spcBef>
          <a:spcPct val="20000"/>
        </a:spcBef>
        <a:buFont typeface="Wingdings" panose="05000000000000000000" pitchFamily="2" charset="2"/>
        <a:buChar char="§"/>
        <a:defRPr sz="2200" kern="1200">
          <a:solidFill>
            <a:schemeClr val="bg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rgbClr val="E3ED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1"/>
          <a:stretch>
            <a:fillRect/>
          </a:stretch>
        </p:blipFill>
        <p:spPr>
          <a:xfrm>
            <a:off x="436948" y="6376756"/>
            <a:ext cx="982277" cy="190202"/>
          </a:xfrm>
          <a:prstGeom prst="rect">
            <a:avLst/>
          </a:prstGeom>
        </p:spPr>
      </p:pic>
    </p:spTree>
    <p:extLst>
      <p:ext uri="{BB962C8B-B14F-4D97-AF65-F5344CB8AC3E}">
        <p14:creationId xmlns:p14="http://schemas.microsoft.com/office/powerpoint/2010/main" val="2150509292"/>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Lst>
  <p:timing>
    <p:tnLst>
      <p:par>
        <p:cTn id="1" dur="indefinite" restart="never" nodeType="tmRoot"/>
      </p:par>
    </p:tnLst>
  </p:timing>
  <p:hf sldNum="0" hdr="0" dt="0"/>
  <p:txStyles>
    <p:titleStyle>
      <a:lvl1pPr algn="ctr" defTabSz="457200" rtl="0" eaLnBrk="1" latinLnBrk="0" hangingPunct="1">
        <a:spcBef>
          <a:spcPct val="0"/>
        </a:spcBef>
        <a:buNone/>
        <a:defRPr sz="2400" kern="1200">
          <a:solidFill>
            <a:srgbClr val="313231"/>
          </a:solidFill>
          <a:effectLst>
            <a:outerShdw blurRad="38100" dist="38100" dir="2700000" algn="tl">
              <a:srgbClr val="000000">
                <a:alpha val="43137"/>
              </a:srgbClr>
            </a:outerShdw>
          </a:effectLst>
          <a:latin typeface="Trebuchet MS"/>
          <a:ea typeface="+mj-ea"/>
          <a:cs typeface="+mj-cs"/>
        </a:defRPr>
      </a:lvl1pPr>
    </p:titleStyle>
    <p:bodyStyle>
      <a:lvl1pPr marL="342900" indent="-342900" algn="l" defTabSz="457200" rtl="0" eaLnBrk="1" latinLnBrk="0" hangingPunct="1">
        <a:spcBef>
          <a:spcPct val="20000"/>
        </a:spcBef>
        <a:buFont typeface="Wingdings" pitchFamily="2" charset="2"/>
        <a:buChar char="§"/>
        <a:defRPr sz="2600" kern="1200">
          <a:solidFill>
            <a:srgbClr val="5A5A59"/>
          </a:solidFill>
          <a:latin typeface="Trebuchet MS"/>
          <a:ea typeface="+mn-ea"/>
          <a:cs typeface="+mn-cs"/>
        </a:defRPr>
      </a:lvl1pPr>
      <a:lvl2pPr marL="742950" indent="-285750" algn="l" defTabSz="457200" rtl="0" eaLnBrk="1" latinLnBrk="0" hangingPunct="1">
        <a:spcBef>
          <a:spcPct val="20000"/>
        </a:spcBef>
        <a:buFont typeface="Wingdings" pitchFamily="2" charset="2"/>
        <a:buChar char="§"/>
        <a:defRPr sz="2200" kern="1200">
          <a:solidFill>
            <a:srgbClr val="5A5A59"/>
          </a:solidFill>
          <a:latin typeface="Trebuchet MS"/>
          <a:ea typeface="+mn-ea"/>
          <a:cs typeface="+mn-cs"/>
        </a:defRPr>
      </a:lvl2pPr>
      <a:lvl3pPr marL="11430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3pPr>
      <a:lvl4pPr marL="16002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4pPr>
      <a:lvl5pPr marL="20574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rgbClr val="E3ED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pPr/>
              <a:t>‹#›</a:t>
            </a:fld>
            <a:endParaRPr lang="en-US" dirty="0"/>
          </a:p>
        </p:txBody>
      </p:sp>
      <p:pic>
        <p:nvPicPr>
          <p:cNvPr id="7" name="Picture 6"/>
          <p:cNvPicPr>
            <a:picLocks noChangeAspect="1"/>
          </p:cNvPicPr>
          <p:nvPr userDrawn="1"/>
        </p:nvPicPr>
        <p:blipFill>
          <a:blip r:embed="rId21"/>
          <a:stretch>
            <a:fillRect/>
          </a:stretch>
        </p:blipFill>
        <p:spPr>
          <a:xfrm>
            <a:off x="436948" y="6376756"/>
            <a:ext cx="982277" cy="190202"/>
          </a:xfrm>
          <a:prstGeom prst="rect">
            <a:avLst/>
          </a:prstGeom>
        </p:spPr>
      </p:pic>
    </p:spTree>
    <p:extLst>
      <p:ext uri="{BB962C8B-B14F-4D97-AF65-F5344CB8AC3E}">
        <p14:creationId xmlns:p14="http://schemas.microsoft.com/office/powerpoint/2010/main" val="3501220463"/>
      </p:ext>
    </p:extLst>
  </p:cSld>
  <p:clrMap bg1="lt1" tx1="dk1" bg2="lt2" tx2="dk2" accent1="accent1" accent2="accent2" accent3="accent3" accent4="accent4" accent5="accent5" accent6="accent6" hlink="hlink" folHlink="folHlink"/>
  <p:sldLayoutIdLst>
    <p:sldLayoutId id="2147483861" r:id="rId1"/>
    <p:sldLayoutId id="2147483865" r:id="rId2"/>
    <p:sldLayoutId id="2147483910" r:id="rId3"/>
    <p:sldLayoutId id="2147483909" r:id="rId4"/>
    <p:sldLayoutId id="2147483875" r:id="rId5"/>
    <p:sldLayoutId id="2147483878" r:id="rId6"/>
    <p:sldLayoutId id="2147483881" r:id="rId7"/>
    <p:sldLayoutId id="2147483884" r:id="rId8"/>
    <p:sldLayoutId id="2147483876" r:id="rId9"/>
    <p:sldLayoutId id="2147483879" r:id="rId10"/>
    <p:sldLayoutId id="2147483882" r:id="rId11"/>
    <p:sldLayoutId id="2147483885" r:id="rId12"/>
    <p:sldLayoutId id="2147483877" r:id="rId13"/>
    <p:sldLayoutId id="2147483880" r:id="rId14"/>
    <p:sldLayoutId id="2147483883" r:id="rId15"/>
    <p:sldLayoutId id="2147483887" r:id="rId16"/>
    <p:sldLayoutId id="2147483866" r:id="rId17"/>
    <p:sldLayoutId id="2147483894" r:id="rId18"/>
    <p:sldLayoutId id="2147483913" r:id="rId19"/>
  </p:sldLayoutIdLst>
  <p:timing>
    <p:tnLst>
      <p:par>
        <p:cTn id="1" dur="indefinite" restart="never" nodeType="tmRoot"/>
      </p:par>
    </p:tnLst>
  </p:timing>
  <p:hf sldNum="0" hdr="0" dt="0"/>
  <p:txStyles>
    <p:titleStyle>
      <a:lvl1pPr algn="ctr" defTabSz="457200" rtl="0" eaLnBrk="1" latinLnBrk="0" hangingPunct="1">
        <a:spcBef>
          <a:spcPct val="0"/>
        </a:spcBef>
        <a:buNone/>
        <a:defRPr sz="2400" kern="1200">
          <a:solidFill>
            <a:srgbClr val="313231"/>
          </a:solidFill>
          <a:effectLst>
            <a:outerShdw blurRad="38100" dist="38100" dir="2700000" algn="tl">
              <a:srgbClr val="000000">
                <a:alpha val="43137"/>
              </a:srgbClr>
            </a:outerShdw>
          </a:effectLst>
          <a:latin typeface="Trebuchet MS"/>
          <a:ea typeface="+mj-ea"/>
          <a:cs typeface="+mj-cs"/>
        </a:defRPr>
      </a:lvl1pPr>
    </p:titleStyle>
    <p:bodyStyle>
      <a:lvl1pPr marL="342900" indent="-342900" algn="l" defTabSz="457200" rtl="0" eaLnBrk="1" latinLnBrk="0" hangingPunct="1">
        <a:spcBef>
          <a:spcPct val="20000"/>
        </a:spcBef>
        <a:buFont typeface="Wingdings" pitchFamily="2" charset="2"/>
        <a:buChar char="§"/>
        <a:defRPr sz="2600" kern="1200">
          <a:solidFill>
            <a:srgbClr val="5A5A59"/>
          </a:solidFill>
          <a:latin typeface="Trebuchet MS"/>
          <a:ea typeface="+mn-ea"/>
          <a:cs typeface="+mn-cs"/>
        </a:defRPr>
      </a:lvl1pPr>
      <a:lvl2pPr marL="742950" indent="-285750" algn="l" defTabSz="457200" rtl="0" eaLnBrk="1" latinLnBrk="0" hangingPunct="1">
        <a:spcBef>
          <a:spcPct val="20000"/>
        </a:spcBef>
        <a:buFont typeface="Wingdings" pitchFamily="2" charset="2"/>
        <a:buChar char="§"/>
        <a:defRPr sz="2200" kern="1200">
          <a:solidFill>
            <a:srgbClr val="5A5A59"/>
          </a:solidFill>
          <a:latin typeface="Trebuchet MS"/>
          <a:ea typeface="+mn-ea"/>
          <a:cs typeface="+mn-cs"/>
        </a:defRPr>
      </a:lvl2pPr>
      <a:lvl3pPr marL="11430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3pPr>
      <a:lvl4pPr marL="16002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4pPr>
      <a:lvl5pPr marL="20574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rgbClr val="E3ED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36948" y="6376756"/>
            <a:ext cx="982277" cy="190202"/>
          </a:xfrm>
          <a:prstGeom prst="rect">
            <a:avLst/>
          </a:prstGeom>
        </p:spPr>
      </p:pic>
    </p:spTree>
    <p:extLst>
      <p:ext uri="{BB962C8B-B14F-4D97-AF65-F5344CB8AC3E}">
        <p14:creationId xmlns:p14="http://schemas.microsoft.com/office/powerpoint/2010/main" val="3348010520"/>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Lst>
  <p:timing>
    <p:tnLst>
      <p:par>
        <p:cTn id="1" dur="indefinite" restart="never" nodeType="tmRoot"/>
      </p:par>
    </p:tnLst>
  </p:timing>
  <p:hf sldNum="0" hdr="0" dt="0"/>
  <p:txStyles>
    <p:titleStyle>
      <a:lvl1pPr algn="ctr" defTabSz="457200" rtl="0" eaLnBrk="1" latinLnBrk="0" hangingPunct="1">
        <a:spcBef>
          <a:spcPct val="0"/>
        </a:spcBef>
        <a:buNone/>
        <a:defRPr sz="2400" kern="1200">
          <a:solidFill>
            <a:srgbClr val="313231"/>
          </a:solidFill>
          <a:effectLst>
            <a:outerShdw blurRad="38100" dist="38100" dir="2700000" algn="tl">
              <a:srgbClr val="000000">
                <a:alpha val="43137"/>
              </a:srgbClr>
            </a:outerShdw>
          </a:effectLst>
          <a:latin typeface="Trebuchet MS"/>
          <a:ea typeface="+mj-ea"/>
          <a:cs typeface="+mj-cs"/>
        </a:defRPr>
      </a:lvl1pPr>
    </p:titleStyle>
    <p:bodyStyle>
      <a:lvl1pPr marL="342900" indent="-342900" algn="l" defTabSz="457200" rtl="0" eaLnBrk="1" latinLnBrk="0" hangingPunct="1">
        <a:spcBef>
          <a:spcPct val="20000"/>
        </a:spcBef>
        <a:buFont typeface="Wingdings" pitchFamily="2" charset="2"/>
        <a:buChar char="§"/>
        <a:defRPr sz="2600" kern="1200">
          <a:solidFill>
            <a:srgbClr val="5A5A59"/>
          </a:solidFill>
          <a:latin typeface="Trebuchet MS"/>
          <a:ea typeface="+mn-ea"/>
          <a:cs typeface="+mn-cs"/>
        </a:defRPr>
      </a:lvl1pPr>
      <a:lvl2pPr marL="742950" indent="-285750" algn="l" defTabSz="457200" rtl="0" eaLnBrk="1" latinLnBrk="0" hangingPunct="1">
        <a:spcBef>
          <a:spcPct val="20000"/>
        </a:spcBef>
        <a:buFont typeface="Wingdings" pitchFamily="2" charset="2"/>
        <a:buChar char="§"/>
        <a:defRPr sz="2200" kern="1200">
          <a:solidFill>
            <a:srgbClr val="5A5A59"/>
          </a:solidFill>
          <a:latin typeface="Trebuchet MS"/>
          <a:ea typeface="+mn-ea"/>
          <a:cs typeface="+mn-cs"/>
        </a:defRPr>
      </a:lvl2pPr>
      <a:lvl3pPr marL="11430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3pPr>
      <a:lvl4pPr marL="16002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4pPr>
      <a:lvl5pPr marL="20574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rgbClr val="E3ED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36948" y="6376756"/>
            <a:ext cx="982277" cy="190202"/>
          </a:xfrm>
          <a:prstGeom prst="rect">
            <a:avLst/>
          </a:prstGeom>
        </p:spPr>
      </p:pic>
    </p:spTree>
    <p:extLst>
      <p:ext uri="{BB962C8B-B14F-4D97-AF65-F5344CB8AC3E}">
        <p14:creationId xmlns:p14="http://schemas.microsoft.com/office/powerpoint/2010/main" val="144292581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Lst>
  <p:timing>
    <p:tnLst>
      <p:par>
        <p:cTn id="1" dur="indefinite" restart="never" nodeType="tmRoot"/>
      </p:par>
    </p:tnLst>
  </p:timing>
  <p:hf sldNum="0" hdr="0" dt="0"/>
  <p:txStyles>
    <p:titleStyle>
      <a:lvl1pPr algn="ctr" defTabSz="457200" rtl="0" eaLnBrk="1" latinLnBrk="0" hangingPunct="1">
        <a:spcBef>
          <a:spcPct val="0"/>
        </a:spcBef>
        <a:buNone/>
        <a:defRPr sz="2400" kern="1200">
          <a:solidFill>
            <a:srgbClr val="313231"/>
          </a:solidFill>
          <a:effectLst>
            <a:outerShdw blurRad="38100" dist="38100" dir="2700000" algn="tl">
              <a:srgbClr val="000000">
                <a:alpha val="43137"/>
              </a:srgbClr>
            </a:outerShdw>
          </a:effectLst>
          <a:latin typeface="Trebuchet MS"/>
          <a:ea typeface="+mj-ea"/>
          <a:cs typeface="+mj-cs"/>
        </a:defRPr>
      </a:lvl1pPr>
    </p:titleStyle>
    <p:bodyStyle>
      <a:lvl1pPr marL="342900" indent="-342900" algn="l" defTabSz="457200" rtl="0" eaLnBrk="1" latinLnBrk="0" hangingPunct="1">
        <a:spcBef>
          <a:spcPct val="20000"/>
        </a:spcBef>
        <a:buFont typeface="Wingdings" pitchFamily="2" charset="2"/>
        <a:buChar char="§"/>
        <a:defRPr sz="2600" kern="1200">
          <a:solidFill>
            <a:srgbClr val="5A5A59"/>
          </a:solidFill>
          <a:latin typeface="Trebuchet MS"/>
          <a:ea typeface="+mn-ea"/>
          <a:cs typeface="+mn-cs"/>
        </a:defRPr>
      </a:lvl1pPr>
      <a:lvl2pPr marL="742950" indent="-285750" algn="l" defTabSz="457200" rtl="0" eaLnBrk="1" latinLnBrk="0" hangingPunct="1">
        <a:spcBef>
          <a:spcPct val="20000"/>
        </a:spcBef>
        <a:buFont typeface="Wingdings" pitchFamily="2" charset="2"/>
        <a:buChar char="§"/>
        <a:defRPr sz="2200" kern="1200">
          <a:solidFill>
            <a:srgbClr val="5A5A59"/>
          </a:solidFill>
          <a:latin typeface="Trebuchet MS"/>
          <a:ea typeface="+mn-ea"/>
          <a:cs typeface="+mn-cs"/>
        </a:defRPr>
      </a:lvl2pPr>
      <a:lvl3pPr marL="11430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3pPr>
      <a:lvl4pPr marL="16002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4pPr>
      <a:lvl5pPr marL="20574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rgbClr val="E3ED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36948" y="6376756"/>
            <a:ext cx="982277" cy="190202"/>
          </a:xfrm>
          <a:prstGeom prst="rect">
            <a:avLst/>
          </a:prstGeom>
        </p:spPr>
      </p:pic>
    </p:spTree>
    <p:extLst>
      <p:ext uri="{BB962C8B-B14F-4D97-AF65-F5344CB8AC3E}">
        <p14:creationId xmlns:p14="http://schemas.microsoft.com/office/powerpoint/2010/main" val="1844180028"/>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Lst>
  <p:timing>
    <p:tnLst>
      <p:par>
        <p:cTn id="1" dur="indefinite" restart="never" nodeType="tmRoot"/>
      </p:par>
    </p:tnLst>
  </p:timing>
  <p:hf sldNum="0" hdr="0" dt="0"/>
  <p:txStyles>
    <p:titleStyle>
      <a:lvl1pPr algn="ctr" defTabSz="457200" rtl="0" eaLnBrk="1" latinLnBrk="0" hangingPunct="1">
        <a:spcBef>
          <a:spcPct val="0"/>
        </a:spcBef>
        <a:buNone/>
        <a:defRPr sz="2400" kern="1200">
          <a:solidFill>
            <a:srgbClr val="313231"/>
          </a:solidFill>
          <a:effectLst>
            <a:outerShdw blurRad="38100" dist="38100" dir="2700000" algn="tl">
              <a:srgbClr val="000000">
                <a:alpha val="43137"/>
              </a:srgbClr>
            </a:outerShdw>
          </a:effectLst>
          <a:latin typeface="Trebuchet MS"/>
          <a:ea typeface="+mj-ea"/>
          <a:cs typeface="+mj-cs"/>
        </a:defRPr>
      </a:lvl1pPr>
    </p:titleStyle>
    <p:bodyStyle>
      <a:lvl1pPr marL="342900" indent="-342900" algn="l" defTabSz="457200" rtl="0" eaLnBrk="1" latinLnBrk="0" hangingPunct="1">
        <a:spcBef>
          <a:spcPct val="20000"/>
        </a:spcBef>
        <a:buFont typeface="Wingdings" pitchFamily="2" charset="2"/>
        <a:buChar char="§"/>
        <a:defRPr sz="2600" kern="1200">
          <a:solidFill>
            <a:srgbClr val="5A5A59"/>
          </a:solidFill>
          <a:latin typeface="Trebuchet MS"/>
          <a:ea typeface="+mn-ea"/>
          <a:cs typeface="+mn-cs"/>
        </a:defRPr>
      </a:lvl1pPr>
      <a:lvl2pPr marL="742950" indent="-285750" algn="l" defTabSz="457200" rtl="0" eaLnBrk="1" latinLnBrk="0" hangingPunct="1">
        <a:spcBef>
          <a:spcPct val="20000"/>
        </a:spcBef>
        <a:buFont typeface="Wingdings" pitchFamily="2" charset="2"/>
        <a:buChar char="§"/>
        <a:defRPr sz="2200" kern="1200">
          <a:solidFill>
            <a:srgbClr val="5A5A59"/>
          </a:solidFill>
          <a:latin typeface="Trebuchet MS"/>
          <a:ea typeface="+mn-ea"/>
          <a:cs typeface="+mn-cs"/>
        </a:defRPr>
      </a:lvl2pPr>
      <a:lvl3pPr marL="11430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3pPr>
      <a:lvl4pPr marL="16002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4pPr>
      <a:lvl5pPr marL="20574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rgbClr val="E3ED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36948" y="6376756"/>
            <a:ext cx="982277" cy="190202"/>
          </a:xfrm>
          <a:prstGeom prst="rect">
            <a:avLst/>
          </a:prstGeom>
        </p:spPr>
      </p:pic>
    </p:spTree>
    <p:extLst>
      <p:ext uri="{BB962C8B-B14F-4D97-AF65-F5344CB8AC3E}">
        <p14:creationId xmlns:p14="http://schemas.microsoft.com/office/powerpoint/2010/main" val="216601501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Lst>
  <p:timing>
    <p:tnLst>
      <p:par>
        <p:cTn id="1" dur="indefinite" restart="never" nodeType="tmRoot"/>
      </p:par>
    </p:tnLst>
  </p:timing>
  <p:hf sldNum="0" hdr="0" dt="0"/>
  <p:txStyles>
    <p:titleStyle>
      <a:lvl1pPr algn="ctr" defTabSz="457200" rtl="0" eaLnBrk="1" latinLnBrk="0" hangingPunct="1">
        <a:spcBef>
          <a:spcPct val="0"/>
        </a:spcBef>
        <a:buNone/>
        <a:defRPr sz="2400" kern="1200">
          <a:solidFill>
            <a:srgbClr val="313231"/>
          </a:solidFill>
          <a:effectLst>
            <a:outerShdw blurRad="38100" dist="38100" dir="2700000" algn="tl">
              <a:srgbClr val="000000">
                <a:alpha val="43137"/>
              </a:srgbClr>
            </a:outerShdw>
          </a:effectLst>
          <a:latin typeface="Trebuchet MS"/>
          <a:ea typeface="+mj-ea"/>
          <a:cs typeface="+mj-cs"/>
        </a:defRPr>
      </a:lvl1pPr>
    </p:titleStyle>
    <p:bodyStyle>
      <a:lvl1pPr marL="342900" indent="-342900" algn="l" defTabSz="457200" rtl="0" eaLnBrk="1" latinLnBrk="0" hangingPunct="1">
        <a:spcBef>
          <a:spcPct val="20000"/>
        </a:spcBef>
        <a:buFont typeface="Wingdings" pitchFamily="2" charset="2"/>
        <a:buChar char="§"/>
        <a:defRPr sz="2600" kern="1200">
          <a:solidFill>
            <a:srgbClr val="5A5A59"/>
          </a:solidFill>
          <a:latin typeface="Trebuchet MS"/>
          <a:ea typeface="+mn-ea"/>
          <a:cs typeface="+mn-cs"/>
        </a:defRPr>
      </a:lvl1pPr>
      <a:lvl2pPr marL="742950" indent="-285750" algn="l" defTabSz="457200" rtl="0" eaLnBrk="1" latinLnBrk="0" hangingPunct="1">
        <a:spcBef>
          <a:spcPct val="20000"/>
        </a:spcBef>
        <a:buFont typeface="Wingdings" pitchFamily="2" charset="2"/>
        <a:buChar char="§"/>
        <a:defRPr sz="2200" kern="1200">
          <a:solidFill>
            <a:srgbClr val="5A5A59"/>
          </a:solidFill>
          <a:latin typeface="Trebuchet MS"/>
          <a:ea typeface="+mn-ea"/>
          <a:cs typeface="+mn-cs"/>
        </a:defRPr>
      </a:lvl2pPr>
      <a:lvl3pPr marL="11430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3pPr>
      <a:lvl4pPr marL="16002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4pPr>
      <a:lvl5pPr marL="20574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rgbClr val="E3ED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36948" y="6376756"/>
            <a:ext cx="982277" cy="190202"/>
          </a:xfrm>
          <a:prstGeom prst="rect">
            <a:avLst/>
          </a:prstGeom>
        </p:spPr>
      </p:pic>
    </p:spTree>
    <p:extLst>
      <p:ext uri="{BB962C8B-B14F-4D97-AF65-F5344CB8AC3E}">
        <p14:creationId xmlns:p14="http://schemas.microsoft.com/office/powerpoint/2010/main" val="2896085743"/>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Lst>
  <p:timing>
    <p:tnLst>
      <p:par>
        <p:cTn id="1" dur="indefinite" restart="never" nodeType="tmRoot"/>
      </p:par>
    </p:tnLst>
  </p:timing>
  <p:hf sldNum="0" hdr="0" dt="0"/>
  <p:txStyles>
    <p:titleStyle>
      <a:lvl1pPr algn="ctr" defTabSz="457200" rtl="0" eaLnBrk="1" latinLnBrk="0" hangingPunct="1">
        <a:spcBef>
          <a:spcPct val="0"/>
        </a:spcBef>
        <a:buNone/>
        <a:defRPr sz="2400" kern="1200">
          <a:solidFill>
            <a:srgbClr val="313231"/>
          </a:solidFill>
          <a:effectLst>
            <a:outerShdw blurRad="38100" dist="38100" dir="2700000" algn="tl">
              <a:srgbClr val="000000">
                <a:alpha val="43137"/>
              </a:srgbClr>
            </a:outerShdw>
          </a:effectLst>
          <a:latin typeface="Trebuchet MS"/>
          <a:ea typeface="+mj-ea"/>
          <a:cs typeface="+mj-cs"/>
        </a:defRPr>
      </a:lvl1pPr>
    </p:titleStyle>
    <p:bodyStyle>
      <a:lvl1pPr marL="342900" indent="-342900" algn="l" defTabSz="457200" rtl="0" eaLnBrk="1" latinLnBrk="0" hangingPunct="1">
        <a:spcBef>
          <a:spcPct val="20000"/>
        </a:spcBef>
        <a:buFont typeface="Wingdings" pitchFamily="2" charset="2"/>
        <a:buChar char="§"/>
        <a:defRPr sz="2600" kern="1200">
          <a:solidFill>
            <a:srgbClr val="5A5A59"/>
          </a:solidFill>
          <a:latin typeface="Trebuchet MS"/>
          <a:ea typeface="+mn-ea"/>
          <a:cs typeface="+mn-cs"/>
        </a:defRPr>
      </a:lvl1pPr>
      <a:lvl2pPr marL="742950" indent="-285750" algn="l" defTabSz="457200" rtl="0" eaLnBrk="1" latinLnBrk="0" hangingPunct="1">
        <a:spcBef>
          <a:spcPct val="20000"/>
        </a:spcBef>
        <a:buFont typeface="Wingdings" pitchFamily="2" charset="2"/>
        <a:buChar char="§"/>
        <a:defRPr sz="2200" kern="1200">
          <a:solidFill>
            <a:srgbClr val="5A5A59"/>
          </a:solidFill>
          <a:latin typeface="Trebuchet MS"/>
          <a:ea typeface="+mn-ea"/>
          <a:cs typeface="+mn-cs"/>
        </a:defRPr>
      </a:lvl2pPr>
      <a:lvl3pPr marL="11430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3pPr>
      <a:lvl4pPr marL="16002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4pPr>
      <a:lvl5pPr marL="20574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rgbClr val="E3ED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36948" y="6376756"/>
            <a:ext cx="982277" cy="190202"/>
          </a:xfrm>
          <a:prstGeom prst="rect">
            <a:avLst/>
          </a:prstGeom>
        </p:spPr>
      </p:pic>
    </p:spTree>
    <p:extLst>
      <p:ext uri="{BB962C8B-B14F-4D97-AF65-F5344CB8AC3E}">
        <p14:creationId xmlns:p14="http://schemas.microsoft.com/office/powerpoint/2010/main" val="261921015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Lst>
  <p:timing>
    <p:tnLst>
      <p:par>
        <p:cTn id="1" dur="indefinite" restart="never" nodeType="tmRoot"/>
      </p:par>
    </p:tnLst>
  </p:timing>
  <p:hf sldNum="0" hdr="0" dt="0"/>
  <p:txStyles>
    <p:titleStyle>
      <a:lvl1pPr algn="ctr" defTabSz="457200" rtl="0" eaLnBrk="1" latinLnBrk="0" hangingPunct="1">
        <a:spcBef>
          <a:spcPct val="0"/>
        </a:spcBef>
        <a:buNone/>
        <a:defRPr sz="2400" kern="1200">
          <a:solidFill>
            <a:srgbClr val="313231"/>
          </a:solidFill>
          <a:effectLst>
            <a:outerShdw blurRad="38100" dist="38100" dir="2700000" algn="tl">
              <a:srgbClr val="000000">
                <a:alpha val="43137"/>
              </a:srgbClr>
            </a:outerShdw>
          </a:effectLst>
          <a:latin typeface="Trebuchet MS"/>
          <a:ea typeface="+mj-ea"/>
          <a:cs typeface="+mj-cs"/>
        </a:defRPr>
      </a:lvl1pPr>
    </p:titleStyle>
    <p:bodyStyle>
      <a:lvl1pPr marL="342900" indent="-342900" algn="l" defTabSz="457200" rtl="0" eaLnBrk="1" latinLnBrk="0" hangingPunct="1">
        <a:spcBef>
          <a:spcPct val="20000"/>
        </a:spcBef>
        <a:buFont typeface="Wingdings" pitchFamily="2" charset="2"/>
        <a:buChar char="§"/>
        <a:defRPr sz="2600" kern="1200">
          <a:solidFill>
            <a:srgbClr val="5A5A59"/>
          </a:solidFill>
          <a:latin typeface="Trebuchet MS"/>
          <a:ea typeface="+mn-ea"/>
          <a:cs typeface="+mn-cs"/>
        </a:defRPr>
      </a:lvl1pPr>
      <a:lvl2pPr marL="742950" indent="-285750" algn="l" defTabSz="457200" rtl="0" eaLnBrk="1" latinLnBrk="0" hangingPunct="1">
        <a:spcBef>
          <a:spcPct val="20000"/>
        </a:spcBef>
        <a:buFont typeface="Wingdings" pitchFamily="2" charset="2"/>
        <a:buChar char="§"/>
        <a:defRPr sz="2200" kern="1200">
          <a:solidFill>
            <a:srgbClr val="5A5A59"/>
          </a:solidFill>
          <a:latin typeface="Trebuchet MS"/>
          <a:ea typeface="+mn-ea"/>
          <a:cs typeface="+mn-cs"/>
        </a:defRPr>
      </a:lvl2pPr>
      <a:lvl3pPr marL="11430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3pPr>
      <a:lvl4pPr marL="16002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4pPr>
      <a:lvl5pPr marL="20574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rgbClr val="E3EDE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CA12B93B-996A-9E4B-80EC-84DECF10845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8"/>
          <a:stretch>
            <a:fillRect/>
          </a:stretch>
        </p:blipFill>
        <p:spPr>
          <a:xfrm>
            <a:off x="436948" y="6376756"/>
            <a:ext cx="982277" cy="190202"/>
          </a:xfrm>
          <a:prstGeom prst="rect">
            <a:avLst/>
          </a:prstGeom>
        </p:spPr>
      </p:pic>
    </p:spTree>
    <p:extLst>
      <p:ext uri="{BB962C8B-B14F-4D97-AF65-F5344CB8AC3E}">
        <p14:creationId xmlns:p14="http://schemas.microsoft.com/office/powerpoint/2010/main" val="110296771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Lst>
  <p:timing>
    <p:tnLst>
      <p:par>
        <p:cTn id="1" dur="indefinite" restart="never" nodeType="tmRoot"/>
      </p:par>
    </p:tnLst>
  </p:timing>
  <p:hf sldNum="0" hdr="0" dt="0"/>
  <p:txStyles>
    <p:titleStyle>
      <a:lvl1pPr algn="ctr" defTabSz="457200" rtl="0" eaLnBrk="1" latinLnBrk="0" hangingPunct="1">
        <a:spcBef>
          <a:spcPct val="0"/>
        </a:spcBef>
        <a:buNone/>
        <a:defRPr sz="2400" kern="1200">
          <a:solidFill>
            <a:srgbClr val="313231"/>
          </a:solidFill>
          <a:effectLst>
            <a:outerShdw blurRad="38100" dist="38100" dir="2700000" algn="tl">
              <a:srgbClr val="000000">
                <a:alpha val="43137"/>
              </a:srgbClr>
            </a:outerShdw>
          </a:effectLst>
          <a:latin typeface="Trebuchet MS"/>
          <a:ea typeface="+mj-ea"/>
          <a:cs typeface="+mj-cs"/>
        </a:defRPr>
      </a:lvl1pPr>
    </p:titleStyle>
    <p:bodyStyle>
      <a:lvl1pPr marL="342900" indent="-342900" algn="l" defTabSz="457200" rtl="0" eaLnBrk="1" latinLnBrk="0" hangingPunct="1">
        <a:spcBef>
          <a:spcPct val="20000"/>
        </a:spcBef>
        <a:buFont typeface="Wingdings" pitchFamily="2" charset="2"/>
        <a:buChar char="§"/>
        <a:defRPr sz="2600" kern="1200">
          <a:solidFill>
            <a:srgbClr val="5A5A59"/>
          </a:solidFill>
          <a:latin typeface="Trebuchet MS"/>
          <a:ea typeface="+mn-ea"/>
          <a:cs typeface="+mn-cs"/>
        </a:defRPr>
      </a:lvl1pPr>
      <a:lvl2pPr marL="742950" indent="-285750" algn="l" defTabSz="457200" rtl="0" eaLnBrk="1" latinLnBrk="0" hangingPunct="1">
        <a:spcBef>
          <a:spcPct val="20000"/>
        </a:spcBef>
        <a:buFont typeface="Wingdings" pitchFamily="2" charset="2"/>
        <a:buChar char="§"/>
        <a:defRPr sz="2200" kern="1200">
          <a:solidFill>
            <a:srgbClr val="5A5A59"/>
          </a:solidFill>
          <a:latin typeface="Trebuchet MS"/>
          <a:ea typeface="+mn-ea"/>
          <a:cs typeface="+mn-cs"/>
        </a:defRPr>
      </a:lvl2pPr>
      <a:lvl3pPr marL="11430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3pPr>
      <a:lvl4pPr marL="16002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4pPr>
      <a:lvl5pPr marL="20574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hyperlink" Target="http://onstrategyhq.com/resources/track-performance-tutorial/" TargetMode="External"/><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hyperlink" Target="https://itunes.apple.com/us/app/onstrategy/id984104724?mt=8" TargetMode="External"/><Relationship Id="rId5" Type="http://schemas.openxmlformats.org/officeDocument/2006/relationships/image" Target="../media/image28.png"/><Relationship Id="rId4" Type="http://schemas.openxmlformats.org/officeDocument/2006/relationships/hyperlink" Target="https://play.google.com/store/apps/details?id=com.onstrategy.osmobil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onstrategyhq.com/resources/goal-cascade-tutorial/"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cap="all" spc="600" dirty="0" smtClean="0">
                <a:effectLst>
                  <a:outerShdw blurRad="25400" dist="25400" dir="2700000" algn="tl" rotWithShape="0">
                    <a:schemeClr val="bg1">
                      <a:alpha val="25000"/>
                    </a:schemeClr>
                  </a:outerShdw>
                </a:effectLst>
                <a:cs typeface="Trebuchet MS"/>
              </a:rPr>
              <a:t>Creating and Sustaining Organizational Focus</a:t>
            </a:r>
            <a:endParaRPr lang="en-US" sz="1600" b="1" spc="600" dirty="0">
              <a:solidFill>
                <a:srgbClr val="75ABC0"/>
              </a:solidFill>
              <a:effectLst>
                <a:outerShdw blurRad="25400" dist="25400" dir="2700000" algn="tl" rotWithShape="0">
                  <a:schemeClr val="bg1">
                    <a:alpha val="25000"/>
                  </a:schemeClr>
                </a:outerShdw>
              </a:effectLst>
              <a:cs typeface="Trebuchet MS"/>
            </a:endParaRPr>
          </a:p>
          <a:p>
            <a:endParaRPr lang="en-US" dirty="0"/>
          </a:p>
        </p:txBody>
      </p:sp>
    </p:spTree>
    <p:extLst>
      <p:ext uri="{BB962C8B-B14F-4D97-AF65-F5344CB8AC3E}">
        <p14:creationId xmlns:p14="http://schemas.microsoft.com/office/powerpoint/2010/main" val="2283476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Strategic Planning Best Practices</a:t>
            </a:r>
            <a:endParaRPr lang="en-US" dirty="0"/>
          </a:p>
        </p:txBody>
      </p:sp>
      <p:sp>
        <p:nvSpPr>
          <p:cNvPr id="4" name="TextBox 3"/>
          <p:cNvSpPr txBox="1"/>
          <p:nvPr/>
        </p:nvSpPr>
        <p:spPr>
          <a:xfrm>
            <a:off x="110445" y="1960556"/>
            <a:ext cx="3396343" cy="4154984"/>
          </a:xfrm>
          <a:prstGeom prst="rect">
            <a:avLst/>
          </a:prstGeom>
          <a:noFill/>
        </p:spPr>
        <p:txBody>
          <a:bodyPr wrap="square" rtlCol="0">
            <a:spAutoFit/>
          </a:bodyPr>
          <a:lstStyle/>
          <a:p>
            <a:r>
              <a:rPr lang="en-US" sz="2200" b="1" dirty="0" smtClean="0">
                <a:solidFill>
                  <a:prstClr val="black">
                    <a:lumMod val="75000"/>
                    <a:lumOff val="25000"/>
                  </a:prstClr>
                </a:solidFill>
              </a:rPr>
              <a:t>Cascading Goals: </a:t>
            </a:r>
            <a:r>
              <a:rPr lang="en-US" sz="2200" dirty="0" smtClean="0">
                <a:solidFill>
                  <a:prstClr val="black">
                    <a:lumMod val="75000"/>
                    <a:lumOff val="25000"/>
                  </a:prstClr>
                </a:solidFill>
              </a:rPr>
              <a:t>Up to 5 levels of goals ensure you can  build out who is going to do what by when.</a:t>
            </a:r>
          </a:p>
          <a:p>
            <a:endParaRPr lang="en-US" sz="2200" dirty="0">
              <a:solidFill>
                <a:prstClr val="black">
                  <a:lumMod val="75000"/>
                  <a:lumOff val="25000"/>
                </a:prstClr>
              </a:solidFill>
            </a:endParaRPr>
          </a:p>
          <a:p>
            <a:endParaRPr lang="en-US" sz="2200" dirty="0" smtClean="0">
              <a:solidFill>
                <a:prstClr val="black">
                  <a:lumMod val="75000"/>
                  <a:lumOff val="25000"/>
                </a:prstClr>
              </a:solidFill>
            </a:endParaRPr>
          </a:p>
          <a:p>
            <a:endParaRPr lang="en-US" sz="2200" dirty="0" smtClean="0">
              <a:solidFill>
                <a:prstClr val="black">
                  <a:lumMod val="75000"/>
                  <a:lumOff val="25000"/>
                </a:prstClr>
              </a:solidFill>
            </a:endParaRPr>
          </a:p>
          <a:p>
            <a:endParaRPr lang="en-US" sz="2200" dirty="0">
              <a:solidFill>
                <a:prstClr val="black">
                  <a:lumMod val="75000"/>
                  <a:lumOff val="25000"/>
                </a:prstClr>
              </a:solidFill>
            </a:endParaRPr>
          </a:p>
          <a:p>
            <a:r>
              <a:rPr lang="en-US" sz="2200" b="1" dirty="0" smtClean="0">
                <a:solidFill>
                  <a:prstClr val="black">
                    <a:lumMod val="75000"/>
                    <a:lumOff val="25000"/>
                  </a:prstClr>
                </a:solidFill>
              </a:rPr>
              <a:t>SMART Goal Development </a:t>
            </a:r>
            <a:r>
              <a:rPr lang="en-US" sz="2200" dirty="0" smtClean="0">
                <a:solidFill>
                  <a:prstClr val="black">
                    <a:lumMod val="75000"/>
                    <a:lumOff val="25000"/>
                  </a:prstClr>
                </a:solidFill>
              </a:rPr>
              <a:t>keeps your goals actionable.</a:t>
            </a:r>
            <a:endParaRPr lang="en-US" sz="2200" b="1" dirty="0" smtClean="0">
              <a:solidFill>
                <a:prstClr val="black">
                  <a:lumMod val="75000"/>
                  <a:lumOff val="25000"/>
                </a:prstClr>
              </a:solidFill>
            </a:endParaRPr>
          </a:p>
          <a:p>
            <a:endParaRPr lang="en-US" sz="2200" dirty="0">
              <a:solidFill>
                <a:prstClr val="black">
                  <a:lumMod val="75000"/>
                  <a:lumOff val="25000"/>
                </a:prstClr>
              </a:solidFill>
            </a:endParaRPr>
          </a:p>
          <a:p>
            <a:endParaRPr lang="en-US" sz="2200" dirty="0">
              <a:solidFill>
                <a:prstClr val="black">
                  <a:lumMod val="75000"/>
                  <a:lumOff val="25000"/>
                </a:prstClr>
              </a:solidFill>
            </a:endParaRPr>
          </a:p>
        </p:txBody>
      </p:sp>
      <p:sp>
        <p:nvSpPr>
          <p:cNvPr id="9" name="Oval 8"/>
          <p:cNvSpPr/>
          <p:nvPr/>
        </p:nvSpPr>
        <p:spPr>
          <a:xfrm>
            <a:off x="5415653" y="4435400"/>
            <a:ext cx="232913" cy="250166"/>
          </a:xfrm>
          <a:prstGeom prst="ellipse">
            <a:avLst/>
          </a:prstGeom>
          <a:solidFill>
            <a:srgbClr val="AF5B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prstClr val="white"/>
                </a:solidFill>
                <a:latin typeface="Arial" pitchFamily="34" charset="0"/>
                <a:cs typeface="Arial" pitchFamily="34" charset="0"/>
              </a:rPr>
              <a:t>3</a:t>
            </a:r>
            <a:endParaRPr lang="en-US" sz="1600" b="1" dirty="0">
              <a:solidFill>
                <a:prstClr val="white"/>
              </a:solidFill>
              <a:latin typeface="Arial" pitchFamily="34" charset="0"/>
              <a:cs typeface="Arial" pitchFamily="34" charset="0"/>
            </a:endParaRP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96382" y="1441527"/>
            <a:ext cx="5081706" cy="4873538"/>
          </a:xfrm>
          <a:prstGeom prst="rect">
            <a:avLst/>
          </a:prstGeom>
          <a:ln w="57150">
            <a:solidFill>
              <a:srgbClr val="99B5B9"/>
            </a:solidFill>
          </a:ln>
        </p:spPr>
      </p:pic>
      <p:cxnSp>
        <p:nvCxnSpPr>
          <p:cNvPr id="10" name="Straight Arrow Connector 9"/>
          <p:cNvCxnSpPr/>
          <p:nvPr/>
        </p:nvCxnSpPr>
        <p:spPr>
          <a:xfrm flipV="1">
            <a:off x="3321980" y="2192367"/>
            <a:ext cx="970843" cy="1"/>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506788" y="4878417"/>
            <a:ext cx="2141778" cy="2"/>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9532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Goal</a:t>
            </a:r>
            <a:endParaRPr lang="en-US" dirty="0"/>
          </a:p>
        </p:txBody>
      </p:sp>
      <p:sp>
        <p:nvSpPr>
          <p:cNvPr id="6" name="Rectangle 5"/>
          <p:cNvSpPr/>
          <p:nvPr/>
        </p:nvSpPr>
        <p:spPr>
          <a:xfrm>
            <a:off x="5105400" y="6139434"/>
            <a:ext cx="3581400" cy="553998"/>
          </a:xfrm>
          <a:prstGeom prst="rect">
            <a:avLst/>
          </a:prstGeom>
        </p:spPr>
        <p:txBody>
          <a:bodyPr wrap="square">
            <a:spAutoFit/>
          </a:bodyPr>
          <a:lstStyle/>
          <a:p>
            <a:pPr algn="r"/>
            <a:r>
              <a:rPr lang="en-US" b="1" i="1" dirty="0">
                <a:solidFill>
                  <a:srgbClr val="75ABC0"/>
                </a:solidFill>
              </a:rPr>
              <a:t>Goals are dreams with deadlines. </a:t>
            </a:r>
            <a:endParaRPr lang="en-US" b="1" i="1" dirty="0" smtClean="0">
              <a:solidFill>
                <a:srgbClr val="75ABC0"/>
              </a:solidFill>
            </a:endParaRPr>
          </a:p>
          <a:p>
            <a:pPr algn="r"/>
            <a:r>
              <a:rPr lang="en-US" sz="1200" b="1" i="1" dirty="0" smtClean="0">
                <a:solidFill>
                  <a:srgbClr val="75ABC0"/>
                </a:solidFill>
              </a:rPr>
              <a:t>-Diana </a:t>
            </a:r>
            <a:r>
              <a:rPr lang="en-US" sz="1200" b="1" i="1" dirty="0">
                <a:solidFill>
                  <a:srgbClr val="75ABC0"/>
                </a:solidFill>
              </a:rPr>
              <a:t>Scharf Hunt</a:t>
            </a:r>
            <a:endParaRPr lang="en-US" sz="1200" dirty="0">
              <a:solidFill>
                <a:srgbClr val="75ABC0"/>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690" y="1181148"/>
            <a:ext cx="5215562" cy="4879074"/>
          </a:xfrm>
          <a:prstGeom prst="rect">
            <a:avLst/>
          </a:prstGeom>
        </p:spPr>
      </p:pic>
    </p:spTree>
    <p:extLst>
      <p:ext uri="{BB962C8B-B14F-4D97-AF65-F5344CB8AC3E}">
        <p14:creationId xmlns:p14="http://schemas.microsoft.com/office/powerpoint/2010/main" val="3085639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Cascade Examples</a:t>
            </a:r>
            <a:endParaRPr lang="en-US" dirty="0"/>
          </a:p>
        </p:txBody>
      </p:sp>
      <p:sp>
        <p:nvSpPr>
          <p:cNvPr id="3" name="TextBox 2"/>
          <p:cNvSpPr txBox="1"/>
          <p:nvPr/>
        </p:nvSpPr>
        <p:spPr>
          <a:xfrm>
            <a:off x="641350" y="1364776"/>
            <a:ext cx="7861300" cy="369332"/>
          </a:xfrm>
          <a:prstGeom prst="rect">
            <a:avLst/>
          </a:prstGeom>
          <a:noFill/>
        </p:spPr>
        <p:txBody>
          <a:bodyPr wrap="square" rtlCol="0">
            <a:spAutoFit/>
          </a:bodyPr>
          <a:lstStyle/>
          <a:p>
            <a:endParaRPr lang="en-US" dirty="0">
              <a:solidFill>
                <a:prstClr val="black"/>
              </a:solidFill>
            </a:endParaRPr>
          </a:p>
        </p:txBody>
      </p:sp>
      <p:sp>
        <p:nvSpPr>
          <p:cNvPr id="5" name="Content Placeholder 2"/>
          <p:cNvSpPr txBox="1">
            <a:spLocks/>
          </p:cNvSpPr>
          <p:nvPr/>
        </p:nvSpPr>
        <p:spPr>
          <a:xfrm>
            <a:off x="457200" y="1318244"/>
            <a:ext cx="8229600" cy="4973374"/>
          </a:xfrm>
          <a:prstGeom prst="rect">
            <a:avLst/>
          </a:prstGeom>
        </p:spPr>
        <p:txBody>
          <a:bodyPr>
            <a:noAutofit/>
          </a:bodyPr>
          <a:lstStyle>
            <a:lvl1pPr marL="342900" indent="-342900" algn="l" defTabSz="457200" rtl="0" eaLnBrk="1" latinLnBrk="0" hangingPunct="1">
              <a:spcBef>
                <a:spcPct val="20000"/>
              </a:spcBef>
              <a:buFont typeface="Wingdings" pitchFamily="2" charset="2"/>
              <a:buChar char="§"/>
              <a:defRPr sz="2600" kern="1200">
                <a:solidFill>
                  <a:srgbClr val="5A5A59"/>
                </a:solidFill>
                <a:latin typeface="Trebuchet MS"/>
                <a:ea typeface="+mn-ea"/>
                <a:cs typeface="+mn-cs"/>
              </a:defRPr>
            </a:lvl1pPr>
            <a:lvl2pPr marL="742950" indent="-285750" algn="l" defTabSz="457200" rtl="0" eaLnBrk="1" latinLnBrk="0" hangingPunct="1">
              <a:spcBef>
                <a:spcPct val="20000"/>
              </a:spcBef>
              <a:buFont typeface="Wingdings" pitchFamily="2" charset="2"/>
              <a:buChar char="§"/>
              <a:defRPr sz="2200" kern="1200">
                <a:solidFill>
                  <a:srgbClr val="5A5A59"/>
                </a:solidFill>
                <a:latin typeface="Trebuchet MS"/>
                <a:ea typeface="+mn-ea"/>
                <a:cs typeface="+mn-cs"/>
              </a:defRPr>
            </a:lvl2pPr>
            <a:lvl3pPr marL="11430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3pPr>
            <a:lvl4pPr marL="16002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4pPr>
            <a:lvl5pPr marL="20574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ts val="0"/>
              </a:spcBef>
              <a:spcAft>
                <a:spcPts val="600"/>
              </a:spcAft>
              <a:buFont typeface="Wingdings" pitchFamily="2" charset="2"/>
              <a:buAutoNum type="arabicPeriod"/>
            </a:pPr>
            <a:r>
              <a:rPr lang="en-US" dirty="0" smtClean="0"/>
              <a:t>Increase average revenue per key account by 5% by end of year 2016. </a:t>
            </a:r>
            <a:r>
              <a:rPr lang="en-US" dirty="0"/>
              <a:t>(Measure: </a:t>
            </a:r>
            <a:r>
              <a:rPr lang="en-US" dirty="0" smtClean="0"/>
              <a:t>$ in revenue per key account/ </a:t>
            </a:r>
            <a:r>
              <a:rPr lang="en-US" dirty="0"/>
              <a:t>Target: </a:t>
            </a:r>
            <a:r>
              <a:rPr lang="en-US" dirty="0" smtClean="0"/>
              <a:t>$25k)</a:t>
            </a:r>
          </a:p>
          <a:p>
            <a:pPr marL="400050" lvl="2" indent="0">
              <a:spcBef>
                <a:spcPts val="0"/>
              </a:spcBef>
              <a:spcAft>
                <a:spcPts val="600"/>
              </a:spcAft>
              <a:buFont typeface="Wingdings" pitchFamily="2" charset="2"/>
              <a:buNone/>
            </a:pPr>
            <a:r>
              <a:rPr lang="en-US" dirty="0" smtClean="0"/>
              <a:t>1.1 </a:t>
            </a:r>
            <a:r>
              <a:rPr lang="en-US" dirty="0"/>
              <a:t>Increase use of promotional incentives for new product purchases to achieve a 30% success rate</a:t>
            </a:r>
            <a:r>
              <a:rPr lang="en-US" dirty="0" smtClean="0"/>
              <a:t>.</a:t>
            </a:r>
          </a:p>
          <a:p>
            <a:pPr marL="857250" lvl="3" indent="0">
              <a:spcBef>
                <a:spcPts val="0"/>
              </a:spcBef>
              <a:spcAft>
                <a:spcPts val="600"/>
              </a:spcAft>
              <a:buFont typeface="Wingdings" pitchFamily="2" charset="2"/>
              <a:buNone/>
            </a:pPr>
            <a:r>
              <a:rPr lang="en-US" dirty="0" smtClean="0"/>
              <a:t>1.1.1 Redesign multi-touch marketing campaign for key accounts.</a:t>
            </a:r>
          </a:p>
          <a:p>
            <a:pPr marL="857250" lvl="3" indent="0">
              <a:spcBef>
                <a:spcPts val="0"/>
              </a:spcBef>
              <a:spcAft>
                <a:spcPts val="600"/>
              </a:spcAft>
              <a:buFont typeface="Wingdings" pitchFamily="2" charset="2"/>
              <a:buNone/>
            </a:pPr>
            <a:endParaRPr lang="en-US" dirty="0"/>
          </a:p>
          <a:p>
            <a:pPr marL="0" lvl="1" indent="0">
              <a:spcBef>
                <a:spcPts val="0"/>
              </a:spcBef>
              <a:spcAft>
                <a:spcPts val="600"/>
              </a:spcAft>
              <a:buFont typeface="Wingdings" pitchFamily="2" charset="2"/>
              <a:buNone/>
            </a:pPr>
            <a:r>
              <a:rPr lang="en-US" dirty="0" smtClean="0"/>
              <a:t>2. Demonstrate our foundational values and company culture by maintaining 80% employee retention</a:t>
            </a:r>
            <a:r>
              <a:rPr lang="en-US" dirty="0"/>
              <a:t>. </a:t>
            </a:r>
            <a:r>
              <a:rPr lang="en-US" dirty="0" smtClean="0"/>
              <a:t>(Measure</a:t>
            </a:r>
            <a:r>
              <a:rPr lang="en-US" dirty="0"/>
              <a:t>: </a:t>
            </a:r>
            <a:r>
              <a:rPr lang="en-US" dirty="0" smtClean="0"/>
              <a:t>% of employees retained/ </a:t>
            </a:r>
            <a:r>
              <a:rPr lang="en-US" dirty="0"/>
              <a:t>Target: </a:t>
            </a:r>
            <a:r>
              <a:rPr lang="en-US" dirty="0" smtClean="0"/>
              <a:t>80%)</a:t>
            </a:r>
          </a:p>
          <a:p>
            <a:pPr marL="400050" lvl="2" indent="0">
              <a:spcBef>
                <a:spcPts val="0"/>
              </a:spcBef>
              <a:spcAft>
                <a:spcPts val="600"/>
              </a:spcAft>
              <a:buFont typeface="Wingdings" pitchFamily="2" charset="2"/>
              <a:buNone/>
            </a:pPr>
            <a:r>
              <a:rPr lang="en-US" dirty="0" smtClean="0"/>
              <a:t>2.1 Promote professional growth and career fulfillment by having 100% of mid-level managers complete professional development program annually.</a:t>
            </a:r>
          </a:p>
          <a:p>
            <a:pPr marL="857250" lvl="3" indent="0">
              <a:spcBef>
                <a:spcPts val="0"/>
              </a:spcBef>
              <a:spcAft>
                <a:spcPts val="600"/>
              </a:spcAft>
              <a:buFont typeface="Wingdings" pitchFamily="2" charset="2"/>
              <a:buNone/>
            </a:pPr>
            <a:r>
              <a:rPr lang="en-US" dirty="0" smtClean="0"/>
              <a:t>2.1.1 Research different professional development software systems.</a:t>
            </a:r>
            <a:endParaRPr lang="en-US" dirty="0"/>
          </a:p>
          <a:p>
            <a:pPr marL="0" indent="0">
              <a:spcBef>
                <a:spcPts val="0"/>
              </a:spcBef>
              <a:spcAft>
                <a:spcPts val="600"/>
              </a:spcAft>
              <a:buFont typeface="Wingdings" pitchFamily="2" charset="2"/>
              <a:buNone/>
            </a:pPr>
            <a:endParaRPr lang="en-US" dirty="0"/>
          </a:p>
        </p:txBody>
      </p:sp>
    </p:spTree>
    <p:extLst>
      <p:ext uri="{BB962C8B-B14F-4D97-AF65-F5344CB8AC3E}">
        <p14:creationId xmlns:p14="http://schemas.microsoft.com/office/powerpoint/2010/main" val="274198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5ABC0"/>
                </a:solidFill>
              </a:rPr>
              <a:t>Sustaining Focus – Performance Section</a:t>
            </a:r>
            <a:endParaRPr lang="en-US" dirty="0">
              <a:solidFill>
                <a:srgbClr val="75ABC0"/>
              </a:solidFill>
            </a:endParaRPr>
          </a:p>
        </p:txBody>
      </p:sp>
      <p:sp>
        <p:nvSpPr>
          <p:cNvPr id="5" name="Text Placeholder 4"/>
          <p:cNvSpPr>
            <a:spLocks noGrp="1"/>
          </p:cNvSpPr>
          <p:nvPr>
            <p:ph type="body" idx="1"/>
          </p:nvPr>
        </p:nvSpPr>
        <p:spPr/>
        <p:txBody>
          <a:bodyPr>
            <a:normAutofit lnSpcReduction="10000"/>
          </a:bodyPr>
          <a:lstStyle/>
          <a:p>
            <a:endParaRPr lang="en-US" dirty="0"/>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M3 2013</a:t>
            </a:r>
            <a:endParaRPr lang="en-US" dirty="0"/>
          </a:p>
        </p:txBody>
      </p:sp>
    </p:spTree>
    <p:extLst>
      <p:ext uri="{BB962C8B-B14F-4D97-AF65-F5344CB8AC3E}">
        <p14:creationId xmlns:p14="http://schemas.microsoft.com/office/powerpoint/2010/main" val="2702095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US" sz="4000" b="1" dirty="0" smtClean="0"/>
              <a:t>How will we use the plan as a management tool?</a:t>
            </a:r>
            <a:endParaRPr lang="en-US" sz="4000" b="1" dirty="0"/>
          </a:p>
          <a:p>
            <a:pPr marL="0" indent="0">
              <a:buNone/>
            </a:pPr>
            <a:endParaRPr lang="en-US" sz="2400" b="1" i="1" dirty="0"/>
          </a:p>
          <a:p>
            <a:pPr marL="0" indent="0">
              <a:buNone/>
            </a:pPr>
            <a:r>
              <a:rPr lang="en-US" sz="2400" b="1" i="1" dirty="0"/>
              <a:t>Definition: </a:t>
            </a:r>
          </a:p>
          <a:p>
            <a:pPr marL="0" indent="0">
              <a:buNone/>
            </a:pPr>
            <a:r>
              <a:rPr lang="en-US" sz="2200" b="1" dirty="0"/>
              <a:t>Implementation</a:t>
            </a:r>
            <a:r>
              <a:rPr lang="en-US" sz="2200" dirty="0"/>
              <a:t> is the process that turns strategies and plans into actions in order to accomplish strategic objectives and goals</a:t>
            </a:r>
            <a:r>
              <a:rPr lang="en-US" sz="2200" dirty="0" smtClean="0"/>
              <a:t>.</a:t>
            </a:r>
          </a:p>
          <a:p>
            <a:pPr marL="0" indent="0">
              <a:buNone/>
            </a:pPr>
            <a:endParaRPr lang="en-US" sz="1800" dirty="0"/>
          </a:p>
          <a:p>
            <a:pPr marL="0" indent="0">
              <a:buNone/>
            </a:pPr>
            <a:r>
              <a:rPr lang="en-US" sz="2200" b="1" i="1" dirty="0"/>
              <a:t>Outcome:</a:t>
            </a:r>
            <a:r>
              <a:rPr lang="en-US" sz="2400" dirty="0"/>
              <a:t/>
            </a:r>
            <a:br>
              <a:rPr lang="en-US" sz="2400" dirty="0"/>
            </a:br>
            <a:r>
              <a:rPr lang="en-US" sz="2200" dirty="0">
                <a:latin typeface="Trebuchet MS" pitchFamily="34" charset="0"/>
                <a:cs typeface="Arial" pitchFamily="34" charset="0"/>
              </a:rPr>
              <a:t>Synching checking in with your plan into the “rhythm of your business”</a:t>
            </a:r>
          </a:p>
        </p:txBody>
      </p:sp>
      <p:sp>
        <p:nvSpPr>
          <p:cNvPr id="2" name="Title 1"/>
          <p:cNvSpPr>
            <a:spLocks noGrp="1"/>
          </p:cNvSpPr>
          <p:nvPr>
            <p:ph type="title"/>
          </p:nvPr>
        </p:nvSpPr>
        <p:spPr/>
        <p:txBody>
          <a:bodyPr/>
          <a:lstStyle/>
          <a:p>
            <a:r>
              <a:rPr lang="en-US" dirty="0" smtClean="0"/>
              <a:t>Implementation Overview</a:t>
            </a:r>
            <a:endParaRPr lang="en-US" dirty="0"/>
          </a:p>
        </p:txBody>
      </p:sp>
    </p:spTree>
    <p:extLst>
      <p:ext uri="{BB962C8B-B14F-4D97-AF65-F5344CB8AC3E}">
        <p14:creationId xmlns:p14="http://schemas.microsoft.com/office/powerpoint/2010/main" val="150498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Aft>
                <a:spcPts val="1200"/>
              </a:spcAft>
            </a:pPr>
            <a:r>
              <a:rPr lang="en-US" sz="2400" dirty="0" smtClean="0"/>
              <a:t>Lack of ownership/no accountability</a:t>
            </a:r>
          </a:p>
          <a:p>
            <a:pPr>
              <a:spcAft>
                <a:spcPts val="1200"/>
              </a:spcAft>
            </a:pPr>
            <a:r>
              <a:rPr lang="en-US" sz="2400" dirty="0" smtClean="0"/>
              <a:t>Lack of communication</a:t>
            </a:r>
          </a:p>
          <a:p>
            <a:pPr>
              <a:spcAft>
                <a:spcPts val="1200"/>
              </a:spcAft>
            </a:pPr>
            <a:r>
              <a:rPr lang="en-US" sz="2400" dirty="0" smtClean="0"/>
              <a:t>Getting mired in the day-to-day</a:t>
            </a:r>
          </a:p>
          <a:p>
            <a:pPr>
              <a:spcAft>
                <a:spcPts val="1200"/>
              </a:spcAft>
            </a:pPr>
            <a:r>
              <a:rPr lang="en-US" sz="2400" dirty="0" smtClean="0"/>
              <a:t>An </a:t>
            </a:r>
            <a:r>
              <a:rPr lang="en-US" sz="2400" dirty="0"/>
              <a:t>overwhelming </a:t>
            </a:r>
            <a:r>
              <a:rPr lang="en-US" sz="2400" dirty="0" smtClean="0"/>
              <a:t>plan</a:t>
            </a:r>
          </a:p>
          <a:p>
            <a:pPr>
              <a:spcAft>
                <a:spcPts val="1200"/>
              </a:spcAft>
            </a:pPr>
            <a:r>
              <a:rPr lang="en-US" sz="2400" dirty="0" smtClean="0"/>
              <a:t>No </a:t>
            </a:r>
            <a:r>
              <a:rPr lang="en-US" sz="2400" dirty="0"/>
              <a:t>progress report</a:t>
            </a:r>
          </a:p>
          <a:p>
            <a:pPr>
              <a:spcAft>
                <a:spcPts val="1200"/>
              </a:spcAft>
            </a:pPr>
            <a:endParaRPr lang="en-US" sz="2400" dirty="0"/>
          </a:p>
          <a:p>
            <a:pPr>
              <a:spcAft>
                <a:spcPts val="1200"/>
              </a:spcAft>
            </a:pPr>
            <a:endParaRPr lang="en-US" sz="2400" dirty="0" smtClean="0"/>
          </a:p>
        </p:txBody>
      </p:sp>
      <p:sp>
        <p:nvSpPr>
          <p:cNvPr id="2" name="Title 1"/>
          <p:cNvSpPr>
            <a:spLocks noGrp="1"/>
          </p:cNvSpPr>
          <p:nvPr>
            <p:ph type="title"/>
          </p:nvPr>
        </p:nvSpPr>
        <p:spPr/>
        <p:txBody>
          <a:bodyPr/>
          <a:lstStyle/>
          <a:p>
            <a:r>
              <a:rPr lang="en-US" dirty="0" smtClean="0"/>
              <a:t>Common Pitfalls</a:t>
            </a:r>
            <a:endParaRPr lang="en-US" dirty="0"/>
          </a:p>
        </p:txBody>
      </p:sp>
    </p:spTree>
    <p:extLst>
      <p:ext uri="{BB962C8B-B14F-4D97-AF65-F5344CB8AC3E}">
        <p14:creationId xmlns:p14="http://schemas.microsoft.com/office/powerpoint/2010/main" val="2465692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1350" y="38148"/>
            <a:ext cx="7931150" cy="1143000"/>
          </a:xfrm>
        </p:spPr>
        <p:txBody>
          <a:bodyPr/>
          <a:lstStyle/>
          <a:p>
            <a:r>
              <a:rPr lang="en-US" dirty="0" smtClean="0"/>
              <a:t>Streamlined Progress Updating</a:t>
            </a:r>
            <a:endParaRPr lang="en-US" dirty="0"/>
          </a:p>
        </p:txBody>
      </p:sp>
      <p:sp>
        <p:nvSpPr>
          <p:cNvPr id="4" name="TextBox 3"/>
          <p:cNvSpPr txBox="1"/>
          <p:nvPr/>
        </p:nvSpPr>
        <p:spPr>
          <a:xfrm>
            <a:off x="310471" y="1222713"/>
            <a:ext cx="3396343" cy="4154984"/>
          </a:xfrm>
          <a:prstGeom prst="rect">
            <a:avLst/>
          </a:prstGeom>
          <a:noFill/>
        </p:spPr>
        <p:txBody>
          <a:bodyPr wrap="square" rtlCol="0">
            <a:spAutoFit/>
          </a:bodyPr>
          <a:lstStyle/>
          <a:p>
            <a:r>
              <a:rPr lang="en-US" sz="2200" b="1" dirty="0" smtClean="0">
                <a:solidFill>
                  <a:prstClr val="black">
                    <a:lumMod val="75000"/>
                    <a:lumOff val="25000"/>
                  </a:prstClr>
                </a:solidFill>
              </a:rPr>
              <a:t>Track your performance </a:t>
            </a:r>
            <a:r>
              <a:rPr lang="en-US" sz="2200" dirty="0" smtClean="0">
                <a:solidFill>
                  <a:prstClr val="black">
                    <a:lumMod val="75000"/>
                    <a:lumOff val="25000"/>
                  </a:prstClr>
                </a:solidFill>
              </a:rPr>
              <a:t>to show only necessary status information.</a:t>
            </a:r>
          </a:p>
          <a:p>
            <a:endParaRPr lang="en-US" sz="2200" dirty="0" smtClean="0">
              <a:solidFill>
                <a:prstClr val="black">
                  <a:lumMod val="75000"/>
                  <a:lumOff val="25000"/>
                </a:prstClr>
              </a:solidFill>
            </a:endParaRPr>
          </a:p>
          <a:p>
            <a:r>
              <a:rPr lang="en-US" sz="2200" b="1" dirty="0" smtClean="0">
                <a:solidFill>
                  <a:prstClr val="black">
                    <a:lumMod val="75000"/>
                    <a:lumOff val="25000"/>
                  </a:prstClr>
                </a:solidFill>
              </a:rPr>
              <a:t>High </a:t>
            </a:r>
            <a:r>
              <a:rPr lang="en-US" sz="2200" b="1" dirty="0">
                <a:solidFill>
                  <a:prstClr val="black">
                    <a:lumMod val="75000"/>
                    <a:lumOff val="25000"/>
                  </a:prstClr>
                </a:solidFill>
              </a:rPr>
              <a:t>priority items </a:t>
            </a:r>
            <a:r>
              <a:rPr lang="en-US" sz="2200" dirty="0">
                <a:solidFill>
                  <a:prstClr val="black">
                    <a:lumMod val="75000"/>
                    <a:lumOff val="25000"/>
                  </a:prstClr>
                </a:solidFill>
              </a:rPr>
              <a:t>are flagged.</a:t>
            </a:r>
          </a:p>
          <a:p>
            <a:endParaRPr lang="en-US" sz="2200" dirty="0">
              <a:solidFill>
                <a:prstClr val="black">
                  <a:lumMod val="75000"/>
                  <a:lumOff val="25000"/>
                </a:prstClr>
              </a:solidFill>
            </a:endParaRPr>
          </a:p>
          <a:p>
            <a:r>
              <a:rPr lang="en-US" sz="2200" dirty="0" smtClean="0">
                <a:solidFill>
                  <a:prstClr val="black">
                    <a:lumMod val="75000"/>
                    <a:lumOff val="25000"/>
                  </a:prstClr>
                </a:solidFill>
              </a:rPr>
              <a:t>Click on the pencil to </a:t>
            </a:r>
            <a:r>
              <a:rPr lang="en-US" sz="2200" b="1" dirty="0" smtClean="0">
                <a:solidFill>
                  <a:prstClr val="black">
                    <a:lumMod val="75000"/>
                    <a:lumOff val="25000"/>
                  </a:prstClr>
                </a:solidFill>
              </a:rPr>
              <a:t>update the progress on one page </a:t>
            </a:r>
            <a:r>
              <a:rPr lang="en-US" sz="2200" dirty="0" smtClean="0">
                <a:solidFill>
                  <a:prstClr val="black">
                    <a:lumMod val="75000"/>
                    <a:lumOff val="25000"/>
                  </a:prstClr>
                </a:solidFill>
              </a:rPr>
              <a:t>– including dates, priority and ownership.</a:t>
            </a:r>
          </a:p>
          <a:p>
            <a:endParaRPr lang="en-US" sz="2200" dirty="0" smtClean="0">
              <a:solidFill>
                <a:prstClr val="black">
                  <a:lumMod val="75000"/>
                  <a:lumOff val="25000"/>
                </a:prstClr>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43598" y="1758638"/>
            <a:ext cx="4438452" cy="4398555"/>
          </a:xfrm>
          <a:prstGeom prst="rect">
            <a:avLst/>
          </a:prstGeom>
          <a:ln w="57150">
            <a:solidFill>
              <a:srgbClr val="99B5B9"/>
            </a:solidFill>
          </a:ln>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3225" y="3468042"/>
            <a:ext cx="3657600" cy="2983458"/>
          </a:xfrm>
          <a:prstGeom prst="rect">
            <a:avLst/>
          </a:prstGeom>
          <a:ln w="57150">
            <a:solidFill>
              <a:srgbClr val="99B5B9"/>
            </a:solidFill>
          </a:ln>
        </p:spPr>
      </p:pic>
      <p:cxnSp>
        <p:nvCxnSpPr>
          <p:cNvPr id="13" name="Straight Arrow Connector 12"/>
          <p:cNvCxnSpPr/>
          <p:nvPr/>
        </p:nvCxnSpPr>
        <p:spPr>
          <a:xfrm>
            <a:off x="3706814" y="1602421"/>
            <a:ext cx="729490" cy="312104"/>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067050" y="2705100"/>
            <a:ext cx="1369254" cy="153510"/>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3751677" y="3680204"/>
            <a:ext cx="1750841" cy="691771"/>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871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update a goal</a:t>
            </a:r>
            <a:endParaRPr lang="en-US" dirty="0"/>
          </a:p>
        </p:txBody>
      </p:sp>
      <p:sp>
        <p:nvSpPr>
          <p:cNvPr id="3" name="Content Placeholder 2"/>
          <p:cNvSpPr>
            <a:spLocks noGrp="1"/>
          </p:cNvSpPr>
          <p:nvPr>
            <p:ph idx="1"/>
          </p:nvPr>
        </p:nvSpPr>
        <p:spPr/>
        <p:txBody>
          <a:bodyPr>
            <a:noAutofit/>
          </a:bodyPr>
          <a:lstStyle/>
          <a:p>
            <a:pPr marL="0" indent="0">
              <a:spcAft>
                <a:spcPts val="1200"/>
              </a:spcAft>
              <a:buNone/>
            </a:pPr>
            <a:r>
              <a:rPr lang="en-US" sz="2400" dirty="0" smtClean="0"/>
              <a:t>Click on the pencil icon next to the goal you’re wanting to update.</a:t>
            </a:r>
          </a:p>
          <a:p>
            <a:pPr marL="0" indent="0">
              <a:spcAft>
                <a:spcPts val="1200"/>
              </a:spcAft>
              <a:buNone/>
            </a:pPr>
            <a:r>
              <a:rPr lang="en-US" sz="2400" u="sng" dirty="0" smtClean="0"/>
              <a:t>Three steps to updating a goal:</a:t>
            </a:r>
          </a:p>
          <a:p>
            <a:pPr marL="457200" indent="-457200">
              <a:spcAft>
                <a:spcPts val="1200"/>
              </a:spcAft>
              <a:buFont typeface="+mj-lt"/>
              <a:buAutoNum type="arabicPeriod"/>
            </a:pPr>
            <a:r>
              <a:rPr lang="en-US" sz="2400" dirty="0" smtClean="0"/>
              <a:t>Update your Status</a:t>
            </a:r>
          </a:p>
          <a:p>
            <a:pPr marL="457200" indent="-457200">
              <a:spcAft>
                <a:spcPts val="1200"/>
              </a:spcAft>
              <a:buFont typeface="+mj-lt"/>
              <a:buAutoNum type="arabicPeriod"/>
            </a:pPr>
            <a:r>
              <a:rPr lang="en-US" sz="2400" dirty="0" smtClean="0"/>
              <a:t>Update your Actual</a:t>
            </a:r>
          </a:p>
          <a:p>
            <a:pPr marL="457200" indent="-457200">
              <a:spcAft>
                <a:spcPts val="1200"/>
              </a:spcAft>
              <a:buFont typeface="+mj-lt"/>
              <a:buAutoNum type="arabicPeriod"/>
            </a:pPr>
            <a:r>
              <a:rPr lang="en-US" sz="2400" dirty="0" smtClean="0"/>
              <a:t>Leave a Comment </a:t>
            </a:r>
            <a:r>
              <a:rPr lang="en-US" sz="2400" i="1" dirty="0" smtClean="0"/>
              <a:t>(if needed)</a:t>
            </a:r>
          </a:p>
          <a:p>
            <a:pPr marL="457200" indent="-457200">
              <a:spcAft>
                <a:spcPts val="1200"/>
              </a:spcAft>
              <a:buFont typeface="+mj-lt"/>
              <a:buAutoNum type="arabicPeriod"/>
            </a:pPr>
            <a:endParaRPr lang="en-US" sz="2400" i="1" dirty="0"/>
          </a:p>
          <a:p>
            <a:pPr marL="0" indent="0">
              <a:spcAft>
                <a:spcPts val="1200"/>
              </a:spcAft>
              <a:buNone/>
            </a:pPr>
            <a:r>
              <a:rPr lang="en-US" sz="2400" dirty="0" smtClean="0"/>
              <a:t>Click “Save,” you’re finished!</a:t>
            </a:r>
            <a:endParaRPr lang="en-US" sz="2400" dirty="0"/>
          </a:p>
          <a:p>
            <a:pPr>
              <a:spcAft>
                <a:spcPts val="1200"/>
              </a:spcAft>
            </a:pPr>
            <a:endParaRPr lang="en-US" sz="2400" dirty="0"/>
          </a:p>
          <a:p>
            <a:pPr>
              <a:spcAft>
                <a:spcPts val="1200"/>
              </a:spcAft>
            </a:pPr>
            <a:endParaRPr lang="en-US" sz="2400" dirty="0" smtClean="0"/>
          </a:p>
        </p:txBody>
      </p:sp>
    </p:spTree>
    <p:extLst>
      <p:ext uri="{BB962C8B-B14F-4D97-AF65-F5344CB8AC3E}">
        <p14:creationId xmlns:p14="http://schemas.microsoft.com/office/powerpoint/2010/main" val="181922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1350" y="38148"/>
            <a:ext cx="7931150" cy="1143000"/>
          </a:xfrm>
        </p:spPr>
        <p:txBody>
          <a:bodyPr/>
          <a:lstStyle/>
          <a:p>
            <a:r>
              <a:rPr lang="en-US" dirty="0" smtClean="0"/>
              <a:t>Track Performance</a:t>
            </a:r>
            <a:endParaRPr lang="en-US"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592" y="1643555"/>
            <a:ext cx="6348666" cy="3926669"/>
          </a:xfrm>
          <a:prstGeom prst="rect">
            <a:avLst/>
          </a:prstGeom>
          <a:ln w="19050">
            <a:solidFill>
              <a:schemeClr val="bg1">
                <a:lumMod val="50000"/>
              </a:schemeClr>
            </a:solidFill>
          </a:ln>
        </p:spPr>
      </p:pic>
    </p:spTree>
    <p:extLst>
      <p:ext uri="{BB962C8B-B14F-4D97-AF65-F5344CB8AC3E}">
        <p14:creationId xmlns:p14="http://schemas.microsoft.com/office/powerpoint/2010/main" val="3315872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4706" y="4137433"/>
            <a:ext cx="10008605" cy="2019192"/>
          </a:xfrm>
        </p:spPr>
        <p:txBody>
          <a:bodyPr>
            <a:normAutofit/>
          </a:bodyPr>
          <a:lstStyle/>
          <a:p>
            <a:pPr marL="341312" indent="0" algn="ctr">
              <a:buNone/>
            </a:pPr>
            <a:r>
              <a:rPr lang="en-US" dirty="0" smtClean="0"/>
              <a:t>Go to your device’s app store and search for “OnStrategy”</a:t>
            </a:r>
            <a:endParaRPr lang="en-US" dirty="0"/>
          </a:p>
          <a:p>
            <a:pPr lvl="2"/>
            <a:endParaRPr lang="en-US" dirty="0"/>
          </a:p>
        </p:txBody>
      </p:sp>
      <p:sp>
        <p:nvSpPr>
          <p:cNvPr id="3" name="Title 2"/>
          <p:cNvSpPr>
            <a:spLocks noGrp="1"/>
          </p:cNvSpPr>
          <p:nvPr>
            <p:ph type="title"/>
          </p:nvPr>
        </p:nvSpPr>
        <p:spPr/>
        <p:txBody>
          <a:bodyPr/>
          <a:lstStyle/>
          <a:p>
            <a:r>
              <a:rPr lang="en-US" dirty="0" smtClean="0"/>
              <a:t>Getting the Mobile App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389" y="1479912"/>
            <a:ext cx="2205217" cy="2205217"/>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721" y="5024673"/>
            <a:ext cx="2605668" cy="773015"/>
          </a:xfrm>
          <a:prstGeom prst="rect">
            <a:avLst/>
          </a:prstGeom>
        </p:spPr>
      </p:pic>
      <p:pic>
        <p:nvPicPr>
          <p:cNvPr id="7" name="Picture 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4606" y="5025965"/>
            <a:ext cx="2605668" cy="771723"/>
          </a:xfrm>
          <a:prstGeom prst="rect">
            <a:avLst/>
          </a:prstGeom>
        </p:spPr>
      </p:pic>
    </p:spTree>
    <p:extLst>
      <p:ext uri="{BB962C8B-B14F-4D97-AF65-F5344CB8AC3E}">
        <p14:creationId xmlns:p14="http://schemas.microsoft.com/office/powerpoint/2010/main" val="68040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199"/>
            <a:ext cx="8229600" cy="4855191"/>
          </a:xfrm>
        </p:spPr>
        <p:txBody>
          <a:bodyPr>
            <a:normAutofit fontScale="62500" lnSpcReduction="20000"/>
          </a:bodyPr>
          <a:lstStyle/>
          <a:p>
            <a:pPr marL="0" indent="0">
              <a:lnSpc>
                <a:spcPct val="170000"/>
              </a:lnSpc>
              <a:buNone/>
            </a:pPr>
            <a:r>
              <a:rPr lang="en-US" b="1" dirty="0"/>
              <a:t>Through strategic planning, you can </a:t>
            </a:r>
            <a:r>
              <a:rPr lang="en-US" b="1" dirty="0" smtClean="0"/>
              <a:t>drive engagement, alignment and ownership: </a:t>
            </a:r>
            <a:endParaRPr lang="en-US" b="1" dirty="0"/>
          </a:p>
          <a:p>
            <a:pPr marL="573088" indent="-231775">
              <a:lnSpc>
                <a:spcPct val="170000"/>
              </a:lnSpc>
              <a:spcBef>
                <a:spcPts val="24"/>
              </a:spcBef>
            </a:pPr>
            <a:r>
              <a:rPr lang="en-US" b="1" u="sng" dirty="0" smtClean="0"/>
              <a:t>Engagement:</a:t>
            </a:r>
            <a:r>
              <a:rPr lang="en-US" b="1" dirty="0" smtClean="0"/>
              <a:t> </a:t>
            </a:r>
            <a:r>
              <a:rPr lang="en-US" dirty="0" smtClean="0"/>
              <a:t>Getting the right people involved</a:t>
            </a:r>
            <a:endParaRPr lang="en-US" dirty="0"/>
          </a:p>
          <a:p>
            <a:pPr marL="573088" indent="-231775">
              <a:lnSpc>
                <a:spcPct val="170000"/>
              </a:lnSpc>
              <a:spcBef>
                <a:spcPts val="24"/>
              </a:spcBef>
            </a:pPr>
            <a:r>
              <a:rPr lang="en-US" b="1" u="sng" dirty="0" smtClean="0"/>
              <a:t>Alignment:</a:t>
            </a:r>
            <a:r>
              <a:rPr lang="en-US" b="1" dirty="0" smtClean="0"/>
              <a:t> </a:t>
            </a:r>
            <a:r>
              <a:rPr lang="en-US" dirty="0" smtClean="0"/>
              <a:t>Building consensus with focus and clarity</a:t>
            </a:r>
            <a:endParaRPr lang="en-US" dirty="0"/>
          </a:p>
          <a:p>
            <a:pPr marL="573088" indent="-231775">
              <a:lnSpc>
                <a:spcPct val="170000"/>
              </a:lnSpc>
              <a:spcBef>
                <a:spcPts val="24"/>
              </a:spcBef>
            </a:pPr>
            <a:r>
              <a:rPr lang="en-US" b="1" u="sng" dirty="0" smtClean="0"/>
              <a:t>Ownership:</a:t>
            </a:r>
            <a:r>
              <a:rPr lang="en-US" b="1" dirty="0" smtClean="0"/>
              <a:t> </a:t>
            </a:r>
            <a:r>
              <a:rPr lang="en-US" dirty="0" smtClean="0"/>
              <a:t>Knowing what needs to be done and by who</a:t>
            </a:r>
          </a:p>
          <a:p>
            <a:pPr marL="341313" indent="0">
              <a:lnSpc>
                <a:spcPct val="170000"/>
              </a:lnSpc>
              <a:spcBef>
                <a:spcPts val="24"/>
              </a:spcBef>
              <a:buNone/>
            </a:pPr>
            <a:endParaRPr lang="en-US" b="1" dirty="0" smtClean="0"/>
          </a:p>
          <a:p>
            <a:pPr marL="0" indent="0">
              <a:lnSpc>
                <a:spcPct val="150000"/>
              </a:lnSpc>
              <a:buNone/>
            </a:pPr>
            <a:r>
              <a:rPr lang="en-US" b="1" dirty="0" smtClean="0"/>
              <a:t>Benefits of on OnStrategy, specifically</a:t>
            </a:r>
          </a:p>
          <a:p>
            <a:pPr marL="573088" indent="-231775">
              <a:lnSpc>
                <a:spcPct val="170000"/>
              </a:lnSpc>
            </a:pPr>
            <a:r>
              <a:rPr lang="en-US" b="1" u="sng" dirty="0" smtClean="0"/>
              <a:t>One </a:t>
            </a:r>
            <a:r>
              <a:rPr lang="en-US" b="1" u="sng" dirty="0"/>
              <a:t>version of your plan:</a:t>
            </a:r>
            <a:r>
              <a:rPr lang="en-US" b="1" dirty="0"/>
              <a:t> </a:t>
            </a:r>
            <a:r>
              <a:rPr lang="en-US" dirty="0" smtClean="0"/>
              <a:t>A single source of truth</a:t>
            </a:r>
            <a:endParaRPr lang="en-US" dirty="0"/>
          </a:p>
          <a:p>
            <a:pPr marL="573088" indent="-231775">
              <a:lnSpc>
                <a:spcPct val="170000"/>
              </a:lnSpc>
            </a:pPr>
            <a:r>
              <a:rPr lang="en-US" b="1" u="sng" dirty="0" smtClean="0"/>
              <a:t>Consistent reporting, dynamically generated-</a:t>
            </a:r>
            <a:r>
              <a:rPr lang="en-US" b="1" dirty="0" smtClean="0"/>
              <a:t> </a:t>
            </a:r>
            <a:r>
              <a:rPr lang="en-US" dirty="0" smtClean="0"/>
              <a:t>Check </a:t>
            </a:r>
            <a:r>
              <a:rPr lang="en-US" dirty="0"/>
              <a:t>progress with </a:t>
            </a:r>
            <a:r>
              <a:rPr lang="en-US" dirty="0" smtClean="0"/>
              <a:t>a single click</a:t>
            </a:r>
            <a:endParaRPr lang="en-US" dirty="0"/>
          </a:p>
          <a:p>
            <a:pPr marL="573088" indent="-231775">
              <a:lnSpc>
                <a:spcPct val="170000"/>
              </a:lnSpc>
            </a:pPr>
            <a:r>
              <a:rPr lang="en-US" b="1" u="sng" dirty="0"/>
              <a:t>Org-wide </a:t>
            </a:r>
            <a:r>
              <a:rPr lang="en-US" b="1" u="sng" dirty="0" smtClean="0"/>
              <a:t>engagement-</a:t>
            </a:r>
            <a:r>
              <a:rPr lang="en-US" b="1" dirty="0" smtClean="0"/>
              <a:t> </a:t>
            </a:r>
            <a:r>
              <a:rPr lang="en-US" dirty="0" smtClean="0"/>
              <a:t>Built in communication and collaboration tools</a:t>
            </a:r>
            <a:endParaRPr lang="en-US" dirty="0"/>
          </a:p>
          <a:p>
            <a:pPr marL="573088" indent="-231775">
              <a:lnSpc>
                <a:spcPct val="170000"/>
              </a:lnSpc>
            </a:pPr>
            <a:r>
              <a:rPr lang="en-US" b="1" u="sng" dirty="0"/>
              <a:t>Quickly </a:t>
            </a:r>
            <a:r>
              <a:rPr lang="en-US" b="1" u="sng" dirty="0" smtClean="0"/>
              <a:t>update progress-</a:t>
            </a:r>
            <a:r>
              <a:rPr lang="en-US" b="1" dirty="0" smtClean="0"/>
              <a:t> </a:t>
            </a:r>
            <a:r>
              <a:rPr lang="en-US" dirty="0" smtClean="0"/>
              <a:t>Intuitive interface for capturing progress updates</a:t>
            </a:r>
            <a:endParaRPr lang="en-US" dirty="0"/>
          </a:p>
          <a:p>
            <a:pPr marL="573088" indent="-231775">
              <a:lnSpc>
                <a:spcPct val="170000"/>
              </a:lnSpc>
            </a:pPr>
            <a:r>
              <a:rPr lang="en-US" b="1" u="sng" dirty="0"/>
              <a:t>Dynamic Planning-</a:t>
            </a:r>
            <a:r>
              <a:rPr lang="en-US" b="1" dirty="0"/>
              <a:t> </a:t>
            </a:r>
            <a:r>
              <a:rPr lang="en-US" dirty="0"/>
              <a:t> </a:t>
            </a:r>
            <a:r>
              <a:rPr lang="en-US" dirty="0" smtClean="0"/>
              <a:t>Keep strategic planning relevant by having </a:t>
            </a:r>
            <a:r>
              <a:rPr lang="en-US" dirty="0"/>
              <a:t>a living, breathing plan that guides decision </a:t>
            </a:r>
            <a:r>
              <a:rPr lang="en-US" dirty="0" smtClean="0"/>
              <a:t>making</a:t>
            </a:r>
            <a:endParaRPr lang="en-US" dirty="0"/>
          </a:p>
          <a:p>
            <a:pPr marL="682625" indent="-341313"/>
            <a:endParaRPr lang="en-US" dirty="0"/>
          </a:p>
          <a:p>
            <a:pPr lvl="2"/>
            <a:endParaRPr lang="en-US" dirty="0" smtClean="0"/>
          </a:p>
          <a:p>
            <a:pPr lvl="2"/>
            <a:endParaRPr lang="en-US" dirty="0"/>
          </a:p>
        </p:txBody>
      </p:sp>
      <p:sp>
        <p:nvSpPr>
          <p:cNvPr id="3" name="Title 2"/>
          <p:cNvSpPr>
            <a:spLocks noGrp="1"/>
          </p:cNvSpPr>
          <p:nvPr>
            <p:ph type="title"/>
          </p:nvPr>
        </p:nvSpPr>
        <p:spPr/>
        <p:txBody>
          <a:bodyPr/>
          <a:lstStyle/>
          <a:p>
            <a:r>
              <a:rPr lang="en-US" dirty="0" smtClean="0"/>
              <a:t>Benefits of using Onstrategy</a:t>
            </a:r>
            <a:endParaRPr lang="en-US" dirty="0"/>
          </a:p>
        </p:txBody>
      </p:sp>
    </p:spTree>
    <p:extLst>
      <p:ext uri="{BB962C8B-B14F-4D97-AF65-F5344CB8AC3E}">
        <p14:creationId xmlns:p14="http://schemas.microsoft.com/office/powerpoint/2010/main" val="3025794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860" y="1261833"/>
            <a:ext cx="4381802" cy="4815270"/>
          </a:xfrm>
          <a:prstGeom prst="rect">
            <a:avLst/>
          </a:prstGeom>
        </p:spPr>
      </p:pic>
      <p:sp>
        <p:nvSpPr>
          <p:cNvPr id="3" name="Title 2"/>
          <p:cNvSpPr>
            <a:spLocks noGrp="1"/>
          </p:cNvSpPr>
          <p:nvPr>
            <p:ph type="title"/>
          </p:nvPr>
        </p:nvSpPr>
        <p:spPr>
          <a:xfrm>
            <a:off x="641350" y="38148"/>
            <a:ext cx="7931150" cy="1143000"/>
          </a:xfrm>
        </p:spPr>
        <p:txBody>
          <a:bodyPr>
            <a:normAutofit fontScale="90000"/>
          </a:bodyPr>
          <a:lstStyle/>
          <a:p>
            <a:r>
              <a:rPr lang="en-US" dirty="0" smtClean="0"/>
              <a:t/>
            </a:r>
            <a:br>
              <a:rPr lang="en-US" dirty="0" smtClean="0"/>
            </a:br>
            <a:r>
              <a:rPr lang="en-US" dirty="0" smtClean="0"/>
              <a:t>STAY FOCUSED WITH ONSTRATEGY MOBILE </a:t>
            </a:r>
            <a:br>
              <a:rPr lang="en-US" dirty="0" smtClean="0"/>
            </a:b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890" y="1297693"/>
            <a:ext cx="4381802" cy="4815270"/>
          </a:xfrm>
          <a:prstGeom prst="rect">
            <a:avLst/>
          </a:prstGeom>
        </p:spPr>
      </p:pic>
      <p:sp>
        <p:nvSpPr>
          <p:cNvPr id="6" name="TextBox 5"/>
          <p:cNvSpPr txBox="1"/>
          <p:nvPr/>
        </p:nvSpPr>
        <p:spPr>
          <a:xfrm>
            <a:off x="310471" y="1697842"/>
            <a:ext cx="3396343" cy="4493538"/>
          </a:xfrm>
          <a:prstGeom prst="rect">
            <a:avLst/>
          </a:prstGeom>
          <a:noFill/>
        </p:spPr>
        <p:txBody>
          <a:bodyPr wrap="square" rtlCol="0">
            <a:spAutoFit/>
          </a:bodyPr>
          <a:lstStyle/>
          <a:p>
            <a:r>
              <a:rPr lang="en-US" sz="2200" b="1" dirty="0" smtClean="0">
                <a:solidFill>
                  <a:schemeClr val="tx1">
                    <a:lumMod val="75000"/>
                    <a:lumOff val="25000"/>
                  </a:schemeClr>
                </a:solidFill>
              </a:rPr>
              <a:t>Priorities in your pocket </a:t>
            </a:r>
            <a:r>
              <a:rPr lang="en-US" sz="2200" dirty="0" smtClean="0">
                <a:solidFill>
                  <a:schemeClr val="tx1">
                    <a:lumMod val="75000"/>
                    <a:lumOff val="25000"/>
                  </a:schemeClr>
                </a:solidFill>
              </a:rPr>
              <a:t>show you what needs your focus.</a:t>
            </a:r>
          </a:p>
          <a:p>
            <a:endParaRPr lang="en-US" sz="2200" dirty="0" smtClean="0">
              <a:solidFill>
                <a:schemeClr val="tx1">
                  <a:lumMod val="75000"/>
                  <a:lumOff val="25000"/>
                </a:schemeClr>
              </a:solidFill>
            </a:endParaRPr>
          </a:p>
          <a:p>
            <a:r>
              <a:rPr lang="en-US" sz="2200" b="1" dirty="0" smtClean="0">
                <a:solidFill>
                  <a:schemeClr val="tx1">
                    <a:lumMod val="75000"/>
                    <a:lumOff val="25000"/>
                  </a:schemeClr>
                </a:solidFill>
              </a:rPr>
              <a:t>Manage performance in 30 seconds</a:t>
            </a:r>
            <a:r>
              <a:rPr lang="en-US" sz="2200" dirty="0">
                <a:solidFill>
                  <a:schemeClr val="tx1">
                    <a:lumMod val="75000"/>
                    <a:lumOff val="25000"/>
                  </a:schemeClr>
                </a:solidFill>
              </a:rPr>
              <a:t> </a:t>
            </a:r>
            <a:r>
              <a:rPr lang="en-US" sz="2200" dirty="0" smtClean="0">
                <a:solidFill>
                  <a:schemeClr val="tx1">
                    <a:lumMod val="75000"/>
                    <a:lumOff val="25000"/>
                  </a:schemeClr>
                </a:solidFill>
              </a:rPr>
              <a:t>using the quick update screen. </a:t>
            </a:r>
          </a:p>
          <a:p>
            <a:endParaRPr lang="en-US" sz="2200" dirty="0">
              <a:solidFill>
                <a:schemeClr val="tx1">
                  <a:lumMod val="75000"/>
                  <a:lumOff val="25000"/>
                </a:schemeClr>
              </a:solidFill>
            </a:endParaRPr>
          </a:p>
          <a:p>
            <a:r>
              <a:rPr lang="en-US" sz="2200" b="1" dirty="0" smtClean="0">
                <a:solidFill>
                  <a:schemeClr val="tx1">
                    <a:lumMod val="75000"/>
                    <a:lumOff val="25000"/>
                  </a:schemeClr>
                </a:solidFill>
              </a:rPr>
              <a:t>Know what is on your horizon </a:t>
            </a:r>
            <a:r>
              <a:rPr lang="en-US" sz="2200" dirty="0" smtClean="0">
                <a:solidFill>
                  <a:schemeClr val="tx1">
                    <a:lumMod val="75000"/>
                    <a:lumOff val="25000"/>
                  </a:schemeClr>
                </a:solidFill>
              </a:rPr>
              <a:t>by seeing goals that are coming up within 90 days.</a:t>
            </a:r>
          </a:p>
          <a:p>
            <a:endParaRPr lang="en-US" sz="2200" dirty="0" smtClean="0">
              <a:solidFill>
                <a:schemeClr val="tx1">
                  <a:lumMod val="75000"/>
                  <a:lumOff val="25000"/>
                </a:schemeClr>
              </a:solidFill>
            </a:endParaRPr>
          </a:p>
        </p:txBody>
      </p:sp>
      <p:cxnSp>
        <p:nvCxnSpPr>
          <p:cNvPr id="7" name="Straight Arrow Connector 6"/>
          <p:cNvCxnSpPr/>
          <p:nvPr/>
        </p:nvCxnSpPr>
        <p:spPr>
          <a:xfrm>
            <a:off x="3547582" y="2087374"/>
            <a:ext cx="3131124" cy="640417"/>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570313" y="3944611"/>
            <a:ext cx="1634134" cy="0"/>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433229" y="5161432"/>
            <a:ext cx="3245477" cy="0"/>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4055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1350" y="38148"/>
            <a:ext cx="7931150" cy="1143000"/>
          </a:xfrm>
        </p:spPr>
        <p:txBody>
          <a:bodyPr/>
          <a:lstStyle/>
          <a:p>
            <a:r>
              <a:rPr lang="en-US" dirty="0" err="1" smtClean="0"/>
              <a:t>OnStrategy</a:t>
            </a:r>
            <a:r>
              <a:rPr lang="en-US" dirty="0" smtClean="0"/>
              <a:t> Reporting Features </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002" y="1317626"/>
            <a:ext cx="5554015" cy="5020416"/>
          </a:xfrm>
          <a:prstGeom prst="rect">
            <a:avLst/>
          </a:prstGeom>
        </p:spPr>
      </p:pic>
      <p:sp>
        <p:nvSpPr>
          <p:cNvPr id="7" name="Oval 6"/>
          <p:cNvSpPr/>
          <p:nvPr/>
        </p:nvSpPr>
        <p:spPr>
          <a:xfrm>
            <a:off x="3842155" y="1317625"/>
            <a:ext cx="1173708" cy="361049"/>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019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1350" y="38148"/>
            <a:ext cx="7931150" cy="1143000"/>
          </a:xfrm>
        </p:spPr>
        <p:txBody>
          <a:bodyPr/>
          <a:lstStyle/>
          <a:p>
            <a:r>
              <a:rPr lang="en-US" dirty="0" smtClean="0"/>
              <a:t>Visual Performance Dashboard </a:t>
            </a:r>
            <a:endParaRPr lang="en-US" dirty="0"/>
          </a:p>
        </p:txBody>
      </p:sp>
      <p:sp>
        <p:nvSpPr>
          <p:cNvPr id="4" name="TextBox 3"/>
          <p:cNvSpPr txBox="1"/>
          <p:nvPr/>
        </p:nvSpPr>
        <p:spPr>
          <a:xfrm>
            <a:off x="136522" y="1528138"/>
            <a:ext cx="2359025" cy="4832092"/>
          </a:xfrm>
          <a:prstGeom prst="rect">
            <a:avLst/>
          </a:prstGeom>
          <a:noFill/>
        </p:spPr>
        <p:txBody>
          <a:bodyPr wrap="square" rtlCol="0">
            <a:spAutoFit/>
          </a:bodyPr>
          <a:lstStyle/>
          <a:p>
            <a:r>
              <a:rPr lang="en-US" sz="2200" b="1" dirty="0">
                <a:solidFill>
                  <a:prstClr val="black">
                    <a:lumMod val="75000"/>
                    <a:lumOff val="25000"/>
                  </a:prstClr>
                </a:solidFill>
              </a:rPr>
              <a:t>Save custom dashboards </a:t>
            </a:r>
            <a:r>
              <a:rPr lang="en-US" sz="2200" dirty="0">
                <a:solidFill>
                  <a:prstClr val="black">
                    <a:lumMod val="75000"/>
                    <a:lumOff val="25000"/>
                  </a:prstClr>
                </a:solidFill>
              </a:rPr>
              <a:t>and share with </a:t>
            </a:r>
            <a:r>
              <a:rPr lang="en-US" sz="2200" dirty="0" smtClean="0">
                <a:solidFill>
                  <a:prstClr val="black">
                    <a:lumMod val="75000"/>
                    <a:lumOff val="25000"/>
                  </a:prstClr>
                </a:solidFill>
              </a:rPr>
              <a:t>anyone</a:t>
            </a:r>
            <a:endParaRPr lang="en-US" sz="2200" dirty="0">
              <a:solidFill>
                <a:prstClr val="black">
                  <a:lumMod val="75000"/>
                  <a:lumOff val="25000"/>
                </a:prstClr>
              </a:solidFill>
            </a:endParaRPr>
          </a:p>
          <a:p>
            <a:endParaRPr lang="en-US" sz="2200" dirty="0" smtClean="0">
              <a:solidFill>
                <a:prstClr val="black">
                  <a:lumMod val="75000"/>
                  <a:lumOff val="25000"/>
                </a:prstClr>
              </a:solidFill>
            </a:endParaRPr>
          </a:p>
          <a:p>
            <a:endParaRPr lang="en-US" sz="2200" dirty="0" smtClean="0">
              <a:solidFill>
                <a:prstClr val="black">
                  <a:lumMod val="75000"/>
                  <a:lumOff val="25000"/>
                </a:prstClr>
              </a:solidFill>
            </a:endParaRPr>
          </a:p>
          <a:p>
            <a:endParaRPr lang="en-US" sz="2200" dirty="0" smtClean="0">
              <a:solidFill>
                <a:prstClr val="black">
                  <a:lumMod val="75000"/>
                  <a:lumOff val="25000"/>
                </a:prstClr>
              </a:solidFill>
            </a:endParaRPr>
          </a:p>
          <a:p>
            <a:endParaRPr lang="en-US" sz="2200" dirty="0">
              <a:solidFill>
                <a:prstClr val="black">
                  <a:lumMod val="75000"/>
                  <a:lumOff val="25000"/>
                </a:prstClr>
              </a:solidFill>
            </a:endParaRPr>
          </a:p>
          <a:p>
            <a:endParaRPr lang="en-US" sz="2200" dirty="0" smtClean="0">
              <a:solidFill>
                <a:prstClr val="black">
                  <a:lumMod val="75000"/>
                  <a:lumOff val="25000"/>
                </a:prstClr>
              </a:solidFill>
            </a:endParaRPr>
          </a:p>
          <a:p>
            <a:r>
              <a:rPr lang="en-US" sz="2200" b="1" dirty="0" smtClean="0">
                <a:solidFill>
                  <a:prstClr val="black">
                    <a:lumMod val="75000"/>
                    <a:lumOff val="25000"/>
                  </a:prstClr>
                </a:solidFill>
              </a:rPr>
              <a:t>Quick, dynamic visual overview </a:t>
            </a:r>
            <a:r>
              <a:rPr lang="en-US" sz="2200" dirty="0" smtClean="0">
                <a:solidFill>
                  <a:prstClr val="black">
                    <a:lumMod val="75000"/>
                    <a:lumOff val="25000"/>
                  </a:prstClr>
                </a:solidFill>
              </a:rPr>
              <a:t>of current goal/action performance</a:t>
            </a:r>
          </a:p>
          <a:p>
            <a:endParaRPr lang="en-US" sz="2200" dirty="0" smtClean="0">
              <a:solidFill>
                <a:prstClr val="black">
                  <a:lumMod val="75000"/>
                  <a:lumOff val="25000"/>
                </a:prstClr>
              </a:solidFill>
            </a:endParaRPr>
          </a:p>
          <a:p>
            <a:endParaRPr lang="en-US" sz="2200" dirty="0" smtClean="0">
              <a:solidFill>
                <a:prstClr val="black">
                  <a:lumMod val="75000"/>
                  <a:lumOff val="25000"/>
                </a:prstClr>
              </a:solidFill>
            </a:endParaRPr>
          </a:p>
        </p:txBody>
      </p:sp>
      <p:pic>
        <p:nvPicPr>
          <p:cNvPr id="14338" name="Picture 2" descr="http://f.cl.ly/items/3L312A3N0b414046342Y/MSP-Dashboard-1l.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95550" y="1193187"/>
            <a:ext cx="4083050" cy="5501995"/>
          </a:xfrm>
          <a:prstGeom prst="rect">
            <a:avLst/>
          </a:prstGeom>
          <a:noFill/>
          <a:ln w="57150">
            <a:solidFill>
              <a:srgbClr val="99B5B9"/>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743699" y="1528138"/>
            <a:ext cx="2162175" cy="4154984"/>
          </a:xfrm>
          <a:prstGeom prst="rect">
            <a:avLst/>
          </a:prstGeom>
        </p:spPr>
        <p:txBody>
          <a:bodyPr wrap="square">
            <a:spAutoFit/>
          </a:bodyPr>
          <a:lstStyle/>
          <a:p>
            <a:r>
              <a:rPr lang="en-US" sz="2200" b="1" dirty="0" smtClean="0">
                <a:solidFill>
                  <a:prstClr val="black">
                    <a:lumMod val="75000"/>
                    <a:lumOff val="25000"/>
                  </a:prstClr>
                </a:solidFill>
              </a:rPr>
              <a:t>Filter and sort </a:t>
            </a:r>
            <a:r>
              <a:rPr lang="en-US" sz="2200" dirty="0" smtClean="0">
                <a:solidFill>
                  <a:prstClr val="black">
                    <a:lumMod val="75000"/>
                    <a:lumOff val="25000"/>
                  </a:prstClr>
                </a:solidFill>
              </a:rPr>
              <a:t>by </a:t>
            </a:r>
            <a:r>
              <a:rPr lang="en-US" sz="2200" dirty="0">
                <a:solidFill>
                  <a:prstClr val="black">
                    <a:lumMod val="75000"/>
                    <a:lumOff val="25000"/>
                  </a:prstClr>
                </a:solidFill>
              </a:rPr>
              <a:t>o</a:t>
            </a:r>
            <a:r>
              <a:rPr lang="en-US" sz="2200" dirty="0" smtClean="0">
                <a:solidFill>
                  <a:prstClr val="black">
                    <a:lumMod val="75000"/>
                    <a:lumOff val="25000"/>
                  </a:prstClr>
                </a:solidFill>
              </a:rPr>
              <a:t>rganizational function, status and priority</a:t>
            </a:r>
          </a:p>
          <a:p>
            <a:endParaRPr lang="en-US" sz="2200" dirty="0" smtClean="0">
              <a:solidFill>
                <a:prstClr val="black">
                  <a:lumMod val="75000"/>
                  <a:lumOff val="25000"/>
                </a:prstClr>
              </a:solidFill>
            </a:endParaRPr>
          </a:p>
          <a:p>
            <a:endParaRPr lang="en-US" sz="2200" dirty="0" smtClean="0">
              <a:solidFill>
                <a:prstClr val="black">
                  <a:lumMod val="75000"/>
                  <a:lumOff val="25000"/>
                </a:prstClr>
              </a:solidFill>
            </a:endParaRPr>
          </a:p>
          <a:p>
            <a:endParaRPr lang="en-US" sz="2200" dirty="0">
              <a:solidFill>
                <a:prstClr val="black">
                  <a:lumMod val="75000"/>
                  <a:lumOff val="25000"/>
                </a:prstClr>
              </a:solidFill>
            </a:endParaRPr>
          </a:p>
          <a:p>
            <a:endParaRPr lang="en-US" sz="2200" dirty="0" smtClean="0">
              <a:solidFill>
                <a:prstClr val="black">
                  <a:lumMod val="75000"/>
                  <a:lumOff val="25000"/>
                </a:prstClr>
              </a:solidFill>
            </a:endParaRPr>
          </a:p>
          <a:p>
            <a:r>
              <a:rPr lang="en-US" sz="2200" b="1" dirty="0" smtClean="0">
                <a:solidFill>
                  <a:prstClr val="black">
                    <a:lumMod val="75000"/>
                    <a:lumOff val="25000"/>
                  </a:prstClr>
                </a:solidFill>
              </a:rPr>
              <a:t>Detailed view </a:t>
            </a:r>
            <a:r>
              <a:rPr lang="en-US" sz="2200" dirty="0" smtClean="0">
                <a:solidFill>
                  <a:prstClr val="black">
                    <a:lumMod val="75000"/>
                    <a:lumOff val="25000"/>
                  </a:prstClr>
                </a:solidFill>
              </a:rPr>
              <a:t>of performance by month, quarter and YTD</a:t>
            </a:r>
            <a:endParaRPr lang="en-US" sz="2200" dirty="0">
              <a:solidFill>
                <a:prstClr val="black">
                  <a:lumMod val="75000"/>
                  <a:lumOff val="25000"/>
                </a:prstClr>
              </a:solidFill>
            </a:endParaRPr>
          </a:p>
        </p:txBody>
      </p:sp>
    </p:spTree>
    <p:extLst>
      <p:ext uri="{BB962C8B-B14F-4D97-AF65-F5344CB8AC3E}">
        <p14:creationId xmlns:p14="http://schemas.microsoft.com/office/powerpoint/2010/main" val="1305011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r>
              <a:rPr lang="en-US" b="1" dirty="0" smtClean="0">
                <a:latin typeface="Trebuchet MS" pitchFamily="34" charset="0"/>
              </a:rPr>
              <a:t>Support</a:t>
            </a:r>
          </a:p>
        </p:txBody>
      </p:sp>
      <p:pic>
        <p:nvPicPr>
          <p:cNvPr id="5122" name="Picture 2" descr="C:\Users\Todd Ballowe\Dropbox\M3 (1)\Marketing\FINAL MSP 3.0 Assets\PNGs-With Data\MSP-Support-1a_wData_09261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3626" y="1293963"/>
            <a:ext cx="4800985" cy="4945015"/>
          </a:xfrm>
          <a:prstGeom prst="rect">
            <a:avLst/>
          </a:prstGeom>
          <a:noFill/>
          <a:ln w="57150">
            <a:solidFill>
              <a:srgbClr val="99B5B9"/>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0446" y="1362123"/>
            <a:ext cx="3556679" cy="4893647"/>
          </a:xfrm>
          <a:prstGeom prst="rect">
            <a:avLst/>
          </a:prstGeom>
          <a:noFill/>
        </p:spPr>
        <p:txBody>
          <a:bodyPr wrap="square" rtlCol="0">
            <a:spAutoFit/>
          </a:bodyPr>
          <a:lstStyle/>
          <a:p>
            <a:r>
              <a:rPr lang="en-US" sz="2200" b="1" dirty="0" smtClean="0">
                <a:solidFill>
                  <a:prstClr val="black">
                    <a:lumMod val="75000"/>
                    <a:lumOff val="25000"/>
                  </a:prstClr>
                </a:solidFill>
              </a:rPr>
              <a:t>Self-help resources: </a:t>
            </a:r>
            <a:r>
              <a:rPr lang="en-US" sz="2000" dirty="0" smtClean="0">
                <a:solidFill>
                  <a:prstClr val="black">
                    <a:lumMod val="75000"/>
                    <a:lumOff val="25000"/>
                  </a:prstClr>
                </a:solidFill>
              </a:rPr>
              <a:t>Use our convenient FAQs and Web based tutorial to learn tips and tricks to make planning easier.</a:t>
            </a:r>
          </a:p>
          <a:p>
            <a:endParaRPr lang="en-US" sz="2200" dirty="0" smtClean="0">
              <a:solidFill>
                <a:prstClr val="black">
                  <a:lumMod val="75000"/>
                  <a:lumOff val="25000"/>
                </a:prstClr>
              </a:solidFill>
            </a:endParaRPr>
          </a:p>
          <a:p>
            <a:r>
              <a:rPr lang="en-US" sz="2200" b="1" dirty="0" smtClean="0">
                <a:solidFill>
                  <a:prstClr val="black">
                    <a:lumMod val="75000"/>
                    <a:lumOff val="25000"/>
                  </a:prstClr>
                </a:solidFill>
              </a:rPr>
              <a:t>Dedicated Strategy Advisor: </a:t>
            </a:r>
            <a:r>
              <a:rPr lang="en-US" sz="2000" dirty="0" smtClean="0">
                <a:solidFill>
                  <a:prstClr val="black">
                    <a:lumMod val="75000"/>
                    <a:lumOff val="25000"/>
                  </a:prstClr>
                </a:solidFill>
              </a:rPr>
              <a:t>We have expert strategists on hand to help you create and execute great strategy.</a:t>
            </a:r>
          </a:p>
          <a:p>
            <a:endParaRPr lang="en-US" sz="2200" dirty="0">
              <a:solidFill>
                <a:prstClr val="black">
                  <a:lumMod val="75000"/>
                  <a:lumOff val="25000"/>
                </a:prstClr>
              </a:solidFill>
            </a:endParaRPr>
          </a:p>
          <a:p>
            <a:r>
              <a:rPr lang="en-US" sz="2200" b="1" dirty="0">
                <a:solidFill>
                  <a:prstClr val="black">
                    <a:lumMod val="75000"/>
                    <a:lumOff val="25000"/>
                  </a:prstClr>
                </a:solidFill>
              </a:rPr>
              <a:t>Unlimited technical support: </a:t>
            </a:r>
            <a:r>
              <a:rPr lang="en-US" sz="2000" dirty="0">
                <a:solidFill>
                  <a:prstClr val="black">
                    <a:lumMod val="75000"/>
                    <a:lumOff val="25000"/>
                  </a:prstClr>
                </a:solidFill>
              </a:rPr>
              <a:t>Use live chat to get instant answers to your technical questions</a:t>
            </a:r>
            <a:r>
              <a:rPr lang="en-US" sz="2000" dirty="0" smtClean="0">
                <a:solidFill>
                  <a:prstClr val="black">
                    <a:lumMod val="75000"/>
                    <a:lumOff val="25000"/>
                  </a:prstClr>
                </a:solidFill>
              </a:rPr>
              <a:t>.</a:t>
            </a:r>
            <a:endParaRPr lang="en-US" sz="2000" b="1" u="sng" dirty="0">
              <a:solidFill>
                <a:prstClr val="black">
                  <a:lumMod val="75000"/>
                  <a:lumOff val="25000"/>
                </a:prstClr>
              </a:solidFill>
            </a:endParaRPr>
          </a:p>
          <a:p>
            <a:endParaRPr lang="en-US" sz="2200" dirty="0" smtClean="0">
              <a:solidFill>
                <a:prstClr val="black">
                  <a:lumMod val="75000"/>
                  <a:lumOff val="25000"/>
                </a:prstClr>
              </a:solidFill>
            </a:endParaRPr>
          </a:p>
        </p:txBody>
      </p:sp>
      <p:cxnSp>
        <p:nvCxnSpPr>
          <p:cNvPr id="10" name="Straight Arrow Connector 9"/>
          <p:cNvCxnSpPr/>
          <p:nvPr/>
        </p:nvCxnSpPr>
        <p:spPr>
          <a:xfrm>
            <a:off x="3530600" y="2506920"/>
            <a:ext cx="1099119" cy="0"/>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124200" y="2847975"/>
            <a:ext cx="4391025" cy="1221045"/>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809875" y="5754945"/>
            <a:ext cx="4467225" cy="217739"/>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8671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Autofit/>
          </a:bodyPr>
          <a:lstStyle/>
          <a:p>
            <a:pPr algn="ctr">
              <a:buNone/>
            </a:pPr>
            <a:r>
              <a:rPr lang="en-US" b="1" dirty="0" err="1" smtClean="0"/>
              <a:t>OnStrategy</a:t>
            </a:r>
            <a:endParaRPr lang="en-US" b="1" dirty="0" smtClean="0"/>
          </a:p>
          <a:p>
            <a:pPr algn="ctr">
              <a:buNone/>
            </a:pPr>
            <a:r>
              <a:rPr lang="en-US" dirty="0" smtClean="0"/>
              <a:t>465 Court Street</a:t>
            </a:r>
          </a:p>
          <a:p>
            <a:pPr algn="ctr">
              <a:buNone/>
            </a:pPr>
            <a:r>
              <a:rPr lang="en-US" dirty="0" smtClean="0"/>
              <a:t>Reno, Nevada 89501</a:t>
            </a:r>
          </a:p>
          <a:p>
            <a:pPr algn="ctr">
              <a:buNone/>
            </a:pPr>
            <a:r>
              <a:rPr lang="en-US" dirty="0" smtClean="0"/>
              <a:t>(775) 747-7407 ph</a:t>
            </a:r>
          </a:p>
          <a:p>
            <a:pPr algn="ctr">
              <a:buNone/>
            </a:pPr>
            <a:endParaRPr lang="en-US" dirty="0" smtClean="0"/>
          </a:p>
          <a:p>
            <a:pPr algn="ctr">
              <a:buNone/>
            </a:pPr>
            <a:r>
              <a:rPr lang="en-US" dirty="0" smtClean="0"/>
              <a:t>admin@OnStrategyHQ.com </a:t>
            </a:r>
          </a:p>
          <a:p>
            <a:pPr algn="ctr">
              <a:buNone/>
            </a:pPr>
            <a:endParaRPr lang="en-US" dirty="0" smtClean="0"/>
          </a:p>
          <a:p>
            <a:pPr algn="ctr">
              <a:buNone/>
            </a:pPr>
            <a:r>
              <a:rPr lang="en-US" dirty="0" smtClean="0"/>
              <a:t>Our office hours are Mon-Fri 9am-5pm (PT).</a:t>
            </a:r>
          </a:p>
        </p:txBody>
      </p:sp>
      <p:sp>
        <p:nvSpPr>
          <p:cNvPr id="16386" name="Rectangle 2"/>
          <p:cNvSpPr>
            <a:spLocks noGrp="1" noChangeArrowheads="1"/>
          </p:cNvSpPr>
          <p:nvPr>
            <p:ph type="title"/>
          </p:nvPr>
        </p:nvSpPr>
        <p:spPr/>
        <p:txBody>
          <a:bodyPr>
            <a:normAutofit/>
          </a:bodyPr>
          <a:lstStyle/>
          <a:p>
            <a:r>
              <a:rPr lang="en-US" dirty="0" smtClean="0">
                <a:latin typeface="+mj-lt"/>
              </a:rPr>
              <a:t>Contact Information</a:t>
            </a:r>
          </a:p>
        </p:txBody>
      </p:sp>
    </p:spTree>
    <p:extLst>
      <p:ext uri="{BB962C8B-B14F-4D97-AF65-F5344CB8AC3E}">
        <p14:creationId xmlns:p14="http://schemas.microsoft.com/office/powerpoint/2010/main" val="24218465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00175"/>
            <a:ext cx="8229600" cy="4525963"/>
          </a:xfrm>
        </p:spPr>
        <p:txBody>
          <a:bodyPr>
            <a:normAutofit/>
          </a:bodyPr>
          <a:lstStyle/>
          <a:p>
            <a:pPr marL="0" indent="0">
              <a:buNone/>
            </a:pPr>
            <a:r>
              <a:rPr lang="en-US" dirty="0" smtClean="0"/>
              <a:t>OnStrategy is web-based software that empowers people to create and execute great strategy. </a:t>
            </a:r>
            <a:endParaRPr lang="en-US" dirty="0"/>
          </a:p>
          <a:p>
            <a:pPr marL="0" indent="0">
              <a:buNone/>
            </a:pPr>
            <a:endParaRPr lang="en-US" dirty="0" smtClean="0"/>
          </a:p>
          <a:p>
            <a:pPr marL="0" indent="0">
              <a:buNone/>
            </a:pPr>
            <a:endParaRPr lang="en-US" dirty="0"/>
          </a:p>
          <a:p>
            <a:endParaRPr lang="en-US" dirty="0"/>
          </a:p>
          <a:p>
            <a:pPr marL="0" indent="0">
              <a:buNone/>
            </a:pPr>
            <a:endParaRPr lang="en-US" dirty="0" smtClean="0"/>
          </a:p>
          <a:p>
            <a:pPr lvl="2"/>
            <a:endParaRPr lang="en-US" dirty="0"/>
          </a:p>
        </p:txBody>
      </p:sp>
      <p:sp>
        <p:nvSpPr>
          <p:cNvPr id="3" name="Title 2"/>
          <p:cNvSpPr>
            <a:spLocks noGrp="1"/>
          </p:cNvSpPr>
          <p:nvPr>
            <p:ph type="title"/>
          </p:nvPr>
        </p:nvSpPr>
        <p:spPr/>
        <p:txBody>
          <a:bodyPr/>
          <a:lstStyle/>
          <a:p>
            <a:r>
              <a:rPr lang="en-US" dirty="0" smtClean="0"/>
              <a:t>What is OnStrategy?	</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023" y="2670344"/>
            <a:ext cx="2743200" cy="3260101"/>
          </a:xfrm>
          <a:prstGeom prst="rect">
            <a:avLst/>
          </a:prstGeom>
          <a:ln w="57150">
            <a:solidFill>
              <a:srgbClr val="99B5B9"/>
            </a:solidFill>
          </a:ln>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45928" y="2670344"/>
            <a:ext cx="2743200" cy="3260101"/>
          </a:xfrm>
          <a:prstGeom prst="rect">
            <a:avLst/>
          </a:prstGeom>
          <a:ln w="57150">
            <a:solidFill>
              <a:srgbClr val="99B5B9"/>
            </a:solidFill>
          </a:ln>
        </p:spPr>
      </p:pic>
      <p:pic>
        <p:nvPicPr>
          <p:cNvPr id="6" name="Picture 2" descr="http://f.cl.ly/items/3L312A3N0b414046342Y/MSP-Dashboard-1l.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238875" y="2670344"/>
            <a:ext cx="2743200" cy="3264408"/>
          </a:xfrm>
          <a:prstGeom prst="rect">
            <a:avLst/>
          </a:prstGeom>
          <a:noFill/>
          <a:ln w="57150">
            <a:solidFill>
              <a:srgbClr val="99B5B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758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5ABC0"/>
                </a:solidFill>
              </a:rPr>
              <a:t>Creating focus –</a:t>
            </a:r>
            <a:br>
              <a:rPr lang="en-US" dirty="0" smtClean="0">
                <a:solidFill>
                  <a:srgbClr val="75ABC0"/>
                </a:solidFill>
              </a:rPr>
            </a:br>
            <a:r>
              <a:rPr lang="en-US" dirty="0" smtClean="0">
                <a:solidFill>
                  <a:srgbClr val="75ABC0"/>
                </a:solidFill>
              </a:rPr>
              <a:t>Plan Section</a:t>
            </a:r>
            <a:endParaRPr lang="en-US" dirty="0">
              <a:solidFill>
                <a:srgbClr val="75ABC0"/>
              </a:solidFill>
            </a:endParaRPr>
          </a:p>
        </p:txBody>
      </p:sp>
      <p:sp>
        <p:nvSpPr>
          <p:cNvPr id="3" name="Text Placeholder 2"/>
          <p:cNvSpPr>
            <a:spLocks noGrp="1"/>
          </p:cNvSpPr>
          <p:nvPr>
            <p:ph type="body" idx="1"/>
          </p:nvPr>
        </p:nvSpPr>
        <p:spPr/>
        <p:txBody>
          <a:bodyPr>
            <a:normAutofit lnSpcReduction="10000"/>
          </a:bodyPr>
          <a:lstStyle/>
          <a:p>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dirty="0" smtClean="0"/>
              <a:t>Copyright M3 2013</a:t>
            </a:r>
            <a:endParaRPr lang="en-US" dirty="0"/>
          </a:p>
        </p:txBody>
      </p:sp>
    </p:spTree>
    <p:extLst>
      <p:ext uri="{BB962C8B-B14F-4D97-AF65-F5344CB8AC3E}">
        <p14:creationId xmlns:p14="http://schemas.microsoft.com/office/powerpoint/2010/main" val="238606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Step-by-step plan creation</a:t>
            </a:r>
            <a:endParaRPr lang="en-US" dirty="0"/>
          </a:p>
        </p:txBody>
      </p:sp>
      <p:sp>
        <p:nvSpPr>
          <p:cNvPr id="4" name="TextBox 3"/>
          <p:cNvSpPr txBox="1"/>
          <p:nvPr/>
        </p:nvSpPr>
        <p:spPr>
          <a:xfrm>
            <a:off x="215220" y="1532482"/>
            <a:ext cx="3396343" cy="4493538"/>
          </a:xfrm>
          <a:prstGeom prst="rect">
            <a:avLst/>
          </a:prstGeom>
          <a:noFill/>
        </p:spPr>
        <p:txBody>
          <a:bodyPr wrap="square" rtlCol="0">
            <a:spAutoFit/>
          </a:bodyPr>
          <a:lstStyle/>
          <a:p>
            <a:r>
              <a:rPr lang="en-US" sz="2200" b="1" dirty="0" smtClean="0">
                <a:solidFill>
                  <a:prstClr val="black">
                    <a:lumMod val="75000"/>
                    <a:lumOff val="25000"/>
                  </a:prstClr>
                </a:solidFill>
              </a:rPr>
              <a:t>Step-by-step </a:t>
            </a:r>
            <a:r>
              <a:rPr lang="en-US" sz="2200" dirty="0" smtClean="0">
                <a:solidFill>
                  <a:prstClr val="black">
                    <a:lumMod val="75000"/>
                    <a:lumOff val="25000"/>
                  </a:prstClr>
                </a:solidFill>
              </a:rPr>
              <a:t>guide</a:t>
            </a:r>
            <a:r>
              <a:rPr lang="en-US" sz="2200" b="1" dirty="0" smtClean="0">
                <a:solidFill>
                  <a:prstClr val="black">
                    <a:lumMod val="75000"/>
                    <a:lumOff val="25000"/>
                  </a:prstClr>
                </a:solidFill>
              </a:rPr>
              <a:t> </a:t>
            </a:r>
            <a:r>
              <a:rPr lang="en-US" sz="2200" dirty="0" smtClean="0">
                <a:solidFill>
                  <a:prstClr val="black">
                    <a:lumMod val="75000"/>
                    <a:lumOff val="25000"/>
                  </a:prstClr>
                </a:solidFill>
              </a:rPr>
              <a:t>to develop your plan in three phases. </a:t>
            </a:r>
          </a:p>
          <a:p>
            <a:endParaRPr lang="en-US" sz="2200" dirty="0">
              <a:solidFill>
                <a:prstClr val="black">
                  <a:lumMod val="75000"/>
                  <a:lumOff val="25000"/>
                </a:prstClr>
              </a:solidFill>
            </a:endParaRPr>
          </a:p>
          <a:p>
            <a:r>
              <a:rPr lang="en-US" sz="2200" b="1" dirty="0" smtClean="0">
                <a:solidFill>
                  <a:prstClr val="black">
                    <a:lumMod val="75000"/>
                    <a:lumOff val="25000"/>
                  </a:prstClr>
                </a:solidFill>
              </a:rPr>
              <a:t>Keep track </a:t>
            </a:r>
            <a:r>
              <a:rPr lang="en-US" sz="2200" dirty="0" smtClean="0">
                <a:solidFill>
                  <a:prstClr val="black">
                    <a:lumMod val="75000"/>
                    <a:lumOff val="25000"/>
                  </a:prstClr>
                </a:solidFill>
              </a:rPr>
              <a:t>of what  you completed, what is in progress and what is not started.</a:t>
            </a:r>
          </a:p>
          <a:p>
            <a:endParaRPr lang="en-US" sz="2200" dirty="0" smtClean="0">
              <a:solidFill>
                <a:prstClr val="black">
                  <a:lumMod val="75000"/>
                  <a:lumOff val="25000"/>
                </a:prstClr>
              </a:solidFill>
            </a:endParaRPr>
          </a:p>
          <a:p>
            <a:r>
              <a:rPr lang="en-US" sz="2200" b="1" dirty="0" smtClean="0">
                <a:solidFill>
                  <a:prstClr val="black">
                    <a:lumMod val="75000"/>
                    <a:lumOff val="25000"/>
                  </a:prstClr>
                </a:solidFill>
              </a:rPr>
              <a:t>Monitor progress </a:t>
            </a:r>
            <a:r>
              <a:rPr lang="en-US" sz="2200" dirty="0" smtClean="0">
                <a:solidFill>
                  <a:prstClr val="black">
                    <a:lumMod val="75000"/>
                    <a:lumOff val="25000"/>
                  </a:prstClr>
                </a:solidFill>
              </a:rPr>
              <a:t>of department or individual plan development. </a:t>
            </a:r>
          </a:p>
          <a:p>
            <a:endParaRPr lang="en-US" sz="2200" dirty="0" smtClean="0">
              <a:solidFill>
                <a:prstClr val="black">
                  <a:lumMod val="75000"/>
                  <a:lumOff val="25000"/>
                </a:prstClr>
              </a:solidFill>
            </a:endParaRP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80079" y="1181148"/>
            <a:ext cx="4076700" cy="4844872"/>
          </a:xfrm>
          <a:prstGeom prst="rect">
            <a:avLst/>
          </a:prstGeom>
          <a:ln w="57150">
            <a:solidFill>
              <a:srgbClr val="99B5B9"/>
            </a:solidFill>
          </a:ln>
        </p:spPr>
      </p:pic>
      <p:cxnSp>
        <p:nvCxnSpPr>
          <p:cNvPr id="8" name="Straight Arrow Connector 7"/>
          <p:cNvCxnSpPr/>
          <p:nvPr/>
        </p:nvCxnSpPr>
        <p:spPr>
          <a:xfrm>
            <a:off x="3486150" y="2133600"/>
            <a:ext cx="1030352" cy="0"/>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324225" y="3905250"/>
            <a:ext cx="2714625" cy="0"/>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324225" y="5143500"/>
            <a:ext cx="1192277" cy="0"/>
          </a:xfrm>
          <a:prstGeom prst="straightConnector1">
            <a:avLst/>
          </a:prstGeom>
          <a:ln w="57150">
            <a:solidFill>
              <a:srgbClr val="B22827"/>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005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Goal Cascading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07942809"/>
              </p:ext>
            </p:extLst>
          </p:nvPr>
        </p:nvGraphicFramePr>
        <p:xfrm>
          <a:off x="533400" y="1162758"/>
          <a:ext cx="8153399" cy="5134806"/>
        </p:xfrm>
        <a:graphic>
          <a:graphicData uri="http://schemas.openxmlformats.org/drawingml/2006/table">
            <a:tbl>
              <a:tblPr firstRow="1" firstCol="1" bandRow="1">
                <a:tableStyleId>{F5AB1C69-6EDB-4FF4-983F-18BD219EF322}</a:tableStyleId>
              </a:tblPr>
              <a:tblGrid>
                <a:gridCol w="1066800">
                  <a:extLst>
                    <a:ext uri="{9D8B030D-6E8A-4147-A177-3AD203B41FA5}">
                      <a16:colId xmlns="" xmlns:a16="http://schemas.microsoft.com/office/drawing/2014/main" val="20000"/>
                    </a:ext>
                  </a:extLst>
                </a:gridCol>
                <a:gridCol w="1397020">
                  <a:extLst>
                    <a:ext uri="{9D8B030D-6E8A-4147-A177-3AD203B41FA5}">
                      <a16:colId xmlns="" xmlns:a16="http://schemas.microsoft.com/office/drawing/2014/main" val="20001"/>
                    </a:ext>
                  </a:extLst>
                </a:gridCol>
                <a:gridCol w="3914497">
                  <a:extLst>
                    <a:ext uri="{9D8B030D-6E8A-4147-A177-3AD203B41FA5}">
                      <a16:colId xmlns="" xmlns:a16="http://schemas.microsoft.com/office/drawing/2014/main" val="20002"/>
                    </a:ext>
                  </a:extLst>
                </a:gridCol>
                <a:gridCol w="1775082">
                  <a:extLst>
                    <a:ext uri="{9D8B030D-6E8A-4147-A177-3AD203B41FA5}">
                      <a16:colId xmlns="" xmlns:a16="http://schemas.microsoft.com/office/drawing/2014/main" val="20003"/>
                    </a:ext>
                  </a:extLst>
                </a:gridCol>
              </a:tblGrid>
              <a:tr h="599951">
                <a:tc>
                  <a:txBody>
                    <a:bodyPr/>
                    <a:lstStyle/>
                    <a:p>
                      <a:pPr marL="0" marR="0" algn="l">
                        <a:lnSpc>
                          <a:spcPct val="115000"/>
                        </a:lnSpc>
                        <a:spcBef>
                          <a:spcPts val="0"/>
                        </a:spcBef>
                        <a:spcAft>
                          <a:spcPts val="1000"/>
                        </a:spcAft>
                      </a:pPr>
                      <a:r>
                        <a:rPr lang="en-US" sz="1800" dirty="0" smtClean="0">
                          <a:effectLst/>
                          <a:latin typeface="Trebuchet MS" pitchFamily="34" charset="0"/>
                        </a:rPr>
                        <a:t>Number</a:t>
                      </a:r>
                      <a:endParaRPr lang="en-US" sz="18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1000"/>
                        </a:spcAft>
                      </a:pPr>
                      <a:r>
                        <a:rPr lang="en-US" sz="1800" dirty="0">
                          <a:effectLst/>
                          <a:latin typeface="Trebuchet MS" pitchFamily="34" charset="0"/>
                        </a:rPr>
                        <a:t>Level</a:t>
                      </a:r>
                      <a:endParaRPr lang="en-US" sz="18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1000"/>
                        </a:spcAft>
                      </a:pPr>
                      <a:r>
                        <a:rPr lang="en-US" sz="1800" dirty="0">
                          <a:effectLst/>
                          <a:latin typeface="Trebuchet MS" pitchFamily="34" charset="0"/>
                        </a:rPr>
                        <a:t>Who is responsible</a:t>
                      </a:r>
                      <a:endParaRPr lang="en-US" sz="18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1000"/>
                        </a:spcAft>
                      </a:pPr>
                      <a:r>
                        <a:rPr lang="en-US" sz="1800" dirty="0">
                          <a:effectLst/>
                          <a:latin typeface="Trebuchet MS" pitchFamily="34" charset="0"/>
                        </a:rPr>
                        <a:t>Time Frame</a:t>
                      </a:r>
                      <a:endParaRPr lang="en-US" sz="1800" dirty="0">
                        <a:effectLst/>
                        <a:latin typeface="Trebuchet MS" pitchFamily="34" charset="0"/>
                        <a:ea typeface="Arial"/>
                        <a:cs typeface="Times New Roman"/>
                      </a:endParaRPr>
                    </a:p>
                  </a:txBody>
                  <a:tcPr marL="68580" marR="68580" marT="0" marB="0" anchor="ctr"/>
                </a:tc>
                <a:extLst>
                  <a:ext uri="{0D108BD9-81ED-4DB2-BD59-A6C34878D82A}">
                    <a16:rowId xmlns="" xmlns:a16="http://schemas.microsoft.com/office/drawing/2014/main" val="10000"/>
                  </a:ext>
                </a:extLst>
              </a:tr>
              <a:tr h="908691">
                <a:tc>
                  <a:txBody>
                    <a:bodyPr/>
                    <a:lstStyle/>
                    <a:p>
                      <a:pPr marL="0" marR="0" algn="l">
                        <a:lnSpc>
                          <a:spcPct val="115000"/>
                        </a:lnSpc>
                        <a:spcBef>
                          <a:spcPts val="0"/>
                        </a:spcBef>
                        <a:spcAft>
                          <a:spcPts val="0"/>
                        </a:spcAft>
                      </a:pPr>
                      <a:r>
                        <a:rPr lang="en-US" sz="1600" dirty="0">
                          <a:effectLst/>
                          <a:latin typeface="Trebuchet MS" pitchFamily="34" charset="0"/>
                        </a:rPr>
                        <a:t>1</a:t>
                      </a:r>
                      <a:endParaRPr lang="en-US" sz="16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Long-Term Strategic Objective</a:t>
                      </a:r>
                      <a:endParaRPr lang="en-US" sz="16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Not assigned – far reaching and very broad</a:t>
                      </a:r>
                      <a:endParaRPr lang="en-US" sz="16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3-5 years </a:t>
                      </a:r>
                      <a:endParaRPr lang="en-US" sz="1600" dirty="0">
                        <a:effectLst/>
                        <a:latin typeface="Trebuchet MS" pitchFamily="34" charset="0"/>
                        <a:ea typeface="Arial"/>
                        <a:cs typeface="Times New Roman"/>
                      </a:endParaRPr>
                    </a:p>
                  </a:txBody>
                  <a:tcPr marL="68580" marR="68580" marT="0" marB="0" anchor="ctr"/>
                </a:tc>
                <a:extLst>
                  <a:ext uri="{0D108BD9-81ED-4DB2-BD59-A6C34878D82A}">
                    <a16:rowId xmlns="" xmlns:a16="http://schemas.microsoft.com/office/drawing/2014/main" val="10001"/>
                  </a:ext>
                </a:extLst>
              </a:tr>
              <a:tr h="738698">
                <a:tc>
                  <a:txBody>
                    <a:bodyPr/>
                    <a:lstStyle/>
                    <a:p>
                      <a:pPr marL="0" marR="0" algn="l">
                        <a:lnSpc>
                          <a:spcPct val="115000"/>
                        </a:lnSpc>
                        <a:spcBef>
                          <a:spcPts val="0"/>
                        </a:spcBef>
                        <a:spcAft>
                          <a:spcPts val="0"/>
                        </a:spcAft>
                      </a:pPr>
                      <a:r>
                        <a:rPr lang="en-US" sz="1600" dirty="0">
                          <a:effectLst/>
                          <a:latin typeface="Trebuchet MS" pitchFamily="34" charset="0"/>
                        </a:rPr>
                        <a:t>1.1</a:t>
                      </a:r>
                      <a:endParaRPr lang="en-US" sz="16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Corporate Goal </a:t>
                      </a:r>
                      <a:endParaRPr lang="en-US" sz="16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Corporate-wide – not </a:t>
                      </a:r>
                      <a:r>
                        <a:rPr lang="en-US" sz="1600" dirty="0" smtClean="0">
                          <a:effectLst/>
                          <a:latin typeface="Trebuchet MS" pitchFamily="34" charset="0"/>
                        </a:rPr>
                        <a:t>assigned</a:t>
                      </a:r>
                    </a:p>
                    <a:p>
                      <a:pPr marL="0" marR="0" algn="l">
                        <a:lnSpc>
                          <a:spcPct val="115000"/>
                        </a:lnSpc>
                        <a:spcBef>
                          <a:spcPts val="0"/>
                        </a:spcBef>
                        <a:spcAft>
                          <a:spcPts val="0"/>
                        </a:spcAft>
                      </a:pPr>
                      <a:r>
                        <a:rPr lang="en-US" sz="1600" b="1" dirty="0" smtClean="0">
                          <a:effectLst/>
                          <a:latin typeface="Trebuchet MS" pitchFamily="34" charset="0"/>
                          <a:ea typeface="Arial"/>
                          <a:cs typeface="Times New Roman"/>
                        </a:rPr>
                        <a:t>Must have Target and Measure (KPI)</a:t>
                      </a:r>
                      <a:endParaRPr lang="en-US" sz="1600" b="1"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18-24 months </a:t>
                      </a:r>
                      <a:endParaRPr lang="en-US" sz="1600" dirty="0">
                        <a:effectLst/>
                        <a:latin typeface="Trebuchet MS" pitchFamily="34" charset="0"/>
                        <a:ea typeface="Arial"/>
                        <a:cs typeface="Times New Roman"/>
                      </a:endParaRPr>
                    </a:p>
                  </a:txBody>
                  <a:tcPr marL="68580" marR="68580" marT="0" marB="0" anchor="ctr"/>
                </a:tc>
                <a:extLst>
                  <a:ext uri="{0D108BD9-81ED-4DB2-BD59-A6C34878D82A}">
                    <a16:rowId xmlns="" xmlns:a16="http://schemas.microsoft.com/office/drawing/2014/main" val="10002"/>
                  </a:ext>
                </a:extLst>
              </a:tr>
              <a:tr h="882901">
                <a:tc>
                  <a:txBody>
                    <a:bodyPr/>
                    <a:lstStyle/>
                    <a:p>
                      <a:pPr marL="0" marR="0" algn="l">
                        <a:lnSpc>
                          <a:spcPct val="115000"/>
                        </a:lnSpc>
                        <a:spcBef>
                          <a:spcPts val="0"/>
                        </a:spcBef>
                        <a:spcAft>
                          <a:spcPts val="0"/>
                        </a:spcAft>
                      </a:pPr>
                      <a:r>
                        <a:rPr lang="en-US" sz="1600" dirty="0">
                          <a:effectLst/>
                          <a:latin typeface="Trebuchet MS" pitchFamily="34" charset="0"/>
                        </a:rPr>
                        <a:t>1.1.1</a:t>
                      </a:r>
                      <a:endParaRPr lang="en-US" sz="16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Department Goal </a:t>
                      </a:r>
                      <a:endParaRPr lang="en-US" sz="16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Assigned to Department responsible for seeing this goal completed. </a:t>
                      </a:r>
                      <a:endParaRPr lang="en-US" sz="1600" dirty="0" smtClean="0">
                        <a:effectLst/>
                        <a:latin typeface="Trebuchet MS" pitchFamily="34" charset="0"/>
                      </a:endParaRPr>
                    </a:p>
                    <a:p>
                      <a:pPr marL="0" marR="0" algn="l">
                        <a:lnSpc>
                          <a:spcPct val="115000"/>
                        </a:lnSpc>
                        <a:spcBef>
                          <a:spcPts val="0"/>
                        </a:spcBef>
                        <a:spcAft>
                          <a:spcPts val="0"/>
                        </a:spcAft>
                      </a:pPr>
                      <a:r>
                        <a:rPr lang="en-US" sz="1600" b="1" dirty="0" smtClean="0">
                          <a:effectLst/>
                          <a:latin typeface="Trebuchet MS" pitchFamily="34" charset="0"/>
                          <a:ea typeface="Arial"/>
                          <a:cs typeface="Times New Roman"/>
                        </a:rPr>
                        <a:t>Must have Target &amp; Measure</a:t>
                      </a:r>
                      <a:endParaRPr lang="en-US" sz="1600" b="1"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12-18 months </a:t>
                      </a:r>
                      <a:endParaRPr lang="en-US" sz="1600" dirty="0">
                        <a:effectLst/>
                        <a:latin typeface="Trebuchet MS" pitchFamily="34" charset="0"/>
                        <a:ea typeface="Arial"/>
                        <a:cs typeface="Times New Roman"/>
                      </a:endParaRPr>
                    </a:p>
                  </a:txBody>
                  <a:tcPr marL="68580" marR="68580" marT="0" marB="0" anchor="ctr"/>
                </a:tc>
                <a:extLst>
                  <a:ext uri="{0D108BD9-81ED-4DB2-BD59-A6C34878D82A}">
                    <a16:rowId xmlns="" xmlns:a16="http://schemas.microsoft.com/office/drawing/2014/main" val="10003"/>
                  </a:ext>
                </a:extLst>
              </a:tr>
              <a:tr h="882901">
                <a:tc>
                  <a:txBody>
                    <a:bodyPr/>
                    <a:lstStyle/>
                    <a:p>
                      <a:pPr marL="0" marR="0" algn="l">
                        <a:lnSpc>
                          <a:spcPct val="115000"/>
                        </a:lnSpc>
                        <a:spcBef>
                          <a:spcPts val="0"/>
                        </a:spcBef>
                        <a:spcAft>
                          <a:spcPts val="0"/>
                        </a:spcAft>
                      </a:pPr>
                      <a:r>
                        <a:rPr lang="en-US" sz="1600" dirty="0">
                          <a:effectLst/>
                          <a:latin typeface="Trebuchet MS" pitchFamily="34" charset="0"/>
                        </a:rPr>
                        <a:t>1.1.1.1</a:t>
                      </a:r>
                      <a:endParaRPr lang="en-US" sz="16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Team Member Goal </a:t>
                      </a:r>
                      <a:endParaRPr lang="en-US" sz="16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Assigned to Team Member responsible for seeing this goal completed</a:t>
                      </a:r>
                      <a:r>
                        <a:rPr lang="en-US" sz="1600" dirty="0" smtClean="0">
                          <a:effectLst/>
                          <a:latin typeface="Trebuchet MS" pitchFamily="34" charset="0"/>
                        </a:rPr>
                        <a:t>.</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b="1" dirty="0" smtClean="0">
                          <a:effectLst/>
                          <a:latin typeface="Trebuchet MS" pitchFamily="34" charset="0"/>
                          <a:ea typeface="Arial"/>
                          <a:cs typeface="Times New Roman"/>
                        </a:rPr>
                        <a:t>Must have Target &amp; Measure</a:t>
                      </a:r>
                      <a:endParaRPr lang="en-US" sz="1600" b="1"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6-12 months</a:t>
                      </a:r>
                      <a:endParaRPr lang="en-US" sz="1600" dirty="0">
                        <a:effectLst/>
                        <a:latin typeface="Trebuchet MS" pitchFamily="34" charset="0"/>
                        <a:ea typeface="Arial"/>
                        <a:cs typeface="Times New Roman"/>
                      </a:endParaRPr>
                    </a:p>
                  </a:txBody>
                  <a:tcPr marL="68580" marR="68580" marT="0" marB="0" anchor="ctr"/>
                </a:tc>
                <a:extLst>
                  <a:ext uri="{0D108BD9-81ED-4DB2-BD59-A6C34878D82A}">
                    <a16:rowId xmlns="" xmlns:a16="http://schemas.microsoft.com/office/drawing/2014/main" val="10004"/>
                  </a:ext>
                </a:extLst>
              </a:tr>
              <a:tr h="1120253">
                <a:tc>
                  <a:txBody>
                    <a:bodyPr/>
                    <a:lstStyle/>
                    <a:p>
                      <a:pPr marL="0" marR="0" algn="l">
                        <a:lnSpc>
                          <a:spcPct val="115000"/>
                        </a:lnSpc>
                        <a:spcBef>
                          <a:spcPts val="0"/>
                        </a:spcBef>
                        <a:spcAft>
                          <a:spcPts val="0"/>
                        </a:spcAft>
                      </a:pPr>
                      <a:r>
                        <a:rPr lang="en-US" sz="1600" dirty="0">
                          <a:effectLst/>
                          <a:latin typeface="Trebuchet MS" pitchFamily="34" charset="0"/>
                        </a:rPr>
                        <a:t>1.1.1.1.1</a:t>
                      </a:r>
                      <a:endParaRPr lang="en-US" sz="16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Team Member Action </a:t>
                      </a:r>
                      <a:endParaRPr lang="en-US" sz="1600" dirty="0">
                        <a:effectLst/>
                        <a:latin typeface="Trebuchet MS" pitchFamily="34" charset="0"/>
                        <a:ea typeface="Arial"/>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Trebuchet MS" pitchFamily="34" charset="0"/>
                        </a:rPr>
                        <a:t>Assigned to Team Member responsible for seeing this action completed. Short term items only</a:t>
                      </a:r>
                      <a:r>
                        <a:rPr lang="en-US" sz="1600" dirty="0" smtClean="0">
                          <a:effectLst/>
                          <a:latin typeface="Trebuchet MS" pitchFamily="34" charset="0"/>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b="1" dirty="0" smtClean="0">
                          <a:effectLst/>
                          <a:latin typeface="Trebuchet MS" pitchFamily="34" charset="0"/>
                          <a:ea typeface="Arial"/>
                          <a:cs typeface="Times New Roman"/>
                        </a:rPr>
                        <a:t>Must have Target &amp; Measure</a:t>
                      </a:r>
                      <a:endParaRPr lang="en-US" sz="1600" dirty="0">
                        <a:effectLst/>
                        <a:latin typeface="Trebuchet MS" pitchFamily="34" charset="0"/>
                        <a:ea typeface="Arial"/>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effectLst/>
                          <a:latin typeface="Trebuchet MS" pitchFamily="34" charset="0"/>
                        </a:rPr>
                        <a:t>30, 60, 90 days</a:t>
                      </a:r>
                      <a:endParaRPr lang="en-US" sz="1600" dirty="0">
                        <a:effectLst/>
                        <a:latin typeface="Trebuchet MS" pitchFamily="34" charset="0"/>
                        <a:ea typeface="Arial"/>
                        <a:cs typeface="Times New Roman"/>
                      </a:endParaRPr>
                    </a:p>
                  </a:txBody>
                  <a:tcPr marL="68580" marR="68580" marT="0"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282696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Think S.M.A.R.T. when you</a:t>
            </a:r>
            <a:br>
              <a:rPr lang="en-US" dirty="0" smtClean="0"/>
            </a:br>
            <a:r>
              <a:rPr lang="en-US" dirty="0" smtClean="0"/>
              <a:t>create your Goals</a:t>
            </a:r>
            <a:endParaRPr lang="en-US" dirty="0"/>
          </a:p>
        </p:txBody>
      </p:sp>
      <p:sp>
        <p:nvSpPr>
          <p:cNvPr id="11" name="Content Placeholder 10"/>
          <p:cNvSpPr>
            <a:spLocks noGrp="1"/>
          </p:cNvSpPr>
          <p:nvPr>
            <p:ph idx="4294967295"/>
          </p:nvPr>
        </p:nvSpPr>
        <p:spPr>
          <a:xfrm>
            <a:off x="3821383" y="1695450"/>
            <a:ext cx="4503737" cy="4525963"/>
          </a:xfrm>
        </p:spPr>
        <p:txBody>
          <a:bodyPr>
            <a:normAutofit/>
          </a:bodyPr>
          <a:lstStyle/>
          <a:p>
            <a:r>
              <a:rPr lang="en-US" sz="2400" dirty="0"/>
              <a:t>Provide direction, clarity and momentum to achieving a vision</a:t>
            </a:r>
          </a:p>
          <a:p>
            <a:r>
              <a:rPr lang="en-US" sz="2400" dirty="0"/>
              <a:t>Communicate the outcome (Why)</a:t>
            </a:r>
          </a:p>
          <a:p>
            <a:r>
              <a:rPr lang="en-US" sz="2400" dirty="0"/>
              <a:t>Be clear about ownership/accountability</a:t>
            </a:r>
          </a:p>
          <a:p>
            <a:r>
              <a:rPr lang="en-US" sz="2400" dirty="0"/>
              <a:t>Clear and simple  </a:t>
            </a:r>
          </a:p>
          <a:p>
            <a:r>
              <a:rPr lang="en-US" sz="2400" dirty="0"/>
              <a:t>To (action verb) (single key result) by (target date) requiring (resources). </a:t>
            </a:r>
          </a:p>
        </p:txBody>
      </p:sp>
      <p:sp>
        <p:nvSpPr>
          <p:cNvPr id="6" name="Rectangle 5"/>
          <p:cNvSpPr/>
          <p:nvPr/>
        </p:nvSpPr>
        <p:spPr>
          <a:xfrm>
            <a:off x="5105400" y="6139434"/>
            <a:ext cx="3581400" cy="553998"/>
          </a:xfrm>
          <a:prstGeom prst="rect">
            <a:avLst/>
          </a:prstGeom>
        </p:spPr>
        <p:txBody>
          <a:bodyPr wrap="square">
            <a:spAutoFit/>
          </a:bodyPr>
          <a:lstStyle/>
          <a:p>
            <a:pPr algn="r"/>
            <a:r>
              <a:rPr lang="en-US" b="1" i="1" dirty="0">
                <a:solidFill>
                  <a:srgbClr val="75ABC0"/>
                </a:solidFill>
              </a:rPr>
              <a:t>Goals are dreams with deadlines. </a:t>
            </a:r>
            <a:endParaRPr lang="en-US" b="1" i="1" dirty="0" smtClean="0">
              <a:solidFill>
                <a:srgbClr val="75ABC0"/>
              </a:solidFill>
            </a:endParaRPr>
          </a:p>
          <a:p>
            <a:pPr algn="r"/>
            <a:r>
              <a:rPr lang="en-US" sz="1200" b="1" i="1" dirty="0" smtClean="0">
                <a:solidFill>
                  <a:srgbClr val="75ABC0"/>
                </a:solidFill>
              </a:rPr>
              <a:t>-Diana </a:t>
            </a:r>
            <a:r>
              <a:rPr lang="en-US" sz="1200" b="1" i="1" dirty="0">
                <a:solidFill>
                  <a:srgbClr val="75ABC0"/>
                </a:solidFill>
              </a:rPr>
              <a:t>Scharf Hunt</a:t>
            </a:r>
            <a:endParaRPr lang="en-US" sz="1200" dirty="0">
              <a:solidFill>
                <a:srgbClr val="75ABC0"/>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1221" y="1801975"/>
            <a:ext cx="3081909" cy="39900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888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Anatomy of a Good Goal</a:t>
            </a:r>
            <a:endParaRPr lang="en-US" dirty="0"/>
          </a:p>
        </p:txBody>
      </p:sp>
      <p:sp>
        <p:nvSpPr>
          <p:cNvPr id="3" name="TextBox 2"/>
          <p:cNvSpPr txBox="1"/>
          <p:nvPr/>
        </p:nvSpPr>
        <p:spPr>
          <a:xfrm>
            <a:off x="641350" y="1364776"/>
            <a:ext cx="7861300" cy="369332"/>
          </a:xfrm>
          <a:prstGeom prst="rect">
            <a:avLst/>
          </a:prstGeom>
          <a:noFill/>
        </p:spPr>
        <p:txBody>
          <a:bodyPr wrap="square" rtlCol="0">
            <a:spAutoFit/>
          </a:bodyPr>
          <a:lstStyle/>
          <a:p>
            <a:endParaRPr lang="en-US" dirty="0">
              <a:solidFill>
                <a:prstClr val="black"/>
              </a:solidFill>
            </a:endParaRPr>
          </a:p>
        </p:txBody>
      </p:sp>
      <p:sp>
        <p:nvSpPr>
          <p:cNvPr id="5" name="Content Placeholder 2"/>
          <p:cNvSpPr txBox="1">
            <a:spLocks/>
          </p:cNvSpPr>
          <p:nvPr/>
        </p:nvSpPr>
        <p:spPr>
          <a:xfrm>
            <a:off x="457200" y="1600200"/>
            <a:ext cx="8229600" cy="4525963"/>
          </a:xfrm>
          <a:prstGeom prst="rect">
            <a:avLst/>
          </a:prstGeom>
        </p:spPr>
        <p:txBody>
          <a:bodyPr>
            <a:normAutofit/>
          </a:bodyPr>
          <a:lstStyle>
            <a:lvl1pPr marL="342900" indent="-342900" algn="l" defTabSz="457200" rtl="0" eaLnBrk="1" latinLnBrk="0" hangingPunct="1">
              <a:spcBef>
                <a:spcPct val="20000"/>
              </a:spcBef>
              <a:buFont typeface="Wingdings" pitchFamily="2" charset="2"/>
              <a:buChar char="§"/>
              <a:defRPr sz="2600" kern="1200">
                <a:solidFill>
                  <a:srgbClr val="5A5A59"/>
                </a:solidFill>
                <a:latin typeface="Trebuchet MS"/>
                <a:ea typeface="+mn-ea"/>
                <a:cs typeface="+mn-cs"/>
              </a:defRPr>
            </a:lvl1pPr>
            <a:lvl2pPr marL="742950" indent="-285750" algn="l" defTabSz="457200" rtl="0" eaLnBrk="1" latinLnBrk="0" hangingPunct="1">
              <a:spcBef>
                <a:spcPct val="20000"/>
              </a:spcBef>
              <a:buFont typeface="Wingdings" pitchFamily="2" charset="2"/>
              <a:buChar char="§"/>
              <a:defRPr sz="2200" kern="1200">
                <a:solidFill>
                  <a:srgbClr val="5A5A59"/>
                </a:solidFill>
                <a:latin typeface="Trebuchet MS"/>
                <a:ea typeface="+mn-ea"/>
                <a:cs typeface="+mn-cs"/>
              </a:defRPr>
            </a:lvl2pPr>
            <a:lvl3pPr marL="11430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3pPr>
            <a:lvl4pPr marL="16002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4pPr>
            <a:lvl5pPr marL="2057400" indent="-228600" algn="l" defTabSz="457200" rtl="0" eaLnBrk="1" latinLnBrk="0" hangingPunct="1">
              <a:spcBef>
                <a:spcPct val="20000"/>
              </a:spcBef>
              <a:buFont typeface="Wingdings" pitchFamily="2" charset="2"/>
              <a:buChar char="§"/>
              <a:defRPr sz="1800" kern="1200">
                <a:solidFill>
                  <a:srgbClr val="5A5A59"/>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Font typeface="Wingdings" pitchFamily="2" charset="2"/>
              <a:buNone/>
            </a:pPr>
            <a:r>
              <a:rPr lang="en-US" sz="3600" b="1" smtClean="0"/>
              <a:t>(Action verb) + </a:t>
            </a:r>
            <a:br>
              <a:rPr lang="en-US" sz="3600" b="1" smtClean="0"/>
            </a:br>
            <a:r>
              <a:rPr lang="en-US" sz="3600" b="1" smtClean="0"/>
              <a:t>(single key result – from X to Y) + (purpose – why) through </a:t>
            </a:r>
            <a:br>
              <a:rPr lang="en-US" sz="3600" b="1" smtClean="0"/>
            </a:br>
            <a:r>
              <a:rPr lang="en-US" sz="3600" b="1" smtClean="0"/>
              <a:t>(explain how if the clarity is necessary) by when (target date). </a:t>
            </a:r>
            <a:endParaRPr lang="en-US" sz="3600" b="1" dirty="0" smtClean="0"/>
          </a:p>
        </p:txBody>
      </p:sp>
    </p:spTree>
    <p:extLst>
      <p:ext uri="{BB962C8B-B14F-4D97-AF65-F5344CB8AC3E}">
        <p14:creationId xmlns:p14="http://schemas.microsoft.com/office/powerpoint/2010/main" val="3190012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1350" y="38148"/>
            <a:ext cx="7931150" cy="1143000"/>
          </a:xfrm>
        </p:spPr>
        <p:txBody>
          <a:bodyPr/>
          <a:lstStyle/>
          <a:p>
            <a:r>
              <a:rPr lang="en-US" dirty="0" smtClean="0"/>
              <a:t>Creating Goals</a:t>
            </a:r>
            <a:endParaRPr lang="en-US"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625" y="1627789"/>
            <a:ext cx="6324600" cy="3911785"/>
          </a:xfrm>
          <a:prstGeom prst="rect">
            <a:avLst/>
          </a:prstGeom>
          <a:ln>
            <a:solidFill>
              <a:schemeClr val="bg1">
                <a:lumMod val="50000"/>
              </a:schemeClr>
            </a:solidFill>
          </a:ln>
        </p:spPr>
      </p:pic>
    </p:spTree>
    <p:extLst>
      <p:ext uri="{BB962C8B-B14F-4D97-AF65-F5344CB8AC3E}">
        <p14:creationId xmlns:p14="http://schemas.microsoft.com/office/powerpoint/2010/main" val="1185925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12358</TotalTime>
  <Words>4366</Words>
  <Application>Microsoft Office PowerPoint</Application>
  <PresentationFormat>On-screen Show (4:3)</PresentationFormat>
  <Paragraphs>315</Paragraphs>
  <Slides>24</Slides>
  <Notes>24</Notes>
  <HiddenSlides>0</HiddenSlides>
  <MMClips>0</MMClips>
  <ScaleCrop>false</ScaleCrop>
  <HeadingPairs>
    <vt:vector size="4" baseType="variant">
      <vt:variant>
        <vt:lpstr>Theme</vt:lpstr>
      </vt:variant>
      <vt:variant>
        <vt:i4>10</vt:i4>
      </vt:variant>
      <vt:variant>
        <vt:lpstr>Slide Titles</vt:lpstr>
      </vt:variant>
      <vt:variant>
        <vt:i4>24</vt:i4>
      </vt:variant>
    </vt:vector>
  </HeadingPairs>
  <TitlesOfParts>
    <vt:vector size="34"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PowerPoint Presentation</vt:lpstr>
      <vt:lpstr>Benefits of using Onstrategy</vt:lpstr>
      <vt:lpstr>What is OnStrategy? </vt:lpstr>
      <vt:lpstr>Creating focus – Plan Section</vt:lpstr>
      <vt:lpstr>Step-by-step plan creation</vt:lpstr>
      <vt:lpstr>Goal Cascading</vt:lpstr>
      <vt:lpstr>Tips: Think S.M.A.R.T. when you create your Goals</vt:lpstr>
      <vt:lpstr>The Anatomy of a Good Goal</vt:lpstr>
      <vt:lpstr>Creating Goals</vt:lpstr>
      <vt:lpstr>Strategic Planning Best Practices</vt:lpstr>
      <vt:lpstr>Creating a Goal</vt:lpstr>
      <vt:lpstr>Goal Cascade Examples</vt:lpstr>
      <vt:lpstr>Sustaining Focus – Performance Section</vt:lpstr>
      <vt:lpstr>Implementation Overview</vt:lpstr>
      <vt:lpstr>Common Pitfalls</vt:lpstr>
      <vt:lpstr>Streamlined Progress Updating</vt:lpstr>
      <vt:lpstr>How to update a goal</vt:lpstr>
      <vt:lpstr>Track Performance</vt:lpstr>
      <vt:lpstr>Getting the Mobile App</vt:lpstr>
      <vt:lpstr> STAY FOCUSED WITH ONSTRATEGY MOBILE  </vt:lpstr>
      <vt:lpstr>OnStrategy Reporting Features </vt:lpstr>
      <vt:lpstr>Visual Performance Dashboard </vt:lpstr>
      <vt:lpstr>Support</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Milan Sperka</dc:creator>
  <cp:lastModifiedBy>Chelsea</cp:lastModifiedBy>
  <cp:revision>676</cp:revision>
  <cp:lastPrinted>2013-08-17T20:07:44Z</cp:lastPrinted>
  <dcterms:created xsi:type="dcterms:W3CDTF">2012-04-06T16:49:42Z</dcterms:created>
  <dcterms:modified xsi:type="dcterms:W3CDTF">2015-12-15T20:25:33Z</dcterms:modified>
</cp:coreProperties>
</file>