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322" r:id="rId4"/>
    <p:sldId id="323" r:id="rId5"/>
    <p:sldId id="324" r:id="rId6"/>
    <p:sldId id="325" r:id="rId7"/>
    <p:sldId id="341" r:id="rId8"/>
    <p:sldId id="328" r:id="rId9"/>
    <p:sldId id="329" r:id="rId10"/>
    <p:sldId id="332" r:id="rId11"/>
    <p:sldId id="331" r:id="rId12"/>
    <p:sldId id="330" r:id="rId13"/>
    <p:sldId id="333" r:id="rId14"/>
    <p:sldId id="340" r:id="rId15"/>
    <p:sldId id="281" r:id="rId16"/>
    <p:sldId id="326" r:id="rId17"/>
    <p:sldId id="342" r:id="rId18"/>
    <p:sldId id="327" r:id="rId19"/>
    <p:sldId id="343" r:id="rId20"/>
    <p:sldId id="338" r:id="rId21"/>
    <p:sldId id="321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itchFamily="-128" charset="0"/>
        <a:ea typeface="ヒラギノ角ゴ Pro W3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9" autoAdjust="0"/>
    <p:restoredTop sz="82299" autoAdjust="0"/>
  </p:normalViewPr>
  <p:slideViewPr>
    <p:cSldViewPr snapToGrid="0" snapToObjects="1">
      <p:cViewPr>
        <p:scale>
          <a:sx n="70" d="100"/>
          <a:sy n="70" d="100"/>
        </p:scale>
        <p:origin x="-136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D58A-8B99-48C3-B512-67902786D31C}" type="doc">
      <dgm:prSet loTypeId="urn:microsoft.com/office/officeart/2005/8/layout/arrow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802107-C0F8-452D-813F-077D7B52D22E}">
      <dgm:prSet phldrT="[Text]" custT="1"/>
      <dgm:spPr/>
      <dgm:t>
        <a:bodyPr/>
        <a:lstStyle/>
        <a:p>
          <a:r>
            <a:rPr lang="en-US" sz="2000" dirty="0" smtClean="0"/>
            <a:t>Scout &amp; Volunteer Retention</a:t>
          </a:r>
          <a:endParaRPr lang="en-US" sz="2000" dirty="0"/>
        </a:p>
      </dgm:t>
    </dgm:pt>
    <dgm:pt modelId="{6B3B8065-9DE8-4AE5-9B95-3C684265FD0A}" type="parTrans" cxnId="{B683B584-6187-4341-A635-B8285B3BBAEA}">
      <dgm:prSet/>
      <dgm:spPr/>
      <dgm:t>
        <a:bodyPr/>
        <a:lstStyle/>
        <a:p>
          <a:endParaRPr lang="en-US"/>
        </a:p>
      </dgm:t>
    </dgm:pt>
    <dgm:pt modelId="{79A4F63B-E00F-4B60-968D-24C961FF8F6A}" type="sibTrans" cxnId="{B683B584-6187-4341-A635-B8285B3BBAEA}">
      <dgm:prSet/>
      <dgm:spPr/>
      <dgm:t>
        <a:bodyPr/>
        <a:lstStyle/>
        <a:p>
          <a:endParaRPr lang="en-US"/>
        </a:p>
      </dgm:t>
    </dgm:pt>
    <dgm:pt modelId="{C4D142D5-72B4-4C81-BDF3-FFCF8A790606}">
      <dgm:prSet phldrT="[Text]" custT="1"/>
      <dgm:spPr/>
      <dgm:t>
        <a:bodyPr/>
        <a:lstStyle/>
        <a:p>
          <a:r>
            <a:rPr lang="en-US" sz="2000" dirty="0" smtClean="0"/>
            <a:t>Scout &amp; Volunteer Referrals</a:t>
          </a:r>
          <a:endParaRPr lang="en-US" sz="2000" dirty="0"/>
        </a:p>
      </dgm:t>
    </dgm:pt>
    <dgm:pt modelId="{8BFBED3F-4E5F-42C3-B39C-252A15B62F90}" type="parTrans" cxnId="{6D0BA149-C067-4195-80BD-AF26C75E8046}">
      <dgm:prSet/>
      <dgm:spPr/>
      <dgm:t>
        <a:bodyPr/>
        <a:lstStyle/>
        <a:p>
          <a:endParaRPr lang="en-US"/>
        </a:p>
      </dgm:t>
    </dgm:pt>
    <dgm:pt modelId="{A7B7F80A-3B2A-4EF5-94C2-DF8FFDE3C156}" type="sibTrans" cxnId="{6D0BA149-C067-4195-80BD-AF26C75E8046}">
      <dgm:prSet/>
      <dgm:spPr/>
      <dgm:t>
        <a:bodyPr/>
        <a:lstStyle/>
        <a:p>
          <a:endParaRPr lang="en-US"/>
        </a:p>
      </dgm:t>
    </dgm:pt>
    <dgm:pt modelId="{E831FCF9-BCCC-4C86-8B2F-A2F95489F5FE}">
      <dgm:prSet phldrT="[Text]" custT="1"/>
      <dgm:spPr/>
      <dgm:t>
        <a:bodyPr/>
        <a:lstStyle/>
        <a:p>
          <a:r>
            <a:rPr lang="en-US" sz="2000" dirty="0" smtClean="0"/>
            <a:t>Membership Growth</a:t>
          </a:r>
          <a:endParaRPr lang="en-US" sz="2000" dirty="0"/>
        </a:p>
      </dgm:t>
    </dgm:pt>
    <dgm:pt modelId="{6454B8C2-716C-409D-A353-4D95F3B89ACA}" type="parTrans" cxnId="{72228193-EB18-4869-A66D-FFA76BA79929}">
      <dgm:prSet/>
      <dgm:spPr/>
      <dgm:t>
        <a:bodyPr/>
        <a:lstStyle/>
        <a:p>
          <a:endParaRPr lang="en-US"/>
        </a:p>
      </dgm:t>
    </dgm:pt>
    <dgm:pt modelId="{BA53291A-91F0-42AD-9D42-FDF15EC97A74}" type="sibTrans" cxnId="{72228193-EB18-4869-A66D-FFA76BA79929}">
      <dgm:prSet/>
      <dgm:spPr/>
      <dgm:t>
        <a:bodyPr/>
        <a:lstStyle/>
        <a:p>
          <a:endParaRPr lang="en-US"/>
        </a:p>
      </dgm:t>
    </dgm:pt>
    <dgm:pt modelId="{F84298FD-C3FC-48D6-BE2D-190AD62167B4}">
      <dgm:prSet phldrT="[Text]" custT="1"/>
      <dgm:spPr/>
      <dgm:t>
        <a:bodyPr/>
        <a:lstStyle/>
        <a:p>
          <a:r>
            <a:rPr lang="en-US" sz="2000" b="1" dirty="0" smtClean="0"/>
            <a:t> END RESULT:  </a:t>
          </a:r>
          <a:r>
            <a:rPr lang="en-US" sz="2000" dirty="0" smtClean="0"/>
            <a:t>Youth Market Share Growth</a:t>
          </a:r>
          <a:endParaRPr lang="en-US" sz="2000" dirty="0"/>
        </a:p>
      </dgm:t>
    </dgm:pt>
    <dgm:pt modelId="{C09F6D85-CBAF-466F-9F48-80A4E6D710BE}" type="parTrans" cxnId="{308237D8-75F1-4814-89BE-9D7F6DB6B753}">
      <dgm:prSet/>
      <dgm:spPr/>
      <dgm:t>
        <a:bodyPr/>
        <a:lstStyle/>
        <a:p>
          <a:endParaRPr lang="en-US"/>
        </a:p>
      </dgm:t>
    </dgm:pt>
    <dgm:pt modelId="{BDCDB625-52FF-40B2-9657-4868949A6D5B}" type="sibTrans" cxnId="{308237D8-75F1-4814-89BE-9D7F6DB6B753}">
      <dgm:prSet/>
      <dgm:spPr/>
      <dgm:t>
        <a:bodyPr/>
        <a:lstStyle/>
        <a:p>
          <a:endParaRPr lang="en-US"/>
        </a:p>
      </dgm:t>
    </dgm:pt>
    <dgm:pt modelId="{DF195EAD-5EE2-4801-A8BB-D642BC594CF9}">
      <dgm:prSet phldrT="[Text]" custT="1"/>
      <dgm:spPr/>
      <dgm:t>
        <a:bodyPr/>
        <a:lstStyle/>
        <a:p>
          <a:r>
            <a:rPr lang="en-US" sz="2000" dirty="0" smtClean="0"/>
            <a:t>Program Satisfaction</a:t>
          </a:r>
          <a:endParaRPr lang="en-US" sz="2000" dirty="0"/>
        </a:p>
      </dgm:t>
    </dgm:pt>
    <dgm:pt modelId="{1940F814-9FE6-44DA-9CBA-1A57D40F0C29}" type="parTrans" cxnId="{7150462E-705D-4DE7-A249-2AFDBCD4B5CB}">
      <dgm:prSet/>
      <dgm:spPr/>
      <dgm:t>
        <a:bodyPr/>
        <a:lstStyle/>
        <a:p>
          <a:endParaRPr lang="en-US"/>
        </a:p>
      </dgm:t>
    </dgm:pt>
    <dgm:pt modelId="{20C6BC6A-3180-4FEF-BA93-47E57A625B06}" type="sibTrans" cxnId="{7150462E-705D-4DE7-A249-2AFDBCD4B5CB}">
      <dgm:prSet/>
      <dgm:spPr/>
      <dgm:t>
        <a:bodyPr/>
        <a:lstStyle/>
        <a:p>
          <a:endParaRPr lang="en-US"/>
        </a:p>
      </dgm:t>
    </dgm:pt>
    <dgm:pt modelId="{42CACE0B-EF15-4212-8816-4D30AE7AF36F}" type="pres">
      <dgm:prSet presAssocID="{4EA8D58A-8B99-48C3-B512-67902786D31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A9595-752F-4DEE-8503-763D70088926}" type="pres">
      <dgm:prSet presAssocID="{4EA8D58A-8B99-48C3-B512-67902786D31C}" presName="arrow" presStyleLbl="bgShp" presStyleIdx="0" presStyleCnt="1" custLinFactNeighborY="-1984"/>
      <dgm:spPr/>
    </dgm:pt>
    <dgm:pt modelId="{E8E04D2A-1DDC-44F0-B57C-7117183086DE}" type="pres">
      <dgm:prSet presAssocID="{4EA8D58A-8B99-48C3-B512-67902786D31C}" presName="arrowDiagram5" presStyleCnt="0"/>
      <dgm:spPr/>
    </dgm:pt>
    <dgm:pt modelId="{B87A1F54-7EA7-4127-9566-009055060241}" type="pres">
      <dgm:prSet presAssocID="{DF195EAD-5EE2-4801-A8BB-D642BC594CF9}" presName="bullet5a" presStyleLbl="node1" presStyleIdx="0" presStyleCnt="5"/>
      <dgm:spPr/>
    </dgm:pt>
    <dgm:pt modelId="{AE550589-A740-41AA-B940-7BC9C52982F8}" type="pres">
      <dgm:prSet presAssocID="{DF195EAD-5EE2-4801-A8BB-D642BC594CF9}" presName="textBox5a" presStyleLbl="revTx" presStyleIdx="0" presStyleCnt="5" custScaleX="158518" custLinFactNeighborX="18486" custLinFactNeighborY="8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6A149-76E9-4147-A8CE-A5A33CEC83D6}" type="pres">
      <dgm:prSet presAssocID="{1D802107-C0F8-452D-813F-077D7B52D22E}" presName="bullet5b" presStyleLbl="node1" presStyleIdx="1" presStyleCnt="5"/>
      <dgm:spPr/>
    </dgm:pt>
    <dgm:pt modelId="{21CBB037-D3A0-4C59-91DD-20F0E58285E1}" type="pres">
      <dgm:prSet presAssocID="{1D802107-C0F8-452D-813F-077D7B52D22E}" presName="textBox5b" presStyleLbl="revTx" presStyleIdx="1" presStyleCnt="5" custLinFactNeighborY="7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D01AF-8123-453E-8A2A-C8296B6BB1C8}" type="pres">
      <dgm:prSet presAssocID="{C4D142D5-72B4-4C81-BDF3-FFCF8A790606}" presName="bullet5c" presStyleLbl="node1" presStyleIdx="2" presStyleCnt="5"/>
      <dgm:spPr/>
    </dgm:pt>
    <dgm:pt modelId="{EED57B79-2015-443E-A19C-84568F022D55}" type="pres">
      <dgm:prSet presAssocID="{C4D142D5-72B4-4C81-BDF3-FFCF8A790606}" presName="textBox5c" presStyleLbl="revTx" presStyleIdx="2" presStyleCnt="5" custLinFactNeighborY="5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6FA1-5C6C-4B3C-A96D-BC8028185FDA}" type="pres">
      <dgm:prSet presAssocID="{E831FCF9-BCCC-4C86-8B2F-A2F95489F5FE}" presName="bullet5d" presStyleLbl="node1" presStyleIdx="3" presStyleCnt="5"/>
      <dgm:spPr/>
    </dgm:pt>
    <dgm:pt modelId="{048712E7-D436-4F94-847F-2107898DF8E6}" type="pres">
      <dgm:prSet presAssocID="{E831FCF9-BCCC-4C86-8B2F-A2F95489F5FE}" presName="textBox5d" presStyleLbl="revTx" presStyleIdx="3" presStyleCnt="5" custLinFactNeighborX="-7448" custLinFactNeighborY="1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BE2CD-C2CA-49AC-B813-828F1427DDAB}" type="pres">
      <dgm:prSet presAssocID="{F84298FD-C3FC-48D6-BE2D-190AD62167B4}" presName="bullet5e" presStyleLbl="node1" presStyleIdx="4" presStyleCnt="5"/>
      <dgm:spPr/>
    </dgm:pt>
    <dgm:pt modelId="{1B2E772D-61F8-484C-9100-4BF77F447B8B}" type="pres">
      <dgm:prSet presAssocID="{F84298FD-C3FC-48D6-BE2D-190AD62167B4}" presName="textBox5e" presStyleLbl="revTx" presStyleIdx="4" presStyleCnt="5" custScaleX="113660" custLinFactNeighborX="14030" custLinFactNeighborY="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44F64-096E-4654-9FBC-A9F759C686F1}" type="presOf" srcId="{C4D142D5-72B4-4C81-BDF3-FFCF8A790606}" destId="{EED57B79-2015-443E-A19C-84568F022D55}" srcOrd="0" destOrd="0" presId="urn:microsoft.com/office/officeart/2005/8/layout/arrow2"/>
    <dgm:cxn modelId="{64D7FE13-BC2A-4312-8D2D-AE2E934E9854}" type="presOf" srcId="{4EA8D58A-8B99-48C3-B512-67902786D31C}" destId="{42CACE0B-EF15-4212-8816-4D30AE7AF36F}" srcOrd="0" destOrd="0" presId="urn:microsoft.com/office/officeart/2005/8/layout/arrow2"/>
    <dgm:cxn modelId="{652A2243-8921-4FB0-8B48-176411025428}" type="presOf" srcId="{F84298FD-C3FC-48D6-BE2D-190AD62167B4}" destId="{1B2E772D-61F8-484C-9100-4BF77F447B8B}" srcOrd="0" destOrd="0" presId="urn:microsoft.com/office/officeart/2005/8/layout/arrow2"/>
    <dgm:cxn modelId="{7150462E-705D-4DE7-A249-2AFDBCD4B5CB}" srcId="{4EA8D58A-8B99-48C3-B512-67902786D31C}" destId="{DF195EAD-5EE2-4801-A8BB-D642BC594CF9}" srcOrd="0" destOrd="0" parTransId="{1940F814-9FE6-44DA-9CBA-1A57D40F0C29}" sibTransId="{20C6BC6A-3180-4FEF-BA93-47E57A625B06}"/>
    <dgm:cxn modelId="{FA1DF772-E63A-4B24-A9C2-BB2E08B6B1BB}" type="presOf" srcId="{DF195EAD-5EE2-4801-A8BB-D642BC594CF9}" destId="{AE550589-A740-41AA-B940-7BC9C52982F8}" srcOrd="0" destOrd="0" presId="urn:microsoft.com/office/officeart/2005/8/layout/arrow2"/>
    <dgm:cxn modelId="{72228193-EB18-4869-A66D-FFA76BA79929}" srcId="{4EA8D58A-8B99-48C3-B512-67902786D31C}" destId="{E831FCF9-BCCC-4C86-8B2F-A2F95489F5FE}" srcOrd="3" destOrd="0" parTransId="{6454B8C2-716C-409D-A353-4D95F3B89ACA}" sibTransId="{BA53291A-91F0-42AD-9D42-FDF15EC97A74}"/>
    <dgm:cxn modelId="{2146A11A-BEBB-40BD-9BF5-A7ABB492D15E}" type="presOf" srcId="{1D802107-C0F8-452D-813F-077D7B52D22E}" destId="{21CBB037-D3A0-4C59-91DD-20F0E58285E1}" srcOrd="0" destOrd="0" presId="urn:microsoft.com/office/officeart/2005/8/layout/arrow2"/>
    <dgm:cxn modelId="{308237D8-75F1-4814-89BE-9D7F6DB6B753}" srcId="{4EA8D58A-8B99-48C3-B512-67902786D31C}" destId="{F84298FD-C3FC-48D6-BE2D-190AD62167B4}" srcOrd="4" destOrd="0" parTransId="{C09F6D85-CBAF-466F-9F48-80A4E6D710BE}" sibTransId="{BDCDB625-52FF-40B2-9657-4868949A6D5B}"/>
    <dgm:cxn modelId="{587ABA95-D7A7-4AF0-B41C-68C7F2E72141}" type="presOf" srcId="{E831FCF9-BCCC-4C86-8B2F-A2F95489F5FE}" destId="{048712E7-D436-4F94-847F-2107898DF8E6}" srcOrd="0" destOrd="0" presId="urn:microsoft.com/office/officeart/2005/8/layout/arrow2"/>
    <dgm:cxn modelId="{6D0BA149-C067-4195-80BD-AF26C75E8046}" srcId="{4EA8D58A-8B99-48C3-B512-67902786D31C}" destId="{C4D142D5-72B4-4C81-BDF3-FFCF8A790606}" srcOrd="2" destOrd="0" parTransId="{8BFBED3F-4E5F-42C3-B39C-252A15B62F90}" sibTransId="{A7B7F80A-3B2A-4EF5-94C2-DF8FFDE3C156}"/>
    <dgm:cxn modelId="{B683B584-6187-4341-A635-B8285B3BBAEA}" srcId="{4EA8D58A-8B99-48C3-B512-67902786D31C}" destId="{1D802107-C0F8-452D-813F-077D7B52D22E}" srcOrd="1" destOrd="0" parTransId="{6B3B8065-9DE8-4AE5-9B95-3C684265FD0A}" sibTransId="{79A4F63B-E00F-4B60-968D-24C961FF8F6A}"/>
    <dgm:cxn modelId="{2FE9791B-B2D7-4551-9688-A512F51CC06E}" type="presParOf" srcId="{42CACE0B-EF15-4212-8816-4D30AE7AF36F}" destId="{ABDA9595-752F-4DEE-8503-763D70088926}" srcOrd="0" destOrd="0" presId="urn:microsoft.com/office/officeart/2005/8/layout/arrow2"/>
    <dgm:cxn modelId="{675D94ED-9615-4DE9-8C32-898A8D6F24AC}" type="presParOf" srcId="{42CACE0B-EF15-4212-8816-4D30AE7AF36F}" destId="{E8E04D2A-1DDC-44F0-B57C-7117183086DE}" srcOrd="1" destOrd="0" presId="urn:microsoft.com/office/officeart/2005/8/layout/arrow2"/>
    <dgm:cxn modelId="{F16152D4-7F41-4E85-9C11-36BAA10F79AE}" type="presParOf" srcId="{E8E04D2A-1DDC-44F0-B57C-7117183086DE}" destId="{B87A1F54-7EA7-4127-9566-009055060241}" srcOrd="0" destOrd="0" presId="urn:microsoft.com/office/officeart/2005/8/layout/arrow2"/>
    <dgm:cxn modelId="{67A4F163-CB34-44BE-B55C-7BC5817D494F}" type="presParOf" srcId="{E8E04D2A-1DDC-44F0-B57C-7117183086DE}" destId="{AE550589-A740-41AA-B940-7BC9C52982F8}" srcOrd="1" destOrd="0" presId="urn:microsoft.com/office/officeart/2005/8/layout/arrow2"/>
    <dgm:cxn modelId="{5F8505D2-304A-4491-9AC4-1A9A430A1DDE}" type="presParOf" srcId="{E8E04D2A-1DDC-44F0-B57C-7117183086DE}" destId="{8336A149-76E9-4147-A8CE-A5A33CEC83D6}" srcOrd="2" destOrd="0" presId="urn:microsoft.com/office/officeart/2005/8/layout/arrow2"/>
    <dgm:cxn modelId="{8488D4EA-03B1-4F18-B8D1-882B233C2EBC}" type="presParOf" srcId="{E8E04D2A-1DDC-44F0-B57C-7117183086DE}" destId="{21CBB037-D3A0-4C59-91DD-20F0E58285E1}" srcOrd="3" destOrd="0" presId="urn:microsoft.com/office/officeart/2005/8/layout/arrow2"/>
    <dgm:cxn modelId="{50EEA03B-ECEB-4469-8859-A81BD7A99120}" type="presParOf" srcId="{E8E04D2A-1DDC-44F0-B57C-7117183086DE}" destId="{67CD01AF-8123-453E-8A2A-C8296B6BB1C8}" srcOrd="4" destOrd="0" presId="urn:microsoft.com/office/officeart/2005/8/layout/arrow2"/>
    <dgm:cxn modelId="{ACE6EDAA-3BE0-4050-93FD-EB70FCCA3628}" type="presParOf" srcId="{E8E04D2A-1DDC-44F0-B57C-7117183086DE}" destId="{EED57B79-2015-443E-A19C-84568F022D55}" srcOrd="5" destOrd="0" presId="urn:microsoft.com/office/officeart/2005/8/layout/arrow2"/>
    <dgm:cxn modelId="{AE7BCEA0-030C-4561-96E6-E506DAAD4CA3}" type="presParOf" srcId="{E8E04D2A-1DDC-44F0-B57C-7117183086DE}" destId="{29BD6FA1-5C6C-4B3C-A96D-BC8028185FDA}" srcOrd="6" destOrd="0" presId="urn:microsoft.com/office/officeart/2005/8/layout/arrow2"/>
    <dgm:cxn modelId="{103BA503-D512-4D7D-9B4E-4A5CED2678DC}" type="presParOf" srcId="{E8E04D2A-1DDC-44F0-B57C-7117183086DE}" destId="{048712E7-D436-4F94-847F-2107898DF8E6}" srcOrd="7" destOrd="0" presId="urn:microsoft.com/office/officeart/2005/8/layout/arrow2"/>
    <dgm:cxn modelId="{7B94F668-489B-4472-8789-ADA9C72897E4}" type="presParOf" srcId="{E8E04D2A-1DDC-44F0-B57C-7117183086DE}" destId="{E30BE2CD-C2CA-49AC-B813-828F1427DDAB}" srcOrd="8" destOrd="0" presId="urn:microsoft.com/office/officeart/2005/8/layout/arrow2"/>
    <dgm:cxn modelId="{85BD2BA4-A47F-499A-824B-9D6693FC671E}" type="presParOf" srcId="{E8E04D2A-1DDC-44F0-B57C-7117183086DE}" destId="{1B2E772D-61F8-484C-9100-4BF77F447B8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3B3F5-9775-44CF-B4AE-8EF4DDC467BD}" type="doc">
      <dgm:prSet loTypeId="urn:microsoft.com/office/officeart/2005/8/layout/arrow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18A342-4DBD-46E4-AE71-55DBD766197F}">
      <dgm:prSet phldrT="[Text]" custT="1"/>
      <dgm:spPr/>
      <dgm:t>
        <a:bodyPr/>
        <a:lstStyle/>
        <a:p>
          <a:r>
            <a:rPr lang="en-US" sz="2800" dirty="0" smtClean="0">
              <a:latin typeface="Calibri"/>
              <a:cs typeface="Calibri"/>
            </a:rPr>
            <a:t>Protect and increase experiences that create enthusiastic, loyal customers or “promoters”.</a:t>
          </a:r>
          <a:endParaRPr lang="en-US" sz="2800" dirty="0"/>
        </a:p>
      </dgm:t>
    </dgm:pt>
    <dgm:pt modelId="{43FC65A8-D23E-4DC0-88A5-A0962551F428}" type="parTrans" cxnId="{31FBA8DD-A4F9-4A66-8621-6F79DA712D7D}">
      <dgm:prSet/>
      <dgm:spPr/>
      <dgm:t>
        <a:bodyPr/>
        <a:lstStyle/>
        <a:p>
          <a:endParaRPr lang="en-US"/>
        </a:p>
      </dgm:t>
    </dgm:pt>
    <dgm:pt modelId="{26E01791-D5CD-48B9-88AD-702263D3D468}" type="sibTrans" cxnId="{31FBA8DD-A4F9-4A66-8621-6F79DA712D7D}">
      <dgm:prSet/>
      <dgm:spPr/>
      <dgm:t>
        <a:bodyPr/>
        <a:lstStyle/>
        <a:p>
          <a:endParaRPr lang="en-US"/>
        </a:p>
      </dgm:t>
    </dgm:pt>
    <dgm:pt modelId="{4363672B-9B49-4087-9D9B-7BA8A4C7D0D7}">
      <dgm:prSet phldrT="[Text]" custT="1"/>
      <dgm:spPr/>
      <dgm:t>
        <a:bodyPr/>
        <a:lstStyle/>
        <a:p>
          <a:r>
            <a:rPr lang="en-US" sz="2800" dirty="0" smtClean="0">
              <a:latin typeface="Calibri"/>
              <a:cs typeface="Calibri"/>
            </a:rPr>
            <a:t>Decrease experiences that lead to disenfranchised, disappointed customers or “detractors”.</a:t>
          </a:r>
          <a:endParaRPr lang="en-US" sz="2800" dirty="0"/>
        </a:p>
      </dgm:t>
    </dgm:pt>
    <dgm:pt modelId="{DBE3C30B-AB96-4FA5-B355-A7E677B5A923}" type="parTrans" cxnId="{68BAB425-1377-4632-8728-E393B79E7C32}">
      <dgm:prSet/>
      <dgm:spPr/>
      <dgm:t>
        <a:bodyPr/>
        <a:lstStyle/>
        <a:p>
          <a:endParaRPr lang="en-US"/>
        </a:p>
      </dgm:t>
    </dgm:pt>
    <dgm:pt modelId="{4ACAEE95-A6F3-46C6-9527-2EEEF88D57C2}" type="sibTrans" cxnId="{68BAB425-1377-4632-8728-E393B79E7C32}">
      <dgm:prSet/>
      <dgm:spPr/>
      <dgm:t>
        <a:bodyPr/>
        <a:lstStyle/>
        <a:p>
          <a:endParaRPr lang="en-US"/>
        </a:p>
      </dgm:t>
    </dgm:pt>
    <dgm:pt modelId="{52B6E389-B9D0-4E40-B3E1-7079AB10EB42}" type="pres">
      <dgm:prSet presAssocID="{8933B3F5-9775-44CF-B4AE-8EF4DDC467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77484-3524-40C0-B337-A6354E1FCB0C}" type="pres">
      <dgm:prSet presAssocID="{2E18A342-4DBD-46E4-AE71-55DBD766197F}" presName="upArrow" presStyleLbl="node1" presStyleIdx="0" presStyleCnt="2" custScaleX="63911" custScaleY="82146"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3356B169-1D0B-4B27-9473-2503CED09D1C}" type="pres">
      <dgm:prSet presAssocID="{2E18A342-4DBD-46E4-AE71-55DBD766197F}" presName="upArrowText" presStyleLbl="revTx" presStyleIdx="0" presStyleCnt="2" custScaleX="130202" custLinFactNeighborX="105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4D305-E33D-4CA6-A65D-429966240B4B}" type="pres">
      <dgm:prSet presAssocID="{4363672B-9B49-4087-9D9B-7BA8A4C7D0D7}" presName="downArrow" presStyleLbl="node1" presStyleIdx="1" presStyleCnt="2" custScaleX="60268" custScaleY="82146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FDB4F30-B7C8-4FCA-8F2F-6E857D9A4F98}" type="pres">
      <dgm:prSet presAssocID="{4363672B-9B49-4087-9D9B-7BA8A4C7D0D7}" presName="downArrowText" presStyleLbl="revTx" presStyleIdx="1" presStyleCnt="2" custScaleX="118097" custLinFactNeighborX="17659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AB425-1377-4632-8728-E393B79E7C32}" srcId="{8933B3F5-9775-44CF-B4AE-8EF4DDC467BD}" destId="{4363672B-9B49-4087-9D9B-7BA8A4C7D0D7}" srcOrd="1" destOrd="0" parTransId="{DBE3C30B-AB96-4FA5-B355-A7E677B5A923}" sibTransId="{4ACAEE95-A6F3-46C6-9527-2EEEF88D57C2}"/>
    <dgm:cxn modelId="{31FBA8DD-A4F9-4A66-8621-6F79DA712D7D}" srcId="{8933B3F5-9775-44CF-B4AE-8EF4DDC467BD}" destId="{2E18A342-4DBD-46E4-AE71-55DBD766197F}" srcOrd="0" destOrd="0" parTransId="{43FC65A8-D23E-4DC0-88A5-A0962551F428}" sibTransId="{26E01791-D5CD-48B9-88AD-702263D3D468}"/>
    <dgm:cxn modelId="{A7830FC2-DA48-479B-8D2E-CDA33BC692C2}" type="presOf" srcId="{4363672B-9B49-4087-9D9B-7BA8A4C7D0D7}" destId="{2FDB4F30-B7C8-4FCA-8F2F-6E857D9A4F98}" srcOrd="0" destOrd="0" presId="urn:microsoft.com/office/officeart/2005/8/layout/arrow4"/>
    <dgm:cxn modelId="{F7BD61B0-37A9-47C7-99D8-DED459A36B67}" type="presOf" srcId="{2E18A342-4DBD-46E4-AE71-55DBD766197F}" destId="{3356B169-1D0B-4B27-9473-2503CED09D1C}" srcOrd="0" destOrd="0" presId="urn:microsoft.com/office/officeart/2005/8/layout/arrow4"/>
    <dgm:cxn modelId="{27EA042B-E593-4AA7-9E3A-414423B12568}" type="presOf" srcId="{8933B3F5-9775-44CF-B4AE-8EF4DDC467BD}" destId="{52B6E389-B9D0-4E40-B3E1-7079AB10EB42}" srcOrd="0" destOrd="0" presId="urn:microsoft.com/office/officeart/2005/8/layout/arrow4"/>
    <dgm:cxn modelId="{C3F3FF2B-6A57-45BF-B0EC-6A6D43D073C6}" type="presParOf" srcId="{52B6E389-B9D0-4E40-B3E1-7079AB10EB42}" destId="{90977484-3524-40C0-B337-A6354E1FCB0C}" srcOrd="0" destOrd="0" presId="urn:microsoft.com/office/officeart/2005/8/layout/arrow4"/>
    <dgm:cxn modelId="{39A07808-4305-499B-953D-1293D91C948A}" type="presParOf" srcId="{52B6E389-B9D0-4E40-B3E1-7079AB10EB42}" destId="{3356B169-1D0B-4B27-9473-2503CED09D1C}" srcOrd="1" destOrd="0" presId="urn:microsoft.com/office/officeart/2005/8/layout/arrow4"/>
    <dgm:cxn modelId="{E157AAAC-E121-47EC-B712-EEC555D88765}" type="presParOf" srcId="{52B6E389-B9D0-4E40-B3E1-7079AB10EB42}" destId="{31E4D305-E33D-4CA6-A65D-429966240B4B}" srcOrd="2" destOrd="0" presId="urn:microsoft.com/office/officeart/2005/8/layout/arrow4"/>
    <dgm:cxn modelId="{89600A0D-F132-4CD2-AB75-A469999CCCD6}" type="presParOf" srcId="{52B6E389-B9D0-4E40-B3E1-7079AB10EB42}" destId="{2FDB4F30-B7C8-4FCA-8F2F-6E857D9A4F9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46F79-5A0D-48B7-B0E6-22CC232331EB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4AAA1-4BA9-44EF-9FF7-2B91EF4D814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Loyalty (NPS)</a:t>
          </a:r>
          <a:endParaRPr lang="en-US" dirty="0"/>
        </a:p>
      </dgm:t>
    </dgm:pt>
    <dgm:pt modelId="{E3ED6E6E-8D10-43AF-B765-354D0C1B39C8}" type="parTrans" cxnId="{9AFB98B2-96E1-49E3-8250-24B6DAB88C71}">
      <dgm:prSet/>
      <dgm:spPr/>
      <dgm:t>
        <a:bodyPr/>
        <a:lstStyle/>
        <a:p>
          <a:endParaRPr lang="en-US"/>
        </a:p>
      </dgm:t>
    </dgm:pt>
    <dgm:pt modelId="{59D1AF44-D1AA-4491-92A1-77D922D062C3}" type="sibTrans" cxnId="{9AFB98B2-96E1-49E3-8250-24B6DAB88C71}">
      <dgm:prSet/>
      <dgm:spPr/>
      <dgm:t>
        <a:bodyPr/>
        <a:lstStyle/>
        <a:p>
          <a:endParaRPr lang="en-US"/>
        </a:p>
      </dgm:t>
    </dgm:pt>
    <dgm:pt modelId="{D634E03C-2DB2-410F-8849-C9BDAFEAE2D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465EF7C2-D1AB-4220-AF6B-E44BF57E5E7F}" type="parTrans" cxnId="{F6BF0F45-324C-4934-AE94-047D8C6D12EF}">
      <dgm:prSet/>
      <dgm:spPr/>
      <dgm:t>
        <a:bodyPr/>
        <a:lstStyle/>
        <a:p>
          <a:endParaRPr lang="en-US"/>
        </a:p>
      </dgm:t>
    </dgm:pt>
    <dgm:pt modelId="{99BCDECA-CD57-4E3E-A0F5-4250DF9AB2F0}" type="sibTrans" cxnId="{F6BF0F45-324C-4934-AE94-047D8C6D12EF}">
      <dgm:prSet/>
      <dgm:spPr/>
      <dgm:t>
        <a:bodyPr/>
        <a:lstStyle/>
        <a:p>
          <a:endParaRPr lang="en-US"/>
        </a:p>
      </dgm:t>
    </dgm:pt>
    <dgm:pt modelId="{7B1F17DB-8870-4012-827F-2567C0F3126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4BAB0BE7-D251-4C08-8155-36EDFBF7D4CF}" type="parTrans" cxnId="{BCA8CD9A-81C1-482F-8800-57C2EE74E05C}">
      <dgm:prSet/>
      <dgm:spPr/>
      <dgm:t>
        <a:bodyPr/>
        <a:lstStyle/>
        <a:p>
          <a:endParaRPr lang="en-US"/>
        </a:p>
      </dgm:t>
    </dgm:pt>
    <dgm:pt modelId="{8D805BB2-0B54-40D7-94A1-3618D487E4DE}" type="sibTrans" cxnId="{BCA8CD9A-81C1-482F-8800-57C2EE74E05C}">
      <dgm:prSet/>
      <dgm:spPr/>
      <dgm:t>
        <a:bodyPr/>
        <a:lstStyle/>
        <a:p>
          <a:endParaRPr lang="en-US"/>
        </a:p>
      </dgm:t>
    </dgm:pt>
    <dgm:pt modelId="{7E037D75-8FF8-4392-8A30-E06341030E3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7C3331A9-CB4B-4FC4-A04A-49457A50CFF5}" type="parTrans" cxnId="{F56C2E1D-0EAD-4B66-8217-BBB97CE824F5}">
      <dgm:prSet/>
      <dgm:spPr/>
      <dgm:t>
        <a:bodyPr/>
        <a:lstStyle/>
        <a:p>
          <a:endParaRPr lang="en-US"/>
        </a:p>
      </dgm:t>
    </dgm:pt>
    <dgm:pt modelId="{15174A24-7406-40AA-992C-7ABFCC7DA1B2}" type="sibTrans" cxnId="{F56C2E1D-0EAD-4B66-8217-BBB97CE824F5}">
      <dgm:prSet/>
      <dgm:spPr/>
      <dgm:t>
        <a:bodyPr/>
        <a:lstStyle/>
        <a:p>
          <a:endParaRPr lang="en-US"/>
        </a:p>
      </dgm:t>
    </dgm:pt>
    <dgm:pt modelId="{E8B3DD43-F691-4C11-A74E-AF0C568E8D3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C5B4243B-F8F1-4BB0-A509-EDFA7D9ADD9C}" type="parTrans" cxnId="{FF74764C-D1D8-43FF-9754-756FA12A7FA0}">
      <dgm:prSet/>
      <dgm:spPr/>
      <dgm:t>
        <a:bodyPr/>
        <a:lstStyle/>
        <a:p>
          <a:endParaRPr lang="en-US"/>
        </a:p>
      </dgm:t>
    </dgm:pt>
    <dgm:pt modelId="{B1C177E4-80FC-40AE-B8B9-BC77AA5491BF}" type="sibTrans" cxnId="{FF74764C-D1D8-43FF-9754-756FA12A7FA0}">
      <dgm:prSet/>
      <dgm:spPr/>
      <dgm:t>
        <a:bodyPr/>
        <a:lstStyle/>
        <a:p>
          <a:endParaRPr lang="en-US"/>
        </a:p>
      </dgm:t>
    </dgm:pt>
    <dgm:pt modelId="{F6393C75-8673-497F-9C71-A7699996830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31340DC1-EB4A-4A61-B24A-0A999A4BCF6C}" type="parTrans" cxnId="{375C6A43-D442-4E30-8F31-884C6CA6BADA}">
      <dgm:prSet/>
      <dgm:spPr/>
      <dgm:t>
        <a:bodyPr/>
        <a:lstStyle/>
        <a:p>
          <a:endParaRPr lang="en-US"/>
        </a:p>
      </dgm:t>
    </dgm:pt>
    <dgm:pt modelId="{BF1CC88C-20CF-4D43-B809-EA8852EB9191}" type="sibTrans" cxnId="{375C6A43-D442-4E30-8F31-884C6CA6BADA}">
      <dgm:prSet/>
      <dgm:spPr/>
      <dgm:t>
        <a:bodyPr/>
        <a:lstStyle/>
        <a:p>
          <a:endParaRPr lang="en-US"/>
        </a:p>
      </dgm:t>
    </dgm:pt>
    <dgm:pt modelId="{D1BCB616-C58C-4B17-894E-E38312CDA47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7B4F4AC9-C1AF-40A5-8C02-B2A5EAA9FF10}" type="parTrans" cxnId="{C1EBF8E6-A011-485D-A30B-67396EBA0165}">
      <dgm:prSet/>
      <dgm:spPr/>
      <dgm:t>
        <a:bodyPr/>
        <a:lstStyle/>
        <a:p>
          <a:endParaRPr lang="en-US"/>
        </a:p>
      </dgm:t>
    </dgm:pt>
    <dgm:pt modelId="{562D19B4-4972-497F-91CF-64060902A8F4}" type="sibTrans" cxnId="{C1EBF8E6-A011-485D-A30B-67396EBA0165}">
      <dgm:prSet/>
      <dgm:spPr/>
      <dgm:t>
        <a:bodyPr/>
        <a:lstStyle/>
        <a:p>
          <a:endParaRPr lang="en-US"/>
        </a:p>
      </dgm:t>
    </dgm:pt>
    <dgm:pt modelId="{B927B3F9-06AC-4A95-923C-8C1053F75F2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Driver</a:t>
          </a:r>
          <a:endParaRPr lang="en-US" dirty="0"/>
        </a:p>
      </dgm:t>
    </dgm:pt>
    <dgm:pt modelId="{22399269-3F16-4C8B-8810-15854859ACB1}" type="parTrans" cxnId="{ECAA0BB0-33ED-455B-BD4C-10BECE282022}">
      <dgm:prSet/>
      <dgm:spPr/>
      <dgm:t>
        <a:bodyPr/>
        <a:lstStyle/>
        <a:p>
          <a:endParaRPr lang="en-US"/>
        </a:p>
      </dgm:t>
    </dgm:pt>
    <dgm:pt modelId="{61128A7B-FE39-4788-8A41-6C2C1448DB40}" type="sibTrans" cxnId="{ECAA0BB0-33ED-455B-BD4C-10BECE282022}">
      <dgm:prSet/>
      <dgm:spPr/>
      <dgm:t>
        <a:bodyPr/>
        <a:lstStyle/>
        <a:p>
          <a:endParaRPr lang="en-US"/>
        </a:p>
      </dgm:t>
    </dgm:pt>
    <dgm:pt modelId="{8824F052-D6EF-46E1-83F3-5AA013CDDCB0}" type="pres">
      <dgm:prSet presAssocID="{DA646F79-5A0D-48B7-B0E6-22CC232331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43F12-684F-4D30-8A5A-1F726286C1CA}" type="pres">
      <dgm:prSet presAssocID="{C194AAA1-4BA9-44EF-9FF7-2B91EF4D8146}" presName="centerShape" presStyleLbl="node0" presStyleIdx="0" presStyleCnt="1"/>
      <dgm:spPr/>
      <dgm:t>
        <a:bodyPr/>
        <a:lstStyle/>
        <a:p>
          <a:endParaRPr lang="en-US"/>
        </a:p>
      </dgm:t>
    </dgm:pt>
    <dgm:pt modelId="{B2AC55DD-DE07-41FE-9523-5CDA0BCEA553}" type="pres">
      <dgm:prSet presAssocID="{465EF7C2-D1AB-4220-AF6B-E44BF57E5E7F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6988D255-E654-4AD1-BD93-69DA0E6B762C}" type="pres">
      <dgm:prSet presAssocID="{D634E03C-2DB2-410F-8849-C9BDAFEAE2D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2AF2-AEB2-4210-B822-B756A655CDF2}" type="pres">
      <dgm:prSet presAssocID="{4BAB0BE7-D251-4C08-8155-36EDFBF7D4CF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E13A8CA0-3D1B-4568-A145-A3226E248353}" type="pres">
      <dgm:prSet presAssocID="{7B1F17DB-8870-4012-827F-2567C0F312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2E67-2833-4CFF-ABE9-29B782FA314B}" type="pres">
      <dgm:prSet presAssocID="{7C3331A9-CB4B-4FC4-A04A-49457A50CFF5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F25ED73D-3712-4BA2-A16D-1944FAF08C60}" type="pres">
      <dgm:prSet presAssocID="{7E037D75-8FF8-4392-8A30-E06341030E3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970D4-0D3B-49E9-8FE0-BAD7D1EF0325}" type="pres">
      <dgm:prSet presAssocID="{C5B4243B-F8F1-4BB0-A509-EDFA7D9ADD9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243B600A-B59F-4BDC-890E-DF1BAE546036}" type="pres">
      <dgm:prSet presAssocID="{E8B3DD43-F691-4C11-A74E-AF0C568E8D3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5536C-B702-40F7-8C05-A843A48D50A9}" type="pres">
      <dgm:prSet presAssocID="{31340DC1-EB4A-4A61-B24A-0A999A4BCF6C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4D01C93-8E13-41EE-BB16-94BD26963F19}" type="pres">
      <dgm:prSet presAssocID="{F6393C75-8673-497F-9C71-A769999683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1217C-D407-4798-B9A3-F32E126CD188}" type="pres">
      <dgm:prSet presAssocID="{7B4F4AC9-C1AF-40A5-8C02-B2A5EAA9FF1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92DF3CA0-BF53-4501-BE56-5F03CEBBA6AB}" type="pres">
      <dgm:prSet presAssocID="{D1BCB616-C58C-4B17-894E-E38312CDA4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A99FE-7EAE-43C1-91D5-C5B22927410D}" type="pres">
      <dgm:prSet presAssocID="{22399269-3F16-4C8B-8810-15854859ACB1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7815DF0B-5AE6-45F8-B3EE-8D42F5B77807}" type="pres">
      <dgm:prSet presAssocID="{B927B3F9-06AC-4A95-923C-8C1053F75F2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C6A43-D442-4E30-8F31-884C6CA6BADA}" srcId="{C194AAA1-4BA9-44EF-9FF7-2B91EF4D8146}" destId="{F6393C75-8673-497F-9C71-A76999968301}" srcOrd="4" destOrd="0" parTransId="{31340DC1-EB4A-4A61-B24A-0A999A4BCF6C}" sibTransId="{BF1CC88C-20CF-4D43-B809-EA8852EB9191}"/>
    <dgm:cxn modelId="{43740041-2E87-49C6-8477-9E112649C12C}" type="presOf" srcId="{D634E03C-2DB2-410F-8849-C9BDAFEAE2D0}" destId="{6988D255-E654-4AD1-BD93-69DA0E6B762C}" srcOrd="0" destOrd="0" presId="urn:microsoft.com/office/officeart/2005/8/layout/radial4"/>
    <dgm:cxn modelId="{2B8A7812-394A-4662-A041-368B6EF9A6C7}" type="presOf" srcId="{4BAB0BE7-D251-4C08-8155-36EDFBF7D4CF}" destId="{75882AF2-AEB2-4210-B822-B756A655CDF2}" srcOrd="0" destOrd="0" presId="urn:microsoft.com/office/officeart/2005/8/layout/radial4"/>
    <dgm:cxn modelId="{4F57F5CE-E523-49A8-A6AB-D062D807DD4C}" type="presOf" srcId="{7C3331A9-CB4B-4FC4-A04A-49457A50CFF5}" destId="{63D92E67-2833-4CFF-ABE9-29B782FA314B}" srcOrd="0" destOrd="0" presId="urn:microsoft.com/office/officeart/2005/8/layout/radial4"/>
    <dgm:cxn modelId="{203E3FB7-7B1A-49E5-AA5E-4726A9CCE4FC}" type="presOf" srcId="{F6393C75-8673-497F-9C71-A76999968301}" destId="{E4D01C93-8E13-41EE-BB16-94BD26963F19}" srcOrd="0" destOrd="0" presId="urn:microsoft.com/office/officeart/2005/8/layout/radial4"/>
    <dgm:cxn modelId="{8C9BC0C3-EFFB-435A-BE77-C12EF40C6476}" type="presOf" srcId="{D1BCB616-C58C-4B17-894E-E38312CDA478}" destId="{92DF3CA0-BF53-4501-BE56-5F03CEBBA6AB}" srcOrd="0" destOrd="0" presId="urn:microsoft.com/office/officeart/2005/8/layout/radial4"/>
    <dgm:cxn modelId="{9838DFCC-E2C1-4CC4-A12B-5767C85D431B}" type="presOf" srcId="{C5B4243B-F8F1-4BB0-A509-EDFA7D9ADD9C}" destId="{13A970D4-0D3B-49E9-8FE0-BAD7D1EF0325}" srcOrd="0" destOrd="0" presId="urn:microsoft.com/office/officeart/2005/8/layout/radial4"/>
    <dgm:cxn modelId="{68841CD5-64D8-41AF-A5D2-5583C1B6EBDA}" type="presOf" srcId="{E8B3DD43-F691-4C11-A74E-AF0C568E8D35}" destId="{243B600A-B59F-4BDC-890E-DF1BAE546036}" srcOrd="0" destOrd="0" presId="urn:microsoft.com/office/officeart/2005/8/layout/radial4"/>
    <dgm:cxn modelId="{57D97C10-B169-4312-A207-F5D032B4617E}" type="presOf" srcId="{7B1F17DB-8870-4012-827F-2567C0F3126D}" destId="{E13A8CA0-3D1B-4568-A145-A3226E248353}" srcOrd="0" destOrd="0" presId="urn:microsoft.com/office/officeart/2005/8/layout/radial4"/>
    <dgm:cxn modelId="{C1EBF8E6-A011-485D-A30B-67396EBA0165}" srcId="{C194AAA1-4BA9-44EF-9FF7-2B91EF4D8146}" destId="{D1BCB616-C58C-4B17-894E-E38312CDA478}" srcOrd="5" destOrd="0" parTransId="{7B4F4AC9-C1AF-40A5-8C02-B2A5EAA9FF10}" sibTransId="{562D19B4-4972-497F-91CF-64060902A8F4}"/>
    <dgm:cxn modelId="{FF74764C-D1D8-43FF-9754-756FA12A7FA0}" srcId="{C194AAA1-4BA9-44EF-9FF7-2B91EF4D8146}" destId="{E8B3DD43-F691-4C11-A74E-AF0C568E8D35}" srcOrd="3" destOrd="0" parTransId="{C5B4243B-F8F1-4BB0-A509-EDFA7D9ADD9C}" sibTransId="{B1C177E4-80FC-40AE-B8B9-BC77AA5491BF}"/>
    <dgm:cxn modelId="{0706C624-867A-48D0-BFD7-6BCC9C8CA032}" type="presOf" srcId="{7B4F4AC9-C1AF-40A5-8C02-B2A5EAA9FF10}" destId="{85C1217C-D407-4798-B9A3-F32E126CD188}" srcOrd="0" destOrd="0" presId="urn:microsoft.com/office/officeart/2005/8/layout/radial4"/>
    <dgm:cxn modelId="{4E4C42A1-4621-4F31-B285-7BA3846747D3}" type="presOf" srcId="{465EF7C2-D1AB-4220-AF6B-E44BF57E5E7F}" destId="{B2AC55DD-DE07-41FE-9523-5CDA0BCEA553}" srcOrd="0" destOrd="0" presId="urn:microsoft.com/office/officeart/2005/8/layout/radial4"/>
    <dgm:cxn modelId="{9AFB98B2-96E1-49E3-8250-24B6DAB88C71}" srcId="{DA646F79-5A0D-48B7-B0E6-22CC232331EB}" destId="{C194AAA1-4BA9-44EF-9FF7-2B91EF4D8146}" srcOrd="0" destOrd="0" parTransId="{E3ED6E6E-8D10-43AF-B765-354D0C1B39C8}" sibTransId="{59D1AF44-D1AA-4491-92A1-77D922D062C3}"/>
    <dgm:cxn modelId="{D2217CF5-B610-4E57-BBDC-F0DE984167FD}" type="presOf" srcId="{31340DC1-EB4A-4A61-B24A-0A999A4BCF6C}" destId="{0CC5536C-B702-40F7-8C05-A843A48D50A9}" srcOrd="0" destOrd="0" presId="urn:microsoft.com/office/officeart/2005/8/layout/radial4"/>
    <dgm:cxn modelId="{F56C2E1D-0EAD-4B66-8217-BBB97CE824F5}" srcId="{C194AAA1-4BA9-44EF-9FF7-2B91EF4D8146}" destId="{7E037D75-8FF8-4392-8A30-E06341030E33}" srcOrd="2" destOrd="0" parTransId="{7C3331A9-CB4B-4FC4-A04A-49457A50CFF5}" sibTransId="{15174A24-7406-40AA-992C-7ABFCC7DA1B2}"/>
    <dgm:cxn modelId="{BCA8CD9A-81C1-482F-8800-57C2EE74E05C}" srcId="{C194AAA1-4BA9-44EF-9FF7-2B91EF4D8146}" destId="{7B1F17DB-8870-4012-827F-2567C0F3126D}" srcOrd="1" destOrd="0" parTransId="{4BAB0BE7-D251-4C08-8155-36EDFBF7D4CF}" sibTransId="{8D805BB2-0B54-40D7-94A1-3618D487E4DE}"/>
    <dgm:cxn modelId="{98323921-BA79-4954-B17B-4C72772C1CA2}" type="presOf" srcId="{DA646F79-5A0D-48B7-B0E6-22CC232331EB}" destId="{8824F052-D6EF-46E1-83F3-5AA013CDDCB0}" srcOrd="0" destOrd="0" presId="urn:microsoft.com/office/officeart/2005/8/layout/radial4"/>
    <dgm:cxn modelId="{F6BF0F45-324C-4934-AE94-047D8C6D12EF}" srcId="{C194AAA1-4BA9-44EF-9FF7-2B91EF4D8146}" destId="{D634E03C-2DB2-410F-8849-C9BDAFEAE2D0}" srcOrd="0" destOrd="0" parTransId="{465EF7C2-D1AB-4220-AF6B-E44BF57E5E7F}" sibTransId="{99BCDECA-CD57-4E3E-A0F5-4250DF9AB2F0}"/>
    <dgm:cxn modelId="{FFFBFC6D-EF37-4AE4-82BA-E21975E98546}" type="presOf" srcId="{22399269-3F16-4C8B-8810-15854859ACB1}" destId="{C49A99FE-7EAE-43C1-91D5-C5B22927410D}" srcOrd="0" destOrd="0" presId="urn:microsoft.com/office/officeart/2005/8/layout/radial4"/>
    <dgm:cxn modelId="{281BFFF9-336F-4719-8DCB-9CD81A722544}" type="presOf" srcId="{C194AAA1-4BA9-44EF-9FF7-2B91EF4D8146}" destId="{32843F12-684F-4D30-8A5A-1F726286C1CA}" srcOrd="0" destOrd="0" presId="urn:microsoft.com/office/officeart/2005/8/layout/radial4"/>
    <dgm:cxn modelId="{15970A59-E75B-40B9-A984-1EA03CA132B9}" type="presOf" srcId="{B927B3F9-06AC-4A95-923C-8C1053F75F2E}" destId="{7815DF0B-5AE6-45F8-B3EE-8D42F5B77807}" srcOrd="0" destOrd="0" presId="urn:microsoft.com/office/officeart/2005/8/layout/radial4"/>
    <dgm:cxn modelId="{ECAA0BB0-33ED-455B-BD4C-10BECE282022}" srcId="{C194AAA1-4BA9-44EF-9FF7-2B91EF4D8146}" destId="{B927B3F9-06AC-4A95-923C-8C1053F75F2E}" srcOrd="6" destOrd="0" parTransId="{22399269-3F16-4C8B-8810-15854859ACB1}" sibTransId="{61128A7B-FE39-4788-8A41-6C2C1448DB40}"/>
    <dgm:cxn modelId="{B996F3DE-61F7-4BDC-A7BE-C89910D82519}" type="presOf" srcId="{7E037D75-8FF8-4392-8A30-E06341030E33}" destId="{F25ED73D-3712-4BA2-A16D-1944FAF08C60}" srcOrd="0" destOrd="0" presId="urn:microsoft.com/office/officeart/2005/8/layout/radial4"/>
    <dgm:cxn modelId="{A1CC0CA1-7FEC-4BD8-B0D0-3D4A14E08A87}" type="presParOf" srcId="{8824F052-D6EF-46E1-83F3-5AA013CDDCB0}" destId="{32843F12-684F-4D30-8A5A-1F726286C1CA}" srcOrd="0" destOrd="0" presId="urn:microsoft.com/office/officeart/2005/8/layout/radial4"/>
    <dgm:cxn modelId="{BB3DEE50-29E2-46BC-BA1F-FC5CC192A944}" type="presParOf" srcId="{8824F052-D6EF-46E1-83F3-5AA013CDDCB0}" destId="{B2AC55DD-DE07-41FE-9523-5CDA0BCEA553}" srcOrd="1" destOrd="0" presId="urn:microsoft.com/office/officeart/2005/8/layout/radial4"/>
    <dgm:cxn modelId="{EA6DF67E-6F80-46FE-B033-A5FE2C2E874F}" type="presParOf" srcId="{8824F052-D6EF-46E1-83F3-5AA013CDDCB0}" destId="{6988D255-E654-4AD1-BD93-69DA0E6B762C}" srcOrd="2" destOrd="0" presId="urn:microsoft.com/office/officeart/2005/8/layout/radial4"/>
    <dgm:cxn modelId="{E29F42C6-DCCB-4522-B398-6FFC1FC36151}" type="presParOf" srcId="{8824F052-D6EF-46E1-83F3-5AA013CDDCB0}" destId="{75882AF2-AEB2-4210-B822-B756A655CDF2}" srcOrd="3" destOrd="0" presId="urn:microsoft.com/office/officeart/2005/8/layout/radial4"/>
    <dgm:cxn modelId="{E14194D3-7984-4E38-B79A-65BC8114DD54}" type="presParOf" srcId="{8824F052-D6EF-46E1-83F3-5AA013CDDCB0}" destId="{E13A8CA0-3D1B-4568-A145-A3226E248353}" srcOrd="4" destOrd="0" presId="urn:microsoft.com/office/officeart/2005/8/layout/radial4"/>
    <dgm:cxn modelId="{CFE45FC3-6C4B-4553-B016-B6C8D38E5271}" type="presParOf" srcId="{8824F052-D6EF-46E1-83F3-5AA013CDDCB0}" destId="{63D92E67-2833-4CFF-ABE9-29B782FA314B}" srcOrd="5" destOrd="0" presId="urn:microsoft.com/office/officeart/2005/8/layout/radial4"/>
    <dgm:cxn modelId="{636041F3-27D7-4395-BF42-7E661295C315}" type="presParOf" srcId="{8824F052-D6EF-46E1-83F3-5AA013CDDCB0}" destId="{F25ED73D-3712-4BA2-A16D-1944FAF08C60}" srcOrd="6" destOrd="0" presId="urn:microsoft.com/office/officeart/2005/8/layout/radial4"/>
    <dgm:cxn modelId="{08AFFDB9-3749-4D7D-AFE5-DD5CE2BAB4B0}" type="presParOf" srcId="{8824F052-D6EF-46E1-83F3-5AA013CDDCB0}" destId="{13A970D4-0D3B-49E9-8FE0-BAD7D1EF0325}" srcOrd="7" destOrd="0" presId="urn:microsoft.com/office/officeart/2005/8/layout/radial4"/>
    <dgm:cxn modelId="{E4D621AF-DF65-4648-A8EC-999AF155A182}" type="presParOf" srcId="{8824F052-D6EF-46E1-83F3-5AA013CDDCB0}" destId="{243B600A-B59F-4BDC-890E-DF1BAE546036}" srcOrd="8" destOrd="0" presId="urn:microsoft.com/office/officeart/2005/8/layout/radial4"/>
    <dgm:cxn modelId="{2E89B89C-91D4-4B03-880A-AED2478C8F10}" type="presParOf" srcId="{8824F052-D6EF-46E1-83F3-5AA013CDDCB0}" destId="{0CC5536C-B702-40F7-8C05-A843A48D50A9}" srcOrd="9" destOrd="0" presId="urn:microsoft.com/office/officeart/2005/8/layout/radial4"/>
    <dgm:cxn modelId="{56CAB1DB-24A2-4A14-80E0-E57A0553E142}" type="presParOf" srcId="{8824F052-D6EF-46E1-83F3-5AA013CDDCB0}" destId="{E4D01C93-8E13-41EE-BB16-94BD26963F19}" srcOrd="10" destOrd="0" presId="urn:microsoft.com/office/officeart/2005/8/layout/radial4"/>
    <dgm:cxn modelId="{319E6E26-DF95-415B-BF57-F5877B589AAE}" type="presParOf" srcId="{8824F052-D6EF-46E1-83F3-5AA013CDDCB0}" destId="{85C1217C-D407-4798-B9A3-F32E126CD188}" srcOrd="11" destOrd="0" presId="urn:microsoft.com/office/officeart/2005/8/layout/radial4"/>
    <dgm:cxn modelId="{A8442A25-564D-47EA-9EEF-315F38610CFA}" type="presParOf" srcId="{8824F052-D6EF-46E1-83F3-5AA013CDDCB0}" destId="{92DF3CA0-BF53-4501-BE56-5F03CEBBA6AB}" srcOrd="12" destOrd="0" presId="urn:microsoft.com/office/officeart/2005/8/layout/radial4"/>
    <dgm:cxn modelId="{08ED2A3B-820A-4B54-AFE2-2DC7B7E40F2E}" type="presParOf" srcId="{8824F052-D6EF-46E1-83F3-5AA013CDDCB0}" destId="{C49A99FE-7EAE-43C1-91D5-C5B22927410D}" srcOrd="13" destOrd="0" presId="urn:microsoft.com/office/officeart/2005/8/layout/radial4"/>
    <dgm:cxn modelId="{140223CD-FBA3-4086-84A2-57D45014D078}" type="presParOf" srcId="{8824F052-D6EF-46E1-83F3-5AA013CDDCB0}" destId="{7815DF0B-5AE6-45F8-B3EE-8D42F5B7780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A9595-752F-4DEE-8503-763D70088926}">
      <dsp:nvSpPr>
        <dsp:cNvPr id="0" name=""/>
        <dsp:cNvSpPr/>
      </dsp:nvSpPr>
      <dsp:spPr>
        <a:xfrm>
          <a:off x="-57179" y="860963"/>
          <a:ext cx="8371839" cy="5232399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7A1F54-7EA7-4127-9566-009055060241}">
      <dsp:nvSpPr>
        <dsp:cNvPr id="0" name=""/>
        <dsp:cNvSpPr/>
      </dsp:nvSpPr>
      <dsp:spPr>
        <a:xfrm>
          <a:off x="767446" y="4855586"/>
          <a:ext cx="192552" cy="1925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50589-A740-41AA-B940-7BC9C52982F8}">
      <dsp:nvSpPr>
        <dsp:cNvPr id="0" name=""/>
        <dsp:cNvSpPr/>
      </dsp:nvSpPr>
      <dsp:spPr>
        <a:xfrm>
          <a:off x="745573" y="5061001"/>
          <a:ext cx="1738484" cy="1245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Satisfaction</a:t>
          </a:r>
          <a:endParaRPr lang="en-US" sz="2000" kern="1200" dirty="0"/>
        </a:p>
      </dsp:txBody>
      <dsp:txXfrm>
        <a:off x="745573" y="5061001"/>
        <a:ext cx="1738484" cy="1245311"/>
      </dsp:txXfrm>
    </dsp:sp>
    <dsp:sp modelId="{8336A149-76E9-4147-A8CE-A5A33CEC83D6}">
      <dsp:nvSpPr>
        <dsp:cNvPr id="0" name=""/>
        <dsp:cNvSpPr/>
      </dsp:nvSpPr>
      <dsp:spPr>
        <a:xfrm>
          <a:off x="1809740" y="3854105"/>
          <a:ext cx="301386" cy="3013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BB037-D3A0-4C59-91DD-20F0E58285E1}">
      <dsp:nvSpPr>
        <dsp:cNvPr id="0" name=""/>
        <dsp:cNvSpPr/>
      </dsp:nvSpPr>
      <dsp:spPr>
        <a:xfrm>
          <a:off x="1960433" y="4160676"/>
          <a:ext cx="1389725" cy="21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9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Scout &amp; Volunteer Retention</a:t>
          </a:r>
          <a:endParaRPr lang="en-US" sz="2000" kern="1200" dirty="0"/>
        </a:p>
      </dsp:txBody>
      <dsp:txXfrm>
        <a:off x="1960433" y="4160676"/>
        <a:ext cx="1389725" cy="2192375"/>
      </dsp:txXfrm>
    </dsp:sp>
    <dsp:sp modelId="{67CD01AF-8123-453E-8A2A-C8296B6BB1C8}">
      <dsp:nvSpPr>
        <dsp:cNvPr id="0" name=""/>
        <dsp:cNvSpPr/>
      </dsp:nvSpPr>
      <dsp:spPr>
        <a:xfrm>
          <a:off x="3149234" y="3055641"/>
          <a:ext cx="401848" cy="40184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57B79-2015-443E-A19C-84568F022D55}">
      <dsp:nvSpPr>
        <dsp:cNvPr id="0" name=""/>
        <dsp:cNvSpPr/>
      </dsp:nvSpPr>
      <dsp:spPr>
        <a:xfrm>
          <a:off x="3350158" y="3428002"/>
          <a:ext cx="1615764" cy="2940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Scout &amp; Volunteer Referrals</a:t>
          </a:r>
          <a:endParaRPr lang="en-US" sz="2000" kern="1200" dirty="0"/>
        </a:p>
      </dsp:txBody>
      <dsp:txXfrm>
        <a:off x="3350158" y="3428002"/>
        <a:ext cx="1615764" cy="2940608"/>
      </dsp:txXfrm>
    </dsp:sp>
    <dsp:sp modelId="{29BD6FA1-5C6C-4B3C-A96D-BC8028185FDA}">
      <dsp:nvSpPr>
        <dsp:cNvPr id="0" name=""/>
        <dsp:cNvSpPr/>
      </dsp:nvSpPr>
      <dsp:spPr>
        <a:xfrm>
          <a:off x="4706396" y="2431939"/>
          <a:ext cx="519054" cy="51905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712E7-D436-4F94-847F-2107898DF8E6}">
      <dsp:nvSpPr>
        <dsp:cNvPr id="0" name=""/>
        <dsp:cNvSpPr/>
      </dsp:nvSpPr>
      <dsp:spPr>
        <a:xfrm>
          <a:off x="4841216" y="3081476"/>
          <a:ext cx="1674367" cy="35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3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 Growth</a:t>
          </a:r>
          <a:endParaRPr lang="en-US" sz="2000" kern="1200" dirty="0"/>
        </a:p>
      </dsp:txBody>
      <dsp:txXfrm>
        <a:off x="4841216" y="3081476"/>
        <a:ext cx="1674367" cy="3505707"/>
      </dsp:txXfrm>
    </dsp:sp>
    <dsp:sp modelId="{E30BE2CD-C2CA-49AC-B813-828F1427DDAB}">
      <dsp:nvSpPr>
        <dsp:cNvPr id="0" name=""/>
        <dsp:cNvSpPr/>
      </dsp:nvSpPr>
      <dsp:spPr>
        <a:xfrm>
          <a:off x="6309603" y="2015440"/>
          <a:ext cx="661375" cy="6613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E772D-61F8-484C-9100-4BF77F447B8B}">
      <dsp:nvSpPr>
        <dsp:cNvPr id="0" name=""/>
        <dsp:cNvSpPr/>
      </dsp:nvSpPr>
      <dsp:spPr>
        <a:xfrm>
          <a:off x="6525932" y="2489425"/>
          <a:ext cx="1903086" cy="3851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44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END RESULT:  </a:t>
          </a:r>
          <a:r>
            <a:rPr lang="en-US" sz="2000" kern="1200" dirty="0" smtClean="0"/>
            <a:t>Youth Market Share Growth</a:t>
          </a:r>
          <a:endParaRPr lang="en-US" sz="2000" kern="1200" dirty="0"/>
        </a:p>
      </dsp:txBody>
      <dsp:txXfrm>
        <a:off x="6525932" y="2489425"/>
        <a:ext cx="1903086" cy="3851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77484-3524-40C0-B337-A6354E1FCB0C}">
      <dsp:nvSpPr>
        <dsp:cNvPr id="0" name=""/>
        <dsp:cNvSpPr/>
      </dsp:nvSpPr>
      <dsp:spPr>
        <a:xfrm>
          <a:off x="37151" y="195721"/>
          <a:ext cx="1570999" cy="1801026"/>
        </a:xfrm>
        <a:prstGeom prst="upArrow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6B169-1D0B-4B27-9473-2503CED09D1C}">
      <dsp:nvSpPr>
        <dsp:cNvPr id="0" name=""/>
        <dsp:cNvSpPr/>
      </dsp:nvSpPr>
      <dsp:spPr>
        <a:xfrm>
          <a:off x="1937362" y="0"/>
          <a:ext cx="5431156" cy="219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cs typeface="Calibri"/>
            </a:rPr>
            <a:t>Protect and increase experiences that create enthusiastic, loyal customers or “promoters”.</a:t>
          </a:r>
          <a:endParaRPr lang="en-US" sz="2800" kern="1200" dirty="0"/>
        </a:p>
      </dsp:txBody>
      <dsp:txXfrm>
        <a:off x="1937362" y="0"/>
        <a:ext cx="5431156" cy="2192470"/>
      </dsp:txXfrm>
    </dsp:sp>
    <dsp:sp modelId="{31E4D305-E33D-4CA6-A65D-429966240B4B}">
      <dsp:nvSpPr>
        <dsp:cNvPr id="0" name=""/>
        <dsp:cNvSpPr/>
      </dsp:nvSpPr>
      <dsp:spPr>
        <a:xfrm>
          <a:off x="819357" y="2570897"/>
          <a:ext cx="1481451" cy="1801026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B4F30-B7C8-4FCA-8F2F-6E857D9A4F98}">
      <dsp:nvSpPr>
        <dsp:cNvPr id="0" name=""/>
        <dsp:cNvSpPr/>
      </dsp:nvSpPr>
      <dsp:spPr>
        <a:xfrm>
          <a:off x="2522588" y="2375175"/>
          <a:ext cx="4926216" cy="219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/>
              <a:cs typeface="Calibri"/>
            </a:rPr>
            <a:t>Decrease experiences that lead to disenfranchised, disappointed customers or “detractors”.</a:t>
          </a:r>
          <a:endParaRPr lang="en-US" sz="2800" kern="1200" dirty="0"/>
        </a:p>
      </dsp:txBody>
      <dsp:txXfrm>
        <a:off x="2522588" y="2375175"/>
        <a:ext cx="4926216" cy="2192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43F12-684F-4D30-8A5A-1F726286C1CA}">
      <dsp:nvSpPr>
        <dsp:cNvPr id="0" name=""/>
        <dsp:cNvSpPr/>
      </dsp:nvSpPr>
      <dsp:spPr>
        <a:xfrm>
          <a:off x="2467284" y="1771010"/>
          <a:ext cx="1224469" cy="1224469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Loyalty (NPS)</a:t>
          </a:r>
          <a:endParaRPr lang="en-US" sz="2200" kern="1200" dirty="0"/>
        </a:p>
      </dsp:txBody>
      <dsp:txXfrm>
        <a:off x="2646603" y="1950329"/>
        <a:ext cx="865831" cy="865831"/>
      </dsp:txXfrm>
    </dsp:sp>
    <dsp:sp modelId="{B2AC55DD-DE07-41FE-9523-5CDA0BCEA553}">
      <dsp:nvSpPr>
        <dsp:cNvPr id="0" name=""/>
        <dsp:cNvSpPr/>
      </dsp:nvSpPr>
      <dsp:spPr>
        <a:xfrm rot="10800000">
          <a:off x="1039829" y="2208758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8D255-E654-4AD1-BD93-69DA0E6B762C}">
      <dsp:nvSpPr>
        <dsp:cNvPr id="0" name=""/>
        <dsp:cNvSpPr/>
      </dsp:nvSpPr>
      <dsp:spPr>
        <a:xfrm>
          <a:off x="611265" y="2040393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631349" y="2060477"/>
        <a:ext cx="816960" cy="645535"/>
      </dsp:txXfrm>
    </dsp:sp>
    <dsp:sp modelId="{75882AF2-AEB2-4210-B822-B756A655CDF2}">
      <dsp:nvSpPr>
        <dsp:cNvPr id="0" name=""/>
        <dsp:cNvSpPr/>
      </dsp:nvSpPr>
      <dsp:spPr>
        <a:xfrm rot="12600000">
          <a:off x="1222733" y="1526149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A8CA0-3D1B-4568-A145-A3226E248353}">
      <dsp:nvSpPr>
        <dsp:cNvPr id="0" name=""/>
        <dsp:cNvSpPr/>
      </dsp:nvSpPr>
      <dsp:spPr>
        <a:xfrm>
          <a:off x="884531" y="1020548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904615" y="1040632"/>
        <a:ext cx="816960" cy="645535"/>
      </dsp:txXfrm>
    </dsp:sp>
    <dsp:sp modelId="{63D92E67-2833-4CFF-ABE9-29B782FA314B}">
      <dsp:nvSpPr>
        <dsp:cNvPr id="0" name=""/>
        <dsp:cNvSpPr/>
      </dsp:nvSpPr>
      <dsp:spPr>
        <a:xfrm rot="14400000">
          <a:off x="1722438" y="1026445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ED73D-3712-4BA2-A16D-1944FAF08C60}">
      <dsp:nvSpPr>
        <dsp:cNvPr id="0" name=""/>
        <dsp:cNvSpPr/>
      </dsp:nvSpPr>
      <dsp:spPr>
        <a:xfrm>
          <a:off x="1631109" y="273970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1651193" y="294054"/>
        <a:ext cx="816960" cy="645535"/>
      </dsp:txXfrm>
    </dsp:sp>
    <dsp:sp modelId="{13A970D4-0D3B-49E9-8FE0-BAD7D1EF0325}">
      <dsp:nvSpPr>
        <dsp:cNvPr id="0" name=""/>
        <dsp:cNvSpPr/>
      </dsp:nvSpPr>
      <dsp:spPr>
        <a:xfrm rot="16200000">
          <a:off x="2405046" y="843540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B600A-B59F-4BDC-890E-DF1BAE546036}">
      <dsp:nvSpPr>
        <dsp:cNvPr id="0" name=""/>
        <dsp:cNvSpPr/>
      </dsp:nvSpPr>
      <dsp:spPr>
        <a:xfrm>
          <a:off x="2650954" y="704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2671038" y="20788"/>
        <a:ext cx="816960" cy="645535"/>
      </dsp:txXfrm>
    </dsp:sp>
    <dsp:sp modelId="{0CC5536C-B702-40F7-8C05-A843A48D50A9}">
      <dsp:nvSpPr>
        <dsp:cNvPr id="0" name=""/>
        <dsp:cNvSpPr/>
      </dsp:nvSpPr>
      <dsp:spPr>
        <a:xfrm rot="18000000">
          <a:off x="3087655" y="1026445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D01C93-8E13-41EE-BB16-94BD26963F19}">
      <dsp:nvSpPr>
        <dsp:cNvPr id="0" name=""/>
        <dsp:cNvSpPr/>
      </dsp:nvSpPr>
      <dsp:spPr>
        <a:xfrm>
          <a:off x="3670799" y="273970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3690883" y="294054"/>
        <a:ext cx="816960" cy="645535"/>
      </dsp:txXfrm>
    </dsp:sp>
    <dsp:sp modelId="{85C1217C-D407-4798-B9A3-F32E126CD188}">
      <dsp:nvSpPr>
        <dsp:cNvPr id="0" name=""/>
        <dsp:cNvSpPr/>
      </dsp:nvSpPr>
      <dsp:spPr>
        <a:xfrm rot="19800000">
          <a:off x="3587359" y="1526149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F3CA0-BF53-4501-BE56-5F03CEBBA6AB}">
      <dsp:nvSpPr>
        <dsp:cNvPr id="0" name=""/>
        <dsp:cNvSpPr/>
      </dsp:nvSpPr>
      <dsp:spPr>
        <a:xfrm>
          <a:off x="4417377" y="1020548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4437461" y="1040632"/>
        <a:ext cx="816960" cy="645535"/>
      </dsp:txXfrm>
    </dsp:sp>
    <dsp:sp modelId="{C49A99FE-7EAE-43C1-91D5-C5B22927410D}">
      <dsp:nvSpPr>
        <dsp:cNvPr id="0" name=""/>
        <dsp:cNvSpPr/>
      </dsp:nvSpPr>
      <dsp:spPr>
        <a:xfrm>
          <a:off x="3770263" y="2208758"/>
          <a:ext cx="1348944" cy="3489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5DF0B-5AE6-45F8-B3EE-8D42F5B77807}">
      <dsp:nvSpPr>
        <dsp:cNvPr id="0" name=""/>
        <dsp:cNvSpPr/>
      </dsp:nvSpPr>
      <dsp:spPr>
        <a:xfrm>
          <a:off x="4690644" y="2040393"/>
          <a:ext cx="857128" cy="68570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Driver</a:t>
          </a:r>
          <a:endParaRPr lang="en-US" sz="2300" kern="1200" dirty="0"/>
        </a:p>
      </dsp:txBody>
      <dsp:txXfrm>
        <a:off x="4710728" y="2060477"/>
        <a:ext cx="816960" cy="64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1723D6-0506-44B3-B74F-591E01419F1B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E7652F4-AFC3-4A4B-AC7E-25957489F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68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7707A5-A1DD-40A9-BDC8-86C809DB8F20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952D5E5-77D6-4441-A7CB-E8DA95C01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76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If you have 1 response and the NPS rating was: </a:t>
            </a:r>
            <a:r>
              <a:rPr lang="en-US" sz="2400" dirty="0" smtClean="0"/>
              <a:t>9 or 10, then your NPS would be 100:</a:t>
            </a:r>
            <a:r>
              <a:rPr lang="en-US" sz="2400" baseline="0" dirty="0" smtClean="0"/>
              <a:t>  </a:t>
            </a:r>
            <a:r>
              <a:rPr lang="en-US" sz="2400" dirty="0" smtClean="0"/>
              <a:t>7 or 8, then your NPS would be 0:</a:t>
            </a:r>
            <a:r>
              <a:rPr lang="en-US" sz="2400" baseline="0" dirty="0" smtClean="0"/>
              <a:t>  </a:t>
            </a:r>
            <a:r>
              <a:rPr lang="en-US" sz="2400" dirty="0" smtClean="0"/>
              <a:t>0-6, then your NPS would be -100.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942C5-9CD7-4545-A086-2C0F1EED4E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6913"/>
            <a:ext cx="4649787" cy="3487737"/>
          </a:xfrm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xfrm>
            <a:off x="933098" y="4415790"/>
            <a:ext cx="5144206" cy="4183380"/>
          </a:xfrm>
          <a:noFill/>
          <a:ln/>
        </p:spPr>
        <p:txBody>
          <a:bodyPr lIns="94696" tIns="47349" rIns="94696" bIns="47349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EASY TO MEASURE: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By focusing on one question that defines what a loyal customer is, it streamlines the way results can be delivered.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EASY TO COMMUNICATE: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Responses are placed into three responder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</a:t>
            </a:r>
            <a:r>
              <a:rPr lang="en-US" sz="1000" dirty="0" smtClean="0">
                <a:latin typeface="+mn-lt"/>
                <a:ea typeface="ＭＳ Ｐゴシック" pitchFamily="-111" charset="-128"/>
              </a:rPr>
              <a:t>g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roups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that that we will introduce in the next slide.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ACTION-ORIENTED: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Seeing metrics and trends within the three responder </a:t>
            </a:r>
            <a:r>
              <a:rPr lang="en-US" sz="1000" dirty="0" smtClean="0">
                <a:latin typeface="+mn-lt"/>
                <a:ea typeface="ＭＳ Ｐゴシック" pitchFamily="-111" charset="-128"/>
              </a:rPr>
              <a:t>c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ategories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</a:t>
            </a:r>
            <a:r>
              <a:rPr lang="en-US" sz="1000" dirty="0" smtClean="0">
                <a:latin typeface="+mn-lt"/>
                <a:ea typeface="ＭＳ Ｐゴシック" pitchFamily="-111" charset="-128"/>
              </a:rPr>
              <a:t>offers clarity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for </a:t>
            </a:r>
            <a:r>
              <a:rPr lang="en-US" sz="1000" dirty="0" smtClean="0">
                <a:latin typeface="+mn-lt"/>
                <a:ea typeface="ＭＳ Ｐゴシック" pitchFamily="-111" charset="-128"/>
              </a:rPr>
              <a:t>leaders, directors and executives to develop and track solutions to move people away from being detractors and into being promoters.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CUSTOMER-FOCUSED: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Improvement becomes directed to what actually matters to the customer, which keeps attention on the right stuff!  Experiences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that are exceptionally good 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bad will get the spotlight deserved.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  <a:cs typeface="+mn-cs"/>
            </a:endParaRPr>
          </a:p>
          <a:p>
            <a:endParaRPr lang="en-US" sz="1000" dirty="0" smtClean="0"/>
          </a:p>
          <a:p>
            <a:pPr eaLnBrk="1" hangingPunct="1"/>
            <a:endParaRPr lang="en-US" sz="1000" dirty="0">
              <a:latin typeface="Arial" charset="0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974183" y="8829967"/>
            <a:ext cx="3036217" cy="4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6" tIns="47349" rIns="94696" bIns="47349" anchor="b"/>
          <a:lstStyle/>
          <a:p>
            <a:pPr algn="r" defTabSz="947950"/>
            <a:fld id="{B78B5559-FC59-4B12-8A1C-BA7EC798033C}" type="slidenum">
              <a:rPr lang="en-US" sz="1200">
                <a:solidFill>
                  <a:srgbClr val="FFFF00"/>
                </a:solidFill>
                <a:latin typeface="Impact" pitchFamily="-111" charset="0"/>
              </a:rPr>
              <a:pPr algn="r" defTabSz="947950"/>
              <a:t>12</a:t>
            </a:fld>
            <a:endParaRPr lang="en-US" sz="1200">
              <a:solidFill>
                <a:srgbClr val="FFFF00"/>
              </a:solidFill>
              <a:latin typeface="Impact" pitchFamily="-11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b="1" dirty="0" smtClean="0">
                <a:latin typeface="Arial" charset="0"/>
                <a:ea typeface="ＭＳ Ｐゴシック" pitchFamily="-111" charset="-128"/>
              </a:rPr>
              <a:t>Key Point: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Seven Questions are also being asked to help explain the answers associated with the Net Promoter Score (NPS) results.</a:t>
            </a:r>
            <a:endParaRPr lang="en-US" b="1" dirty="0" smtClean="0">
              <a:latin typeface="Arial" charset="0"/>
              <a:ea typeface="ＭＳ Ｐゴシック" pitchFamily="-111" charset="-128"/>
            </a:endParaRPr>
          </a:p>
          <a:p>
            <a:pPr defTabSz="465887">
              <a:defRPr/>
            </a:pPr>
            <a:endParaRPr lang="en-US" dirty="0" smtClean="0">
              <a:latin typeface="Arial" charset="0"/>
              <a:ea typeface="ＭＳ Ｐゴシック" pitchFamily="-111" charset="-128"/>
            </a:endParaRPr>
          </a:p>
          <a:p>
            <a:pPr lvl="0"/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The most successful NPS programs supplement surveys with a </a:t>
            </a:r>
          </a:p>
          <a:p>
            <a:pPr lvl="0"/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small number of questions to help understand what drives </a:t>
            </a:r>
          </a:p>
          <a:p>
            <a:pPr lvl="0"/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value for their customers.   For the Voice of the Scout, driver </a:t>
            </a:r>
          </a:p>
          <a:p>
            <a:pPr lvl="0"/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questions have been developed to help verify experiences </a:t>
            </a:r>
          </a:p>
          <a:p>
            <a:pPr lvl="0"/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members and volunteer leaders in key areas:  </a:t>
            </a:r>
            <a:r>
              <a:rPr lang="en-US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Programs, Leadership, Activities &amp; Operations.  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11" charset="-128"/>
                <a:cs typeface="+mn-cs"/>
              </a:rPr>
              <a:t>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pPr defTabSz="465887">
              <a:defRPr/>
            </a:pPr>
            <a:endParaRPr lang="en-US" dirty="0" smtClean="0">
              <a:latin typeface="Arial" charset="0"/>
              <a:ea typeface="ＭＳ Ｐゴシック" pitchFamily="-11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Feedback success begins with accurate emails &amp; unit outreach.</a:t>
            </a:r>
          </a:p>
          <a:p>
            <a:pPr>
              <a:lnSpc>
                <a:spcPct val="1200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Survey responses are critical but</a:t>
            </a:r>
          </a:p>
          <a:p>
            <a:pPr>
              <a:lnSpc>
                <a:spcPct val="1200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not the only component of VOS.</a:t>
            </a:r>
          </a:p>
          <a:p>
            <a:pPr algn="ctr">
              <a:lnSpc>
                <a:spcPct val="120000"/>
              </a:lnSpc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pPr algn="ctr">
              <a:lnSpc>
                <a:spcPct val="120000"/>
              </a:lnSpc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Continuous updates through an online dashboard with automated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reports will keep you connected to what your members and volunteers feel about Scouting.   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This is bigger than any number or score:  Feedback is insight with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power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to drive a better experience for kids.  Rely on this for guiding decisions &amp; actions.</a:t>
            </a:r>
          </a:p>
          <a:p>
            <a:pPr algn="ctr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Key Message: In 2012 Voice of the Scout results will be a bonus opportunity for Journey to Excellence scores.</a:t>
            </a:r>
          </a:p>
          <a:p>
            <a:endParaRPr lang="en-US" dirty="0" smtClean="0"/>
          </a:p>
          <a:p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Specifics on how VOS will be weighed will be determined by Mission Impact at the end of July and will be announced at Top Hands.</a:t>
            </a:r>
          </a:p>
          <a:p>
            <a:endParaRPr lang="en-US" sz="105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Key Message: In 2012 Voice of the Scout results will be a bonus opportunity for Journey to Excellence scores.</a:t>
            </a:r>
          </a:p>
          <a:p>
            <a:endParaRPr lang="en-US" dirty="0" smtClean="0"/>
          </a:p>
          <a:p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ヒラギノ角ゴ Pro W3" pitchFamily="-128" charset="-128"/>
                <a:cs typeface="+mn-cs"/>
              </a:rPr>
              <a:t>Specifics on how VOS will be weighed will be determined by Mission Impact at the end of July and will be announced at Top Hands.</a:t>
            </a:r>
          </a:p>
          <a:p>
            <a:endParaRPr lang="en-US" sz="1050" kern="1200" dirty="0" smtClean="0">
              <a:solidFill>
                <a:schemeClr val="tx1"/>
              </a:solidFill>
              <a:latin typeface="+mn-lt"/>
              <a:ea typeface="ヒラギノ角ゴ Pro W3" pitchFamily="-128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Coming in 2012,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Boy Scouts of America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will launch 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 first comprehensive feedback system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connecting to our customers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called 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 Voice of the Scout.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 It is modeled after 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 Net Promoter Score,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a vastly  successful system 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Growth &amp; Retention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of customers.</a:t>
            </a:r>
          </a:p>
          <a:p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Key Point: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BSA launching a comprehensive Scouter feedback program.  In fact, it is called…”The Voice of the Scout  (VOS)”. Our goal is to become more Scouter driven in all that we do.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Key Point: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Benefits your membership growth, referral,  youth market share, scout and volunteer retention and recruitment, and overall program satisfaction</a:t>
            </a:r>
          </a:p>
          <a:p>
            <a:pPr algn="l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128" charset="-128"/>
                <a:cs typeface="Calibri"/>
              </a:rPr>
              <a:t>The </a:t>
            </a:r>
            <a:r>
              <a:rPr lang="en-US" sz="1200" dirty="0" smtClean="0">
                <a:latin typeface="+mn-lt"/>
                <a:cs typeface="Calibri"/>
              </a:rPr>
              <a:t>Voice of the Scout will continuously collect experiences of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seven segment audiences, with no one individual receiving surveys more than once every 6 months.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dirty="0" smtClean="0">
                <a:latin typeface="+mn-lt"/>
                <a:cs typeface="Calibri"/>
              </a:rPr>
              <a:t>All surveys are specially designed for each audience group and will measure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dirty="0" smtClean="0">
                <a:latin typeface="+mn-lt"/>
                <a:cs typeface="Calibri"/>
              </a:rPr>
              <a:t> LOYALTY and tailored DRIVERS of LOYALTY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dirty="0" smtClean="0">
                <a:latin typeface="+mn-lt"/>
                <a:cs typeface="Calibri"/>
              </a:rPr>
              <a:t>for these customers of the Boy Scouts of America.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dirty="0" smtClean="0">
              <a:latin typeface="+mn-lt"/>
              <a:cs typeface="Calibri"/>
            </a:endParaRPr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Key Point: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M3 Planning is our Expert research firm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ヒラギノ角ゴ Pro W3" pitchFamily="-128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ヒラギノ角ゴ Pro W3" pitchFamily="-128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Key Point: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ヒラギノ角ゴ Pro W3" pitchFamily="-128" charset="-128"/>
                <a:cs typeface="+mn-cs"/>
              </a:rPr>
              <a:t>Net Promoter Score (NPS) is a proven and easy to understand research process to determine customer satisfaction and willingness to promote a service/product to others.</a:t>
            </a:r>
          </a:p>
          <a:p>
            <a:endParaRPr lang="en-US" b="1" dirty="0" smtClean="0"/>
          </a:p>
          <a:p>
            <a:r>
              <a:rPr lang="en-US" dirty="0" smtClean="0"/>
              <a:t>Tw</a:t>
            </a:r>
            <a:r>
              <a:rPr lang="en-US" baseline="0" dirty="0" smtClean="0"/>
              <a:t> telecom:  understanding root causes of what isn’t working will  increase  member retention</a:t>
            </a:r>
          </a:p>
          <a:p>
            <a:r>
              <a:rPr lang="en-US" baseline="0" dirty="0" smtClean="0"/>
              <a:t>800 Junk:  Developing improvements in areas that resonate with members &amp; leaders will increase growth</a:t>
            </a:r>
          </a:p>
          <a:p>
            <a:r>
              <a:rPr lang="en-US" baseline="0" dirty="0" smtClean="0"/>
              <a:t>HP: Grass roots information will help councils drive their improvements, their way</a:t>
            </a:r>
          </a:p>
          <a:p>
            <a:r>
              <a:rPr lang="en-US" baseline="0" dirty="0" smtClean="0"/>
              <a:t>Siemens:  ID critical breakdowns in member &amp; volunteer relationships and repair to prevent as exit from Scouting</a:t>
            </a:r>
          </a:p>
          <a:p>
            <a:r>
              <a:rPr lang="en-US" baseline="0" dirty="0" err="1" smtClean="0"/>
              <a:t>Zappos</a:t>
            </a:r>
            <a:r>
              <a:rPr lang="en-US" baseline="0" dirty="0" smtClean="0"/>
              <a:t>:  Leaders always listen:  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Colin Powell, the day you stop hearing from soldiers is the day you stop being a leader.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7707A5-A1DD-40A9-BDC8-86C809DB8F20}" type="datetime1">
              <a:rPr lang="en-US" smtClean="0"/>
              <a:pPr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D5E5-77D6-4441-A7CB-E8DA95C013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55429" y="2138363"/>
            <a:ext cx="11477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1EB22-CF51-4B11-8CC1-A952F3FED2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90D3A-2B7C-4290-BAC9-D6BF7A1BE316}" type="datetime1">
              <a:rPr lang="en-US"/>
              <a:pPr/>
              <a:t>8/18/2011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77AA2-E1ED-4AA6-A922-C1D8B31109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73846F-4694-44F1-881B-3968887E6846}" type="datetime1">
              <a:rPr lang="en-US"/>
              <a:pPr/>
              <a:t>8/18/2011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486799-089E-4FA8-9015-0C32733A79E2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906A-822E-460D-A844-2E8D8FC0C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D24CE0-AC5B-4AE3-A7EB-7E12DFC4C52B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5384F-5024-4C7D-BBE6-CCADD1FCD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5A96FB-6853-42FF-BB48-694303CFFECF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8A24-DBA3-4EDC-AF39-1EBD2E733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B57377-0B37-4BCF-98C1-ED473DE50F58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8D90C-F501-4C68-8E19-271B1BD5F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2761FF-6354-4105-B09A-353B1216FCAE}" type="datetime1">
              <a:rPr lang="en-US"/>
              <a:pPr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C6814-6F07-424A-941D-82B69A2F9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5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r>
              <a:rPr lang="en-US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fld id="{71FE6F4D-2AED-4557-A500-EA48E29E60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28" charset="0"/>
              </a:defRPr>
            </a:lvl1pPr>
          </a:lstStyle>
          <a:p>
            <a:fld id="{62CD6FFF-36CA-4917-A8D8-1E773649489C}" type="datetime1">
              <a:rPr lang="en-US"/>
              <a:pPr/>
              <a:t>8/18/2011</a:t>
            </a:fld>
            <a:endParaRPr lang="en-US"/>
          </a:p>
        </p:txBody>
      </p:sp>
      <p:pic>
        <p:nvPicPr>
          <p:cNvPr id="8" name="Picture 7" descr="ppt background template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pitchFamily="-128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pitchFamily="-128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005AA3"/>
          </a:solidFill>
          <a:latin typeface="Helvetica"/>
          <a:ea typeface="ヒラギノ角ゴ Pro W3" pitchFamily="-12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te@scouting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?v=C82fYu23_Ho&amp;feature=digest_socia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TE@scouting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youtube.com/watch?v=C82fYu23_Ho&amp;feature=digest_socia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outing.org/scoutsource/Awards/JourneyToExcellence.aspx" TargetMode="External"/><Relationship Id="rId5" Type="http://schemas.openxmlformats.org/officeDocument/2006/relationships/hyperlink" Target="mailto:JTE@scouting.org" TargetMode="External"/><Relationship Id="rId4" Type="http://schemas.openxmlformats.org/officeDocument/2006/relationships/hyperlink" Target="mailto:mike.watkins@scouting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>
            <a:off x="2210327" y="1418315"/>
            <a:ext cx="5707718" cy="2110257"/>
          </a:xfrm>
        </p:spPr>
        <p:txBody>
          <a:bodyPr/>
          <a:lstStyle/>
          <a:p>
            <a:pPr algn="ctr"/>
            <a:r>
              <a:rPr lang="en-US" sz="3600" dirty="0" smtClean="0">
                <a:latin typeface="Helvetica" pitchFamily="-128" charset="0"/>
              </a:rPr>
              <a:t/>
            </a:r>
            <a:br>
              <a:rPr lang="en-US" sz="3600" dirty="0" smtClean="0">
                <a:latin typeface="Helvetica" pitchFamily="-128" charset="0"/>
              </a:rPr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i="1" dirty="0" smtClean="0"/>
              <a:t>The Scout-Driven BSA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000" dirty="0" smtClean="0"/>
              <a:t>Introducing the </a:t>
            </a:r>
            <a:br>
              <a:rPr lang="en-US" sz="3000" dirty="0" smtClean="0"/>
            </a:br>
            <a:r>
              <a:rPr lang="en-US" sz="3000" dirty="0" smtClean="0"/>
              <a:t>Voice of the Scout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latin typeface="Helvetica" pitchFamily="-128" charset="0"/>
              </a:rPr>
              <a:t/>
            </a:r>
            <a:br>
              <a:rPr lang="en-US" sz="3600" dirty="0" smtClean="0">
                <a:latin typeface="Helvetica" pitchFamily="-128" charset="0"/>
              </a:rPr>
            </a:br>
            <a:r>
              <a:rPr lang="en-US" sz="2800" dirty="0" smtClean="0">
                <a:latin typeface="Helvetica" pitchFamily="-128" charset="0"/>
              </a:rPr>
              <a:t>Summer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D74589-99A7-4AD0-9A92-FCFEEB93FCE9}" type="slidenum">
              <a:rPr lang="en-US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4" y="140516"/>
            <a:ext cx="457526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373" y="191509"/>
            <a:ext cx="457526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54" y="266031"/>
            <a:ext cx="1244600" cy="13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464179" y="201602"/>
            <a:ext cx="568451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Making it Easy to Take 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2050162"/>
              </p:ext>
            </p:extLst>
          </p:nvPr>
        </p:nvGraphicFramePr>
        <p:xfrm>
          <a:off x="1153676" y="1433283"/>
          <a:ext cx="7448805" cy="456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99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464177" y="122772"/>
            <a:ext cx="6222623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Net Promoter Score: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</a:t>
            </a:r>
            <a:r>
              <a:rPr lang="en-US" sz="2800" b="1" dirty="0" smtClean="0">
                <a:solidFill>
                  <a:srgbClr val="214E86"/>
                </a:solidFill>
                <a:latin typeface="Calibri"/>
                <a:cs typeface="Calibri"/>
              </a:rPr>
              <a:t>Basic Components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13" name="Picture 12" descr="Screen shot 2011-07-20 at 9.38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9" y="1115644"/>
            <a:ext cx="6855878" cy="2570954"/>
          </a:xfrm>
          <a:prstGeom prst="rect">
            <a:avLst/>
          </a:prstGeom>
        </p:spPr>
      </p:pic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1285" y="3262583"/>
            <a:ext cx="8699209" cy="237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Promoters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(score 9–10)  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Loyal enthusiasts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who will keep referring others and fuel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			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growth.</a:t>
            </a:r>
          </a:p>
          <a:p>
            <a:pPr marL="533400" lvl="0" indent="-5334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Passives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(score 7–8)  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Satisfied but unenthusiastic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customers vulnerable to leaving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	    	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to dedicating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rPr>
              <a:t>their time to something else.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Detractors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(score 0–6)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	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Unhappy customers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who can impede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growth through </a:t>
            </a: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			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negative word-of-mouth, damaging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the Boy Scout brand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.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40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089499"/>
              </p:ext>
            </p:extLst>
          </p:nvPr>
        </p:nvGraphicFramePr>
        <p:xfrm>
          <a:off x="1565436" y="3018769"/>
          <a:ext cx="6159038" cy="29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3505200" cy="334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CUSTOMERS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voiceofscout_4k-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875139" y="1423151"/>
            <a:ext cx="8529143" cy="199274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</a:rPr>
              <a:t>Proven methodology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Easy to use &amp; understand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-111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Easy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11" charset="-128"/>
              </a:rPr>
              <a:t>to communicate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Action oriented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ＭＳ Ｐゴシック" pitchFamily="-111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Simple for respondent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1 Loyalty Question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7 Driver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ＭＳ Ｐゴシック" pitchFamily="-111" charset="-128"/>
              </a:rPr>
              <a:t>Open comments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2477994" y="164190"/>
            <a:ext cx="6208806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j-cs"/>
              </a:rPr>
              <a:t>  Why use Net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j-cs"/>
              </a:rPr>
              <a:t> Promoter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j-cs"/>
              </a:rPr>
              <a:t>Score?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491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1-07-22 at 10.39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2" y="2159487"/>
            <a:ext cx="7805179" cy="28426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632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03945" y="2175268"/>
            <a:ext cx="256345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Cub Scout Parents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464179" y="163502"/>
            <a:ext cx="615912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NPS + DRIVERS = Voice of the Scout</a:t>
            </a:r>
          </a:p>
        </p:txBody>
      </p:sp>
      <p:pic>
        <p:nvPicPr>
          <p:cNvPr id="19" name="Picture 18" descr="voiceofscout_4k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2823" y="4967039"/>
            <a:ext cx="76623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 smtClean="0"/>
              <a:t>Driver Questions Sample – </a:t>
            </a:r>
          </a:p>
          <a:p>
            <a:pPr marL="0" indent="0" algn="ctr">
              <a:buNone/>
            </a:pPr>
            <a:r>
              <a:rPr lang="en-US" sz="1600" dirty="0" smtClean="0"/>
              <a:t>Specific to each customer segment </a:t>
            </a:r>
            <a:endParaRPr lang="en-US" sz="16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" y="1259017"/>
            <a:ext cx="9099548" cy="115447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CF0031"/>
                </a:solidFill>
                <a:latin typeface="Helvetica"/>
                <a:ea typeface="ヒラギノ角ゴ Pro W3" pitchFamily="-128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0" dirty="0" smtClean="0">
                <a:solidFill>
                  <a:schemeClr val="tx1"/>
                </a:solidFill>
                <a:latin typeface="+mn-lt"/>
              </a:rPr>
              <a:t>Driver questions have been statistically validated so we understand</a:t>
            </a:r>
          </a:p>
          <a:p>
            <a:pPr marL="0" indent="0" algn="ctr">
              <a:buNone/>
            </a:pPr>
            <a:r>
              <a:rPr lang="en-US" sz="2300" b="0" dirty="0" smtClean="0">
                <a:solidFill>
                  <a:schemeClr val="tx1"/>
                </a:solidFill>
                <a:latin typeface="+mn-lt"/>
              </a:rPr>
              <a:t>What drives loyalty for each audience segment.*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5395" y="5551815"/>
            <a:ext cx="7662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 smtClean="0"/>
              <a:t>*Based on preliminary independent research </a:t>
            </a:r>
          </a:p>
          <a:p>
            <a:pPr marL="0" indent="0" algn="ctr">
              <a:buNone/>
            </a:pPr>
            <a:r>
              <a:rPr lang="en-US" sz="1400" dirty="0" smtClean="0"/>
              <a:t>done in Spring/Summer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9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496875"/>
            <a:ext cx="412750" cy="365125"/>
          </a:xfrm>
        </p:spPr>
        <p:txBody>
          <a:bodyPr/>
          <a:lstStyle/>
          <a:p>
            <a:fld id="{7018D90C-F501-4C68-8E19-271B1BD5F3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0374" y="164190"/>
            <a:ext cx="5810757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Overview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of Preliminary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4781" y="1393680"/>
            <a:ext cx="9729304" cy="1832576"/>
            <a:chOff x="24781" y="804633"/>
            <a:chExt cx="9729304" cy="2036196"/>
          </a:xfrm>
        </p:grpSpPr>
        <p:grpSp>
          <p:nvGrpSpPr>
            <p:cNvPr id="37" name="Group 36"/>
            <p:cNvGrpSpPr/>
            <p:nvPr/>
          </p:nvGrpSpPr>
          <p:grpSpPr>
            <a:xfrm>
              <a:off x="24781" y="804633"/>
              <a:ext cx="9729304" cy="2036196"/>
              <a:chOff x="24781" y="804633"/>
              <a:chExt cx="9729304" cy="20361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4781" y="1985824"/>
                <a:ext cx="9729304" cy="855005"/>
                <a:chOff x="915970" y="1842484"/>
                <a:chExt cx="7783443" cy="684004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1006865" y="1842484"/>
                  <a:ext cx="7130269" cy="366685"/>
                  <a:chOff x="0" y="0"/>
                  <a:chExt cx="63978" cy="3645"/>
                </a:xfrm>
              </p:grpSpPr>
              <p:sp>
                <p:nvSpPr>
                  <p:cNvPr id="1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6"/>
                    <a:ext cx="63978" cy="35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CBCBC"/>
                      </a:gs>
                      <a:gs pos="35001">
                        <a:srgbClr val="D0D0D0"/>
                      </a:gs>
                      <a:gs pos="100000">
                        <a:srgbClr val="EDEDED"/>
                      </a:gs>
                    </a:gsLst>
                    <a:lin ang="162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14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5047" y="7"/>
                    <a:ext cx="20606" cy="3638"/>
                    <a:chOff x="5047" y="7"/>
                    <a:chExt cx="20609" cy="3643"/>
                  </a:xfrm>
                </p:grpSpPr>
                <p:grpSp>
                  <p:nvGrpSpPr>
                    <p:cNvPr id="23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7" y="66"/>
                      <a:ext cx="6828" cy="3584"/>
                      <a:chOff x="5047" y="66"/>
                      <a:chExt cx="6828" cy="3583"/>
                    </a:xfrm>
                  </p:grpSpPr>
                  <p:sp>
                    <p:nvSpPr>
                      <p:cNvPr id="31" name="Straight Connector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47" y="66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Straight Connector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75" y="125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28" y="7"/>
                      <a:ext cx="6828" cy="3581"/>
                      <a:chOff x="18822" y="7"/>
                      <a:chExt cx="6828" cy="3583"/>
                    </a:xfrm>
                  </p:grpSpPr>
                  <p:sp>
                    <p:nvSpPr>
                      <p:cNvPr id="25" name="Straight Connector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22" y="7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" name="Straight Connector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50" y="66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2002" y="0"/>
                    <a:ext cx="19810" cy="3587"/>
                    <a:chOff x="32004" y="0"/>
                    <a:chExt cx="19813" cy="3591"/>
                  </a:xfrm>
                </p:grpSpPr>
                <p:grpSp>
                  <p:nvGrpSpPr>
                    <p:cNvPr id="1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004" y="7"/>
                      <a:ext cx="6669" cy="3584"/>
                      <a:chOff x="32004" y="7"/>
                      <a:chExt cx="6669" cy="3583"/>
                    </a:xfrm>
                  </p:grpSpPr>
                  <p:sp>
                    <p:nvSpPr>
                      <p:cNvPr id="21" name="Straight Connector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04" y="7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" name="Straight Connector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673" y="66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88" y="0"/>
                      <a:ext cx="6429" cy="3530"/>
                      <a:chOff x="45381" y="0"/>
                      <a:chExt cx="6429" cy="3531"/>
                    </a:xfrm>
                  </p:grpSpPr>
                  <p:sp>
                    <p:nvSpPr>
                      <p:cNvPr id="19" name="Straight Connector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381" y="0"/>
                        <a:ext cx="0" cy="352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" name="Straight Connector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810" y="7"/>
                        <a:ext cx="0" cy="35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6" name="Straight Connector 15"/>
                  <p:cNvSpPr>
                    <a:spLocks noChangeShapeType="1"/>
                  </p:cNvSpPr>
                  <p:nvPr/>
                </p:nvSpPr>
                <p:spPr bwMode="auto">
                  <a:xfrm>
                    <a:off x="58325" y="126"/>
                    <a:ext cx="0" cy="351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15970" y="2281931"/>
                  <a:ext cx="7783443" cy="244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0%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      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10% 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20% 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30%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40%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50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% 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60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%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 70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% 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80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%               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90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%      </a:t>
                  </a:r>
                  <a:r>
                    <a:rPr lang="en-US" sz="1200" b="0" i="0" u="none" strike="noStrike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 </a:t>
                  </a:r>
                  <a:r>
                    <a:rPr lang="en-US" sz="1200" b="0" i="0" u="none" strike="noStrike" baseline="0" dirty="0" smtClean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  </a:t>
                  </a: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100%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88731" y="804633"/>
                <a:ext cx="7772400" cy="47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Net Promoter Score by Segment</a:t>
                </a:r>
                <a:endParaRPr lang="en-US" sz="2200" b="1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903566" y="1985824"/>
              <a:ext cx="486631" cy="4583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/>
                <a:t>35%</a:t>
              </a:r>
              <a:endParaRPr lang="en-US" sz="1200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509191" y="1973949"/>
              <a:ext cx="486631" cy="4583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/>
                <a:t>41%</a:t>
              </a:r>
              <a:endParaRPr lang="en-US" sz="12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36691" y="1973949"/>
              <a:ext cx="486631" cy="45835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/>
                <a:t>45%</a:t>
              </a:r>
              <a:endParaRPr lang="en-US" sz="1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850" y="1572938"/>
              <a:ext cx="88834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Cubs Scouts   </a:t>
              </a:r>
              <a:r>
                <a:rPr lang="en-US" sz="1000" b="1" dirty="0" smtClean="0">
                  <a:solidFill>
                    <a:schemeClr val="accent2">
                      <a:lumMod val="75000"/>
                    </a:schemeClr>
                  </a:solidFill>
                </a:rPr>
                <a:t>Boy Scouts   </a:t>
              </a:r>
              <a:r>
                <a:rPr lang="en-US" sz="1000" b="1" dirty="0" smtClean="0">
                  <a:solidFill>
                    <a:schemeClr val="accent3">
                      <a:lumMod val="75000"/>
                    </a:schemeClr>
                  </a:solidFill>
                </a:rPr>
                <a:t>Venturers   </a:t>
              </a:r>
              <a:r>
                <a:rPr lang="en-US" sz="1000" b="1" dirty="0" smtClean="0">
                  <a:solidFill>
                    <a:schemeClr val="accent4">
                      <a:lumMod val="75000"/>
                    </a:schemeClr>
                  </a:solidFill>
                </a:rPr>
                <a:t>Cubs </a:t>
              </a:r>
              <a:r>
                <a:rPr lang="en-US" sz="1000" b="1" dirty="0">
                  <a:solidFill>
                    <a:schemeClr val="accent4">
                      <a:lumMod val="75000"/>
                    </a:schemeClr>
                  </a:solidFill>
                </a:rPr>
                <a:t>Scout Parents   </a:t>
              </a:r>
              <a:r>
                <a:rPr lang="en-US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Youth </a:t>
              </a:r>
              <a:r>
                <a:rPr lang="en-US" sz="1000" b="1" dirty="0">
                  <a:solidFill>
                    <a:schemeClr val="accent5">
                      <a:lumMod val="75000"/>
                    </a:schemeClr>
                  </a:solidFill>
                </a:rPr>
                <a:t>Facing   </a:t>
              </a:r>
              <a:r>
                <a:rPr lang="en-US" sz="1000" b="1" dirty="0" smtClean="0">
                  <a:solidFill>
                    <a:schemeClr val="tx2">
                      <a:lumMod val="75000"/>
                    </a:schemeClr>
                  </a:solidFill>
                </a:rPr>
                <a:t>District/Council  </a:t>
              </a:r>
              <a:r>
                <a:rPr lang="en-US" sz="1000" b="1" dirty="0" smtClean="0"/>
                <a:t>Charter Orgs. </a:t>
              </a: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Boy </a:t>
              </a:r>
              <a:r>
                <a:rPr lang="en-US" sz="1000" b="1" dirty="0" smtClean="0">
                  <a:solidFill>
                    <a:schemeClr val="accent6">
                      <a:lumMod val="75000"/>
                    </a:schemeClr>
                  </a:solidFill>
                </a:rPr>
                <a:t>Scout </a:t>
              </a: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Parents </a:t>
              </a:r>
              <a:endParaRPr lang="en-US" sz="1000" b="1" dirty="0"/>
            </a:p>
            <a:p>
              <a:endParaRPr lang="en-US" sz="1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10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endParaRPr lang="en-US" sz="1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19116" y="3270499"/>
            <a:ext cx="718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Net Promoter Score data for the above segments was gathered from May through July 2011 with about 25,000 total respondents. 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Data were collected via nationwide pretest as well as through 8 pilot councils: Alamo Area, Coronado Area, Dan Beard, </a:t>
            </a:r>
            <a:r>
              <a:rPr lang="en-US" dirty="0" err="1" smtClean="0">
                <a:latin typeface="+mn-lt"/>
              </a:rPr>
              <a:t>Minsi</a:t>
            </a:r>
            <a:r>
              <a:rPr lang="en-US" dirty="0" smtClean="0">
                <a:latin typeface="+mn-lt"/>
              </a:rPr>
              <a:t> Trails, Montana, National Capitol, Santa Clara, and Mecklenburg County. </a:t>
            </a:r>
            <a:endParaRPr lang="en-US" dirty="0"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396171" y="2448336"/>
            <a:ext cx="486631" cy="4125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/>
              <a:t>51%</a:t>
            </a:r>
            <a:endParaRPr lang="en-US" sz="1200" b="1" dirty="0"/>
          </a:p>
        </p:txBody>
      </p:sp>
      <p:sp>
        <p:nvSpPr>
          <p:cNvPr id="109" name="Oval 108"/>
          <p:cNvSpPr/>
          <p:nvPr/>
        </p:nvSpPr>
        <p:spPr>
          <a:xfrm>
            <a:off x="4732819" y="2450608"/>
            <a:ext cx="486631" cy="4125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/>
              <a:t>51%</a:t>
            </a:r>
            <a:endParaRPr lang="en-US" sz="1200" b="1" dirty="0"/>
          </a:p>
        </p:txBody>
      </p:sp>
      <p:sp>
        <p:nvSpPr>
          <p:cNvPr id="110" name="Oval 109"/>
          <p:cNvSpPr/>
          <p:nvPr/>
        </p:nvSpPr>
        <p:spPr>
          <a:xfrm>
            <a:off x="5362899" y="2452880"/>
            <a:ext cx="486631" cy="41252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/>
              <a:t>63%</a:t>
            </a:r>
            <a:endParaRPr lang="en-US" sz="1200" b="1" dirty="0"/>
          </a:p>
        </p:txBody>
      </p:sp>
      <p:sp>
        <p:nvSpPr>
          <p:cNvPr id="111" name="Oval 110"/>
          <p:cNvSpPr/>
          <p:nvPr/>
        </p:nvSpPr>
        <p:spPr>
          <a:xfrm>
            <a:off x="5733667" y="2455152"/>
            <a:ext cx="486631" cy="4125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/>
              <a:t>65%</a:t>
            </a:r>
            <a:endParaRPr lang="en-US" sz="1200" b="1" dirty="0"/>
          </a:p>
        </p:txBody>
      </p:sp>
      <p:sp>
        <p:nvSpPr>
          <p:cNvPr id="112" name="Oval 111"/>
          <p:cNvSpPr/>
          <p:nvPr/>
        </p:nvSpPr>
        <p:spPr>
          <a:xfrm>
            <a:off x="6138555" y="2450600"/>
            <a:ext cx="486631" cy="4125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/>
              <a:t>68%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14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27909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350388" y="122772"/>
            <a:ext cx="612487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  Using VOS as a Management Tool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433" y="4001944"/>
            <a:ext cx="2920998" cy="149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latin typeface="+mn-lt"/>
              </a:rPr>
              <a:t>Email invitations sent </a:t>
            </a:r>
          </a:p>
          <a:p>
            <a:pPr algn="ctr"/>
            <a:r>
              <a:rPr lang="en-US" sz="1700" b="1" dirty="0" smtClean="0">
                <a:latin typeface="+mn-lt"/>
              </a:rPr>
              <a:t>to people at maximum once every six months. </a:t>
            </a:r>
          </a:p>
          <a:p>
            <a:pPr algn="ctr">
              <a:lnSpc>
                <a:spcPct val="120000"/>
              </a:lnSpc>
              <a:buFont typeface="Arial"/>
              <a:buChar char="•"/>
            </a:pPr>
            <a:endParaRPr lang="en-US" sz="1700" b="1" dirty="0" smtClean="0">
              <a:latin typeface="+mn-lt"/>
            </a:endParaRPr>
          </a:p>
          <a:p>
            <a:pPr algn="ctr">
              <a:lnSpc>
                <a:spcPct val="120000"/>
              </a:lnSpc>
              <a:buFont typeface="Arial"/>
              <a:buChar char="•"/>
            </a:pPr>
            <a:endParaRPr lang="en-US" sz="1700" b="1" dirty="0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6574" y="4057168"/>
            <a:ext cx="295988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latin typeface="+mj-lt"/>
              </a:rPr>
              <a:t>Automatically view results in the VOS Dashboard. </a:t>
            </a:r>
          </a:p>
          <a:p>
            <a:pPr algn="ctr"/>
            <a:endParaRPr lang="en-US" sz="1700" b="1" dirty="0">
              <a:latin typeface="+mj-lt"/>
            </a:endParaRPr>
          </a:p>
          <a:p>
            <a:pPr algn="ctr"/>
            <a:r>
              <a:rPr lang="en-US" sz="1700" b="1" dirty="0" smtClean="0">
                <a:latin typeface="+mj-lt"/>
              </a:rPr>
              <a:t>Monthly reports and notices emailed directly to SEs.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00892" y="4057168"/>
            <a:ext cx="30160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 smtClean="0">
                <a:latin typeface="+mj-lt"/>
              </a:rPr>
              <a:t>Report on results and action at Staff, Commissioner and Board Meetings, Roundtables, etc. </a:t>
            </a:r>
          </a:p>
          <a:p>
            <a:pPr algn="ctr">
              <a:buFont typeface="Arial"/>
              <a:buChar char="•"/>
            </a:pPr>
            <a:endParaRPr lang="en-US" sz="1700" b="1" dirty="0" smtClean="0">
              <a:latin typeface="+mj-lt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304800" y="1944010"/>
            <a:ext cx="2514600" cy="1726030"/>
            <a:chOff x="381000" y="3771232"/>
            <a:chExt cx="3657600" cy="2510589"/>
          </a:xfrm>
        </p:grpSpPr>
        <p:pic>
          <p:nvPicPr>
            <p:cNvPr id="31" name="Picture 30" descr="Screen shot 2011-07-13 at 6.28.34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771232"/>
              <a:ext cx="3657600" cy="2510589"/>
            </a:xfrm>
            <a:prstGeom prst="rect">
              <a:avLst/>
            </a:prstGeom>
          </p:spPr>
        </p:pic>
        <p:grpSp>
          <p:nvGrpSpPr>
            <p:cNvPr id="5" name="Group 9"/>
            <p:cNvGrpSpPr/>
            <p:nvPr/>
          </p:nvGrpSpPr>
          <p:grpSpPr>
            <a:xfrm>
              <a:off x="762000" y="3962400"/>
              <a:ext cx="2895600" cy="1600200"/>
              <a:chOff x="4495800" y="3505200"/>
              <a:chExt cx="2895600" cy="1600200"/>
            </a:xfrm>
          </p:grpSpPr>
          <p:sp>
            <p:nvSpPr>
              <p:cNvPr id="33" name="Rectangle 24"/>
              <p:cNvSpPr/>
              <p:nvPr/>
            </p:nvSpPr>
            <p:spPr>
              <a:xfrm>
                <a:off x="4495800" y="3505200"/>
                <a:ext cx="2895600" cy="1600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pic>
            <p:nvPicPr>
              <p:cNvPr id="34" name="Picture 33" descr="Screen shot 2011-06-16 at 2.49.59 PM.pn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3795158"/>
                <a:ext cx="2743200" cy="1005441"/>
              </a:xfrm>
              <a:prstGeom prst="rect">
                <a:avLst/>
              </a:prstGeom>
              <a:ln w="15875">
                <a:solidFill>
                  <a:schemeClr val="accent1">
                    <a:lumMod val="75000"/>
                  </a:schemeClr>
                </a:solidFill>
              </a:ln>
            </p:spPr>
          </p:pic>
        </p:grpSp>
      </p:grpSp>
      <p:grpSp>
        <p:nvGrpSpPr>
          <p:cNvPr id="12" name="Group 26"/>
          <p:cNvGrpSpPr/>
          <p:nvPr/>
        </p:nvGrpSpPr>
        <p:grpSpPr>
          <a:xfrm>
            <a:off x="3513721" y="1944010"/>
            <a:ext cx="2514600" cy="1728216"/>
            <a:chOff x="5029200" y="3733800"/>
            <a:chExt cx="3657600" cy="2510589"/>
          </a:xfrm>
        </p:grpSpPr>
        <p:pic>
          <p:nvPicPr>
            <p:cNvPr id="27" name="Picture 26" descr="Screen shot 2011-07-13 at 6.28.34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3733800"/>
              <a:ext cx="3657600" cy="2510589"/>
            </a:xfrm>
            <a:prstGeom prst="rect">
              <a:avLst/>
            </a:prstGeom>
          </p:spPr>
        </p:pic>
        <p:grpSp>
          <p:nvGrpSpPr>
            <p:cNvPr id="13" name="Group 15"/>
            <p:cNvGrpSpPr/>
            <p:nvPr/>
          </p:nvGrpSpPr>
          <p:grpSpPr>
            <a:xfrm>
              <a:off x="5410200" y="3962400"/>
              <a:ext cx="2895600" cy="1600200"/>
              <a:chOff x="4876800" y="1295400"/>
              <a:chExt cx="2895600" cy="1600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876800" y="1295400"/>
                <a:ext cx="2895600" cy="16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pic>
            <p:nvPicPr>
              <p:cNvPr id="30" name="Picture 29" descr="Screen shot 2011-07-13 at 6.36.16 AM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3451" y="1295400"/>
                <a:ext cx="2420349" cy="1600200"/>
              </a:xfrm>
              <a:prstGeom prst="rect">
                <a:avLst/>
              </a:prstGeom>
            </p:spPr>
          </p:pic>
        </p:grpSp>
      </p:grpSp>
      <p:pic>
        <p:nvPicPr>
          <p:cNvPr id="17" name="Picture 16" descr="Screen shot 2011-07-13 at 6.40.1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1" y="2553610"/>
            <a:ext cx="509380" cy="3810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6324600" y="2109567"/>
            <a:ext cx="457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9195" y="1944010"/>
            <a:ext cx="138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Take action</a:t>
            </a:r>
            <a:endParaRPr lang="en-US" sz="2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9501" y="3157363"/>
            <a:ext cx="189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Measure results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324600" y="2706010"/>
            <a:ext cx="457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917" y="149847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GATHER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1498478"/>
            <a:ext cx="167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COMMUNICATE</a:t>
            </a:r>
            <a:endParaRPr lang="en-US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9976" y="1486810"/>
            <a:ext cx="10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RESPOND</a:t>
            </a:r>
            <a:endParaRPr lang="en-US" dirty="0">
              <a:latin typeface="+mj-lt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324600" y="3239410"/>
            <a:ext cx="457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9016" y="2422208"/>
            <a:ext cx="218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Tell respondents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about action taken</a:t>
            </a:r>
          </a:p>
        </p:txBody>
      </p:sp>
      <p:pic>
        <p:nvPicPr>
          <p:cNvPr id="32" name="Picture 31" descr="voiceofscout_4k-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410610"/>
            <a:ext cx="9144000" cy="2590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6" y="122772"/>
            <a:ext cx="1822640" cy="13669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05374" y="122772"/>
            <a:ext cx="674916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 Council Journey to Excellence in 2012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1210871"/>
            <a:ext cx="8229600" cy="815274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CF0031"/>
                </a:solidFill>
                <a:latin typeface="Helvetica"/>
                <a:ea typeface="ヒラギノ角ゴ Pro W3" pitchFamily="-128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Council VOS= JTE Bonus points in 2012. 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545" y="2031295"/>
            <a:ext cx="8484455" cy="1747995"/>
            <a:chOff x="202345" y="2755900"/>
            <a:chExt cx="8484455" cy="1747995"/>
          </a:xfrm>
        </p:grpSpPr>
        <p:grpSp>
          <p:nvGrpSpPr>
            <p:cNvPr id="4" name="Group 40"/>
            <p:cNvGrpSpPr/>
            <p:nvPr/>
          </p:nvGrpSpPr>
          <p:grpSpPr>
            <a:xfrm>
              <a:off x="6124631" y="2935572"/>
              <a:ext cx="2548544" cy="1356287"/>
              <a:chOff x="61126" y="2376582"/>
              <a:chExt cx="2921000" cy="1554501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61126" y="2376582"/>
                <a:ext cx="2921000" cy="1554501"/>
                <a:chOff x="302266" y="2412132"/>
                <a:chExt cx="2921000" cy="1554501"/>
              </a:xfrm>
            </p:grpSpPr>
            <p:pic>
              <p:nvPicPr>
                <p:cNvPr id="8" name="Picture 7" descr="Screen shot 2011-07-21 at 3.31.33 PM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2266" y="2412132"/>
                  <a:ext cx="2921000" cy="1549400"/>
                </a:xfrm>
                <a:prstGeom prst="rect">
                  <a:avLst/>
                </a:prstGeom>
              </p:spPr>
            </p:pic>
            <p:grpSp>
              <p:nvGrpSpPr>
                <p:cNvPr id="7" name="Group 21"/>
                <p:cNvGrpSpPr/>
                <p:nvPr/>
              </p:nvGrpSpPr>
              <p:grpSpPr>
                <a:xfrm>
                  <a:off x="302266" y="2412132"/>
                  <a:ext cx="2898551" cy="1554501"/>
                  <a:chOff x="302266" y="2412132"/>
                  <a:chExt cx="2898551" cy="1554501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302266" y="2412132"/>
                    <a:ext cx="561334" cy="1549400"/>
                  </a:xfrm>
                  <a:prstGeom prst="rect">
                    <a:avLst/>
                  </a:prstGeom>
                  <a:solidFill>
                    <a:srgbClr val="B0B0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543566" y="2462932"/>
                    <a:ext cx="561334" cy="381868"/>
                  </a:xfrm>
                  <a:prstGeom prst="rect">
                    <a:avLst/>
                  </a:prstGeom>
                  <a:solidFill>
                    <a:srgbClr val="B0B0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410883" y="2462498"/>
                    <a:ext cx="561334" cy="381868"/>
                  </a:xfrm>
                  <a:prstGeom prst="rect">
                    <a:avLst/>
                  </a:prstGeom>
                  <a:solidFill>
                    <a:srgbClr val="B0B0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639483" y="2417233"/>
                    <a:ext cx="561334" cy="1549400"/>
                  </a:xfrm>
                  <a:prstGeom prst="rect">
                    <a:avLst/>
                  </a:prstGeom>
                  <a:solidFill>
                    <a:srgbClr val="B0B0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" name="Trapezoid 35"/>
              <p:cNvSpPr/>
              <p:nvPr/>
            </p:nvSpPr>
            <p:spPr>
              <a:xfrm>
                <a:off x="1070776" y="3644900"/>
                <a:ext cx="876300" cy="21590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9"/>
            <p:cNvGrpSpPr/>
            <p:nvPr/>
          </p:nvGrpSpPr>
          <p:grpSpPr>
            <a:xfrm>
              <a:off x="3155275" y="2924491"/>
              <a:ext cx="2517876" cy="1358466"/>
              <a:chOff x="2588683" y="4200334"/>
              <a:chExt cx="2885851" cy="1556999"/>
            </a:xfrm>
          </p:grpSpPr>
          <p:grpSp>
            <p:nvGrpSpPr>
              <p:cNvPr id="14" name="Group 33"/>
              <p:cNvGrpSpPr/>
              <p:nvPr/>
            </p:nvGrpSpPr>
            <p:grpSpPr>
              <a:xfrm>
                <a:off x="2588683" y="4200334"/>
                <a:ext cx="2885851" cy="1556999"/>
                <a:chOff x="2588683" y="4200334"/>
                <a:chExt cx="2885851" cy="1556999"/>
              </a:xfrm>
            </p:grpSpPr>
            <p:pic>
              <p:nvPicPr>
                <p:cNvPr id="10" name="Picture 9" descr="Screen shot 2011-07-21 at 3.31.07 PM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6783" y="4203700"/>
                  <a:ext cx="2832100" cy="1549400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2588683" y="4207933"/>
                  <a:ext cx="561334" cy="1549400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817283" y="4246033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684600" y="4245599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913200" y="4200334"/>
                  <a:ext cx="561334" cy="1549400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Trapezoid 36"/>
              <p:cNvSpPr/>
              <p:nvPr/>
            </p:nvSpPr>
            <p:spPr>
              <a:xfrm>
                <a:off x="3581400" y="5457634"/>
                <a:ext cx="876300" cy="21590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202345" y="2927428"/>
              <a:ext cx="2562199" cy="1329675"/>
              <a:chOff x="5915249" y="3153833"/>
              <a:chExt cx="2936651" cy="1524000"/>
            </a:xfrm>
          </p:grpSpPr>
          <p:grpSp>
            <p:nvGrpSpPr>
              <p:cNvPr id="16" name="Group 34"/>
              <p:cNvGrpSpPr/>
              <p:nvPr/>
            </p:nvGrpSpPr>
            <p:grpSpPr>
              <a:xfrm>
                <a:off x="5915249" y="3153833"/>
                <a:ext cx="2936651" cy="1524000"/>
                <a:chOff x="5915249" y="3153833"/>
                <a:chExt cx="2936651" cy="1524000"/>
              </a:xfrm>
            </p:grpSpPr>
            <p:pic>
              <p:nvPicPr>
                <p:cNvPr id="12" name="Picture 11" descr="Screen shot 2011-07-21 at 3.29.48 PM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32500" y="3153833"/>
                  <a:ext cx="2730500" cy="1524000"/>
                </a:xfrm>
                <a:prstGeom prst="rect">
                  <a:avLst/>
                </a:prstGeom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5915249" y="3161432"/>
                  <a:ext cx="561334" cy="1516401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105749" y="3174132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7998466" y="3173698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8290566" y="3153833"/>
                  <a:ext cx="561334" cy="1523999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rapezoid 37"/>
              <p:cNvSpPr/>
              <p:nvPr/>
            </p:nvSpPr>
            <p:spPr>
              <a:xfrm>
                <a:off x="6934200" y="4398867"/>
                <a:ext cx="876300" cy="21590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02345" y="27559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Bronze – 25 </a:t>
              </a:r>
              <a:r>
                <a:rPr lang="en-US" sz="1600" dirty="0" err="1" smtClean="0"/>
                <a:t>pts</a:t>
              </a:r>
              <a:endParaRPr lang="en-US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24601" y="27559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Gold – 200 </a:t>
              </a:r>
              <a:r>
                <a:rPr lang="en-US" sz="1600" dirty="0" err="1" smtClean="0"/>
                <a:t>pts</a:t>
              </a:r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36045" y="27686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Silver – 50 </a:t>
              </a:r>
              <a:r>
                <a:rPr lang="en-US" sz="1600" dirty="0" err="1" smtClean="0"/>
                <a:t>pts</a:t>
              </a:r>
              <a:endParaRPr lang="en-US" sz="16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2345" y="42672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Opt In &amp; On Boarding</a:t>
              </a:r>
              <a:endParaRPr lang="en-US" sz="1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24601" y="42672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Net Promoter Score</a:t>
              </a:r>
              <a:endParaRPr lang="en-US" sz="1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36045" y="4279900"/>
              <a:ext cx="2562199" cy="223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Email Address Saturation</a:t>
              </a:r>
              <a:endParaRPr lang="en-US" sz="1600" dirty="0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92201"/>
              </p:ext>
            </p:extLst>
          </p:nvPr>
        </p:nvGraphicFramePr>
        <p:xfrm>
          <a:off x="252249" y="3956799"/>
          <a:ext cx="8732346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782"/>
                <a:gridCol w="2969755"/>
                <a:gridCol w="2851809"/>
              </a:tblGrid>
              <a:tr h="6976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Commit to participate in the Voice of the Scout program and attend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on-boarding training.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Achieve bronze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requirements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and have 60% of all registrants (youth and adults)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with email addresses in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ScoutNet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Achieve silver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requirements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and achieve an  overall average Net Promoter Score of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45%.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7200" y="345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79" y="122772"/>
            <a:ext cx="1822640" cy="13669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59803" y="122772"/>
            <a:ext cx="674916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 District Journey to Excellence in 2012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1446730"/>
            <a:ext cx="8229600" cy="815274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CF0031"/>
                </a:solidFill>
                <a:latin typeface="Helvetica"/>
                <a:ea typeface="ヒラギノ角ゴ Pro W3" pitchFamily="-128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005AA3"/>
                </a:solidFill>
                <a:latin typeface="Helvetica"/>
                <a:ea typeface="ヒラギノ角ゴ Pro W3" pitchFamily="-12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District VOS= JTE Bonus points in 2012.  </a:t>
            </a:r>
          </a:p>
        </p:txBody>
      </p:sp>
      <p:grpSp>
        <p:nvGrpSpPr>
          <p:cNvPr id="4" name="Group 40"/>
          <p:cNvGrpSpPr/>
          <p:nvPr/>
        </p:nvGrpSpPr>
        <p:grpSpPr>
          <a:xfrm>
            <a:off x="6327831" y="2446826"/>
            <a:ext cx="2548544" cy="1356287"/>
            <a:chOff x="61126" y="2376582"/>
            <a:chExt cx="2921000" cy="1554501"/>
          </a:xfrm>
        </p:grpSpPr>
        <p:grpSp>
          <p:nvGrpSpPr>
            <p:cNvPr id="6" name="Group 32"/>
            <p:cNvGrpSpPr/>
            <p:nvPr/>
          </p:nvGrpSpPr>
          <p:grpSpPr>
            <a:xfrm>
              <a:off x="61126" y="2376582"/>
              <a:ext cx="2921000" cy="1554501"/>
              <a:chOff x="302266" y="2412132"/>
              <a:chExt cx="2921000" cy="1554501"/>
            </a:xfrm>
          </p:grpSpPr>
          <p:pic>
            <p:nvPicPr>
              <p:cNvPr id="8" name="Picture 7" descr="Screen shot 2011-07-21 at 3.31.33 PM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266" y="2412132"/>
                <a:ext cx="2921000" cy="1549400"/>
              </a:xfrm>
              <a:prstGeom prst="rect">
                <a:avLst/>
              </a:prstGeom>
            </p:spPr>
          </p:pic>
          <p:grpSp>
            <p:nvGrpSpPr>
              <p:cNvPr id="7" name="Group 21"/>
              <p:cNvGrpSpPr/>
              <p:nvPr/>
            </p:nvGrpSpPr>
            <p:grpSpPr>
              <a:xfrm>
                <a:off x="302266" y="2412132"/>
                <a:ext cx="2898551" cy="1554501"/>
                <a:chOff x="302266" y="2412132"/>
                <a:chExt cx="2898551" cy="1554501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02266" y="2412132"/>
                  <a:ext cx="561334" cy="1549400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43566" y="2462932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410883" y="2462498"/>
                  <a:ext cx="561334" cy="381868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639483" y="2417233"/>
                  <a:ext cx="561334" cy="1549400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" name="Trapezoid 35"/>
            <p:cNvSpPr/>
            <p:nvPr/>
          </p:nvSpPr>
          <p:spPr>
            <a:xfrm>
              <a:off x="1070776" y="3644900"/>
              <a:ext cx="876300" cy="21590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3358475" y="2435745"/>
            <a:ext cx="2517876" cy="1358466"/>
            <a:chOff x="2588683" y="4200334"/>
            <a:chExt cx="2885851" cy="1556999"/>
          </a:xfrm>
        </p:grpSpPr>
        <p:grpSp>
          <p:nvGrpSpPr>
            <p:cNvPr id="14" name="Group 33"/>
            <p:cNvGrpSpPr/>
            <p:nvPr/>
          </p:nvGrpSpPr>
          <p:grpSpPr>
            <a:xfrm>
              <a:off x="2588683" y="4200334"/>
              <a:ext cx="2885851" cy="1556999"/>
              <a:chOff x="2588683" y="4200334"/>
              <a:chExt cx="2885851" cy="1556999"/>
            </a:xfrm>
          </p:grpSpPr>
          <p:pic>
            <p:nvPicPr>
              <p:cNvPr id="10" name="Picture 9" descr="Screen shot 2011-07-21 at 3.31.07 PM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6783" y="4203700"/>
                <a:ext cx="2832100" cy="154940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588683" y="4207933"/>
                <a:ext cx="561334" cy="154940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17283" y="4246033"/>
                <a:ext cx="561334" cy="381868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84600" y="4245599"/>
                <a:ext cx="561334" cy="381868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13200" y="4200334"/>
                <a:ext cx="561334" cy="154940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rapezoid 36"/>
            <p:cNvSpPr/>
            <p:nvPr/>
          </p:nvSpPr>
          <p:spPr>
            <a:xfrm>
              <a:off x="3581400" y="5457634"/>
              <a:ext cx="876300" cy="21590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8"/>
          <p:cNvGrpSpPr/>
          <p:nvPr/>
        </p:nvGrpSpPr>
        <p:grpSpPr>
          <a:xfrm>
            <a:off x="405545" y="2438682"/>
            <a:ext cx="2562199" cy="1329675"/>
            <a:chOff x="5915249" y="3153833"/>
            <a:chExt cx="2936651" cy="1524000"/>
          </a:xfrm>
        </p:grpSpPr>
        <p:grpSp>
          <p:nvGrpSpPr>
            <p:cNvPr id="16" name="Group 34"/>
            <p:cNvGrpSpPr/>
            <p:nvPr/>
          </p:nvGrpSpPr>
          <p:grpSpPr>
            <a:xfrm>
              <a:off x="5915249" y="3153833"/>
              <a:ext cx="2936651" cy="1524000"/>
              <a:chOff x="5915249" y="3153833"/>
              <a:chExt cx="2936651" cy="1524000"/>
            </a:xfrm>
          </p:grpSpPr>
          <p:pic>
            <p:nvPicPr>
              <p:cNvPr id="12" name="Picture 11" descr="Screen shot 2011-07-21 at 3.29.48 PM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2500" y="3153833"/>
                <a:ext cx="2730500" cy="15240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5915249" y="3161432"/>
                <a:ext cx="561334" cy="1516401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05749" y="3174132"/>
                <a:ext cx="561334" cy="381868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998466" y="3173698"/>
                <a:ext cx="561334" cy="381868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90566" y="3153833"/>
                <a:ext cx="561334" cy="1523999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rapezoid 37"/>
            <p:cNvSpPr/>
            <p:nvPr/>
          </p:nvSpPr>
          <p:spPr>
            <a:xfrm>
              <a:off x="6934200" y="4398867"/>
              <a:ext cx="876300" cy="21590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05545" y="22671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Bronze – 25 </a:t>
            </a:r>
            <a:r>
              <a:rPr lang="en-US" sz="1600" dirty="0" err="1" smtClean="0"/>
              <a:t>pts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6327801" y="22671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Gold – 200 pts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3339245" y="22798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Silver – 50 </a:t>
            </a:r>
            <a:r>
              <a:rPr lang="en-US" sz="1600" dirty="0" err="1" smtClean="0"/>
              <a:t>pts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405545" y="37784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Email Address Saturation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6327801" y="37784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 Promoter Score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3339245" y="3791154"/>
            <a:ext cx="2562199" cy="223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Response Rate</a:t>
            </a:r>
            <a:endParaRPr lang="en-US" sz="1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7476"/>
              </p:ext>
            </p:extLst>
          </p:nvPr>
        </p:nvGraphicFramePr>
        <p:xfrm>
          <a:off x="252249" y="4192658"/>
          <a:ext cx="8732346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782"/>
                <a:gridCol w="2969755"/>
                <a:gridCol w="2851809"/>
              </a:tblGrid>
              <a:tr h="6976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Have 60% of all registrants (youth 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ver 13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and adults) with email addresses in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ScoutNET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Achieve bronze requirements and have 15% of those surveyed actually respond.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Achieve silver requirements and achieve an  overall average Net Promoter Score of 45%.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096" marR="5909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7200" y="345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 bwMode="auto">
          <a:xfrm>
            <a:off x="2350387" y="122772"/>
            <a:ext cx="473151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  How VOS Drives Results</a:t>
            </a:r>
          </a:p>
        </p:txBody>
      </p:sp>
      <p:pic>
        <p:nvPicPr>
          <p:cNvPr id="5" name="Picture 4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6" y="122772"/>
            <a:ext cx="1822640" cy="1366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03577" y="920838"/>
            <a:ext cx="47559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900" b="1" dirty="0" smtClean="0">
                <a:solidFill>
                  <a:srgbClr val="214E86"/>
                </a:solidFill>
                <a:latin typeface="Calibri"/>
                <a:cs typeface="Calibri"/>
              </a:rPr>
              <a:t>Examples of other ways VOS will enhance JTE</a:t>
            </a:r>
            <a:endParaRPr lang="en-US" sz="1900" b="1" dirty="0">
              <a:solidFill>
                <a:srgbClr val="214E86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Screen shot 2011-07-20 at 1.57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18" y="1354529"/>
            <a:ext cx="1354446" cy="1130402"/>
          </a:xfrm>
          <a:prstGeom prst="rect">
            <a:avLst/>
          </a:prstGeom>
        </p:spPr>
      </p:pic>
      <p:pic>
        <p:nvPicPr>
          <p:cNvPr id="18" name="Picture 17" descr="Screen shot 2011-07-20 at 2.00.0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7" y="2576683"/>
            <a:ext cx="1354446" cy="11507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95459" y="1464596"/>
            <a:ext cx="69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Increases in the Detractor category could be a leading indicator</a:t>
            </a:r>
          </a:p>
          <a:p>
            <a:r>
              <a:rPr lang="en-US" sz="2000" dirty="0" smtClean="0">
                <a:latin typeface="+mn-lt"/>
              </a:rPr>
              <a:t>of a reduced </a:t>
            </a:r>
            <a:r>
              <a:rPr lang="en-US" sz="2000" b="1" dirty="0" smtClean="0">
                <a:latin typeface="+mn-lt"/>
              </a:rPr>
              <a:t>Youth Retention </a:t>
            </a:r>
            <a:r>
              <a:rPr lang="en-US" sz="2000" dirty="0" smtClean="0">
                <a:latin typeface="+mn-lt"/>
              </a:rPr>
              <a:t>and decreasing </a:t>
            </a:r>
            <a:r>
              <a:rPr lang="en-US" sz="2000" b="1" dirty="0" smtClean="0">
                <a:latin typeface="+mn-lt"/>
              </a:rPr>
              <a:t>Membership</a:t>
            </a:r>
            <a:r>
              <a:rPr lang="en-US" sz="2000" dirty="0" smtClean="0">
                <a:latin typeface="+mn-lt"/>
              </a:rPr>
              <a:t>.  </a:t>
            </a:r>
            <a:endParaRPr lang="en-US" sz="2000" i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6003" y="2594826"/>
            <a:ext cx="6496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Increases into the Promoter category for the District/Council Volunteer audience could be a leading indicator to see an increase in </a:t>
            </a:r>
            <a:r>
              <a:rPr lang="en-US" sz="2000" b="1" dirty="0" smtClean="0">
                <a:latin typeface="+mn-lt"/>
              </a:rPr>
              <a:t>District’s Leadership</a:t>
            </a:r>
            <a:r>
              <a:rPr lang="en-US" sz="2000" dirty="0" smtClean="0">
                <a:latin typeface="+mn-lt"/>
              </a:rPr>
              <a:t> numbers.  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1692" y="3861697"/>
            <a:ext cx="666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Increases in increases in percentage of youth attending camp, coupled with a corresponding increase in Promoter numbers could be a leading indicator of </a:t>
            </a:r>
            <a:r>
              <a:rPr lang="en-US" sz="2000" b="1" dirty="0" smtClean="0">
                <a:latin typeface="+mn-lt"/>
              </a:rPr>
              <a:t>Boy Scout Camping </a:t>
            </a:r>
            <a:r>
              <a:rPr lang="en-US" sz="2000" dirty="0" smtClean="0">
                <a:latin typeface="+mn-lt"/>
              </a:rPr>
              <a:t>increases.    </a:t>
            </a:r>
            <a:endParaRPr lang="en-US" sz="2000" i="1" dirty="0" smtClean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6398" y="3822667"/>
            <a:ext cx="1334078" cy="1110034"/>
            <a:chOff x="798543" y="4462656"/>
            <a:chExt cx="1334078" cy="1110034"/>
          </a:xfrm>
        </p:grpSpPr>
        <p:pic>
          <p:nvPicPr>
            <p:cNvPr id="17" name="Picture 16" descr="Screen shot 2011-07-20 at 1.57.15 PM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543" y="4462656"/>
              <a:ext cx="1334078" cy="1110034"/>
            </a:xfrm>
            <a:prstGeom prst="rect">
              <a:avLst/>
            </a:prstGeom>
          </p:spPr>
        </p:pic>
        <p:pic>
          <p:nvPicPr>
            <p:cNvPr id="13" name="Picture 12" descr="Screen shot 2011-07-21 at 4.16.25 P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800" y="4678556"/>
              <a:ext cx="791360" cy="603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30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2350387" y="122772"/>
            <a:ext cx="473151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Ready to Listen?  OPT-IN!  </a:t>
            </a:r>
          </a:p>
        </p:txBody>
      </p:sp>
      <p:pic>
        <p:nvPicPr>
          <p:cNvPr id="6" name="Picture 5" descr="voiceofscout_4k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6" y="122772"/>
            <a:ext cx="1822640" cy="1366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09" y="1435323"/>
            <a:ext cx="8143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/>
                <a:cs typeface="Calibri"/>
              </a:rPr>
              <a:t>The Opt-In Process is offered to give councils control over when they enter into the Voice of the Scout program.  Two Opt-In cycles are available in the Fall &amp; Spring.  It’s the only way to get bonus points AND a jump on the what works in this program before it becomes national in 2013.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09" y="3120571"/>
            <a:ext cx="399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Sept thru Oct	Declare interest via email	</a:t>
            </a:r>
          </a:p>
          <a:p>
            <a:r>
              <a:rPr lang="en-US" sz="1600" dirty="0" smtClean="0">
                <a:latin typeface="Calibri"/>
                <a:cs typeface="Calibri"/>
              </a:rPr>
              <a:t>			at </a:t>
            </a:r>
            <a:r>
              <a:rPr lang="en-US" sz="1600" dirty="0" smtClean="0">
                <a:latin typeface="Calibri"/>
                <a:cs typeface="Calibri"/>
                <a:hlinkClick r:id="rId3"/>
              </a:rPr>
              <a:t>jte@scouting.org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Oct thru Nov	Attend trainings via webinar 			or schedule a recorded 				session.</a:t>
            </a:r>
          </a:p>
          <a:p>
            <a:r>
              <a:rPr lang="en-US" sz="1600" dirty="0" smtClean="0">
                <a:latin typeface="Calibri"/>
                <a:cs typeface="Calibri"/>
              </a:rPr>
              <a:t>By Nov. 18		Confirm participation</a:t>
            </a:r>
          </a:p>
          <a:p>
            <a:r>
              <a:rPr lang="en-US" sz="1600" dirty="0" smtClean="0">
                <a:latin typeface="Calibri"/>
                <a:cs typeface="Calibri"/>
              </a:rPr>
              <a:t>Jan 2012		Surveys launched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5824" y="3127827"/>
            <a:ext cx="399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May			Declare interest via email	</a:t>
            </a:r>
          </a:p>
          <a:p>
            <a:r>
              <a:rPr lang="en-US" sz="1600" dirty="0" smtClean="0">
                <a:latin typeface="Calibri"/>
                <a:cs typeface="Calibri"/>
              </a:rPr>
              <a:t>			at </a:t>
            </a:r>
            <a:r>
              <a:rPr lang="en-US" sz="1600" dirty="0" smtClean="0">
                <a:latin typeface="Calibri"/>
                <a:cs typeface="Calibri"/>
                <a:hlinkClick r:id="rId3"/>
              </a:rPr>
              <a:t>jte@scouting.org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June thru July	Attend trainings via webinar 			or schedule a recorded 				session.</a:t>
            </a:r>
          </a:p>
          <a:p>
            <a:r>
              <a:rPr lang="en-US" sz="1600" dirty="0" smtClean="0">
                <a:latin typeface="Calibri"/>
                <a:cs typeface="Calibri"/>
              </a:rPr>
              <a:t>By July 15		Confirm participation</a:t>
            </a:r>
          </a:p>
          <a:p>
            <a:r>
              <a:rPr lang="en-US" sz="1600" dirty="0" smtClean="0">
                <a:latin typeface="Calibri"/>
                <a:cs typeface="Calibri"/>
              </a:rPr>
              <a:t>August 2012	Surveys launched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5749" y="2758495"/>
            <a:ext cx="103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/>
                <a:cs typeface="Calibri"/>
              </a:rPr>
              <a:t>2011 Fall </a:t>
            </a:r>
            <a:endParaRPr lang="en-US" b="1" u="sng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996" y="275849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/>
                <a:cs typeface="Calibri"/>
              </a:rPr>
              <a:t>2012 Spring </a:t>
            </a:r>
            <a:endParaRPr lang="en-US" b="1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672" y="1603563"/>
            <a:ext cx="62944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"/>
                <a:ea typeface="ヒラギノ角ゴ Pro W3" pitchFamily="-128" charset="-128"/>
                <a:cs typeface="+mn-cs"/>
              </a:rPr>
              <a:t>What is Voice of the Scout (VOS)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 smtClean="0">
                <a:latin typeface="Helvetica"/>
              </a:rPr>
              <a:t>Introduction to the Net Promoter 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 smtClean="0">
                <a:latin typeface="Helvetica"/>
              </a:rPr>
              <a:t>Preliminary VOS Results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  <a:defRPr/>
            </a:pPr>
            <a:r>
              <a:rPr lang="en-US" sz="2400" b="1" dirty="0" smtClean="0">
                <a:latin typeface="Helvetica"/>
              </a:rPr>
              <a:t>Using VOS as a Management </a:t>
            </a:r>
            <a:r>
              <a:rPr lang="en-US" sz="2400" b="1" dirty="0">
                <a:latin typeface="Helvetica"/>
              </a:rPr>
              <a:t>T</a:t>
            </a:r>
            <a:r>
              <a:rPr lang="en-US" sz="2400" b="1" dirty="0" smtClean="0">
                <a:latin typeface="Helvetica"/>
              </a:rPr>
              <a:t>ool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 smtClean="0">
                <a:latin typeface="Helvetica"/>
              </a:rPr>
              <a:t>VOS &amp; the Journey to Excellence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2400" b="1" dirty="0" smtClean="0">
                <a:latin typeface="Helvetica"/>
              </a:rPr>
              <a:t>Getting Ready for VOS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lang="en-US" sz="2400" b="1" dirty="0" smtClean="0">
              <a:latin typeface="Helvetica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lang="en-US" sz="2400" b="1" dirty="0" smtClean="0">
              <a:latin typeface="Helvetica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lang="en-US" sz="2400" b="1" dirty="0" smtClean="0">
              <a:latin typeface="Helvetica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Helvetica"/>
              <a:ea typeface="ヒラギノ角ゴ Pro W3" pitchFamily="-128" charset="-128"/>
              <a:cs typeface="+mn-cs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ヒラギノ角ゴ Pro W3" pitchFamily="-128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ヒラギノ角ゴ Pro W3" pitchFamily="-128" charset="-128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2423893" y="164190"/>
            <a:ext cx="4305263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cs typeface="Calibri"/>
              </a:rPr>
              <a:t>Agenda &amp; Overview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9" name="Picture 8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686800" y="6754414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pitchFamily="-128" charset="0"/>
                <a:ea typeface="ヒラギノ角ゴ Pro W3" pitchFamily="-128" charset="-128"/>
                <a:cs typeface="+mn-cs"/>
              </a:defRPr>
            </a:lvl9pPr>
          </a:lstStyle>
          <a:p>
            <a:fld id="{7018D90C-F501-4C68-8E19-271B1BD5F3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00" y="3848668"/>
            <a:ext cx="4506812" cy="2837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667811" y="5790427"/>
            <a:ext cx="355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Online? Watch the 3 min VOS overview video from this year’s Top Hands!</a:t>
            </a:r>
          </a:p>
          <a:p>
            <a:pPr algn="ctr"/>
            <a:r>
              <a:rPr lang="en-US" sz="1200" i="1" dirty="0" smtClean="0"/>
              <a:t>(Click on the image to launch YouTube.)</a:t>
            </a:r>
            <a:endParaRPr lang="en-US" sz="1200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334">
            <a:off x="3191196" y="4593275"/>
            <a:ext cx="8286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 bwMode="auto">
          <a:xfrm>
            <a:off x="2350387" y="122772"/>
            <a:ext cx="473151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  Next Steps for Councils</a:t>
            </a:r>
          </a:p>
        </p:txBody>
      </p:sp>
      <p:pic>
        <p:nvPicPr>
          <p:cNvPr id="5" name="Picture 4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6" y="122772"/>
            <a:ext cx="1822640" cy="136698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44160" y="1422526"/>
            <a:ext cx="8169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1" noProof="0" dirty="0" smtClean="0">
                <a:latin typeface="+mn-lt"/>
                <a:cs typeface="Calibri"/>
              </a:rPr>
              <a:t>Opt into the Voice of the Scout Program – </a:t>
            </a:r>
            <a:r>
              <a:rPr lang="en-US" sz="2000" noProof="0" dirty="0" smtClean="0">
                <a:latin typeface="+mn-lt"/>
                <a:cs typeface="Calibri"/>
              </a:rPr>
              <a:t>get on-boarding and training to your Council Key 3 – when you are ready between now and Dec. 2012. Opt-in to the VOS Program administrator at </a:t>
            </a:r>
            <a:r>
              <a:rPr lang="en-US" sz="2000" dirty="0" smtClean="0">
                <a:latin typeface="+mn-lt"/>
                <a:hlinkClick r:id="rId4"/>
              </a:rPr>
              <a:t>JTE@scouting.org</a:t>
            </a:r>
            <a:r>
              <a:rPr lang="en-US" sz="2000" noProof="0" dirty="0" smtClean="0">
                <a:latin typeface="+mn-lt"/>
                <a:cs typeface="Calibri"/>
              </a:rPr>
              <a:t>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Make email fields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 required on registration </a:t>
            </a:r>
            <a:r>
              <a:rPr lang="en-US" sz="2000" dirty="0">
                <a:latin typeface="+mn-lt"/>
              </a:rPr>
              <a:t>by directly </a:t>
            </a:r>
            <a:r>
              <a:rPr lang="en-US" sz="2000" dirty="0" smtClean="0">
                <a:latin typeface="+mn-lt"/>
              </a:rPr>
              <a:t>asking </a:t>
            </a:r>
            <a:r>
              <a:rPr lang="en-US" sz="2000" dirty="0">
                <a:latin typeface="+mn-lt"/>
              </a:rPr>
              <a:t>at </a:t>
            </a:r>
            <a:r>
              <a:rPr lang="en-US" sz="2000" i="1" dirty="0">
                <a:latin typeface="+mn-lt"/>
              </a:rPr>
              <a:t>every</a:t>
            </a:r>
            <a:r>
              <a:rPr lang="en-US" sz="2000" dirty="0">
                <a:latin typeface="+mn-lt"/>
              </a:rPr>
              <a:t> registration, event sign-up, school night sheet and </a:t>
            </a:r>
            <a:r>
              <a:rPr lang="en-US" sz="2000" dirty="0" smtClean="0">
                <a:latin typeface="+mn-lt"/>
              </a:rPr>
              <a:t>anywhere </a:t>
            </a:r>
            <a:r>
              <a:rPr lang="en-US" sz="2000" dirty="0">
                <a:latin typeface="+mn-lt"/>
              </a:rPr>
              <a:t>else that you would normally ask for a name &amp; number</a:t>
            </a:r>
            <a:r>
              <a:rPr lang="en-US" sz="2000" dirty="0" smtClean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(Scouts under 13 exempt)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1" dirty="0">
                <a:latin typeface="+mn-lt"/>
              </a:rPr>
              <a:t>Train your registrars</a:t>
            </a:r>
            <a:r>
              <a:rPr lang="en-US" sz="2000" dirty="0">
                <a:latin typeface="+mn-lt"/>
              </a:rPr>
              <a:t> on the critical importance of updating the system within the week at the very latest with new emails. </a:t>
            </a:r>
            <a:endParaRPr lang="en-US" sz="2000" dirty="0" smtClean="0">
              <a:latin typeface="+mn-lt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r>
              <a:rPr lang="en-US" sz="2000" b="1" dirty="0">
                <a:latin typeface="+mn-lt"/>
              </a:rPr>
              <a:t>Choose a VOS leader</a:t>
            </a:r>
            <a:r>
              <a:rPr lang="en-US" sz="2000" dirty="0">
                <a:latin typeface="+mn-lt"/>
              </a:rPr>
              <a:t> on your staff who is capable of listening &amp; inspired to serve Scouts to be your champion for this program. 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60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350388" y="122772"/>
            <a:ext cx="458018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Contact Info &amp; Resources</a:t>
            </a: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6" y="122772"/>
            <a:ext cx="1822640" cy="13669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4160" y="1458812"/>
            <a:ext cx="8169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b="1" noProof="0" dirty="0" smtClean="0">
                <a:latin typeface="+mn-lt"/>
                <a:cs typeface="Calibri"/>
              </a:rPr>
              <a:t>Voice of the Scout Program Manager: </a:t>
            </a:r>
            <a:br>
              <a:rPr lang="en-US" sz="2000" b="1" noProof="0" dirty="0" smtClean="0">
                <a:latin typeface="+mn-lt"/>
                <a:cs typeface="Calibri"/>
              </a:rPr>
            </a:br>
            <a:r>
              <a:rPr lang="en-US" sz="2000" noProof="0" dirty="0" smtClean="0">
                <a:latin typeface="+mn-lt"/>
                <a:cs typeface="Calibri"/>
              </a:rPr>
              <a:t>Mike Watkins, Mission Impact, </a:t>
            </a:r>
            <a:r>
              <a:rPr lang="en-US" sz="2000" noProof="0" dirty="0" smtClean="0">
                <a:latin typeface="+mn-lt"/>
                <a:cs typeface="Calibri"/>
                <a:hlinkClick r:id="rId4"/>
              </a:rPr>
              <a:t>mike.watkins@scouting.org</a:t>
            </a:r>
            <a:r>
              <a:rPr lang="en-US" sz="2000" noProof="0" dirty="0" smtClean="0">
                <a:latin typeface="+mn-lt"/>
                <a:cs typeface="Calibri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Voice of the Scout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 Program Administrator: </a:t>
            </a:r>
            <a:r>
              <a:rPr lang="en-US" sz="2000" dirty="0" smtClean="0">
                <a:latin typeface="+mn-lt"/>
                <a:hlinkClick r:id="rId5"/>
              </a:rPr>
              <a:t>JTE@scouting.org</a:t>
            </a:r>
            <a:r>
              <a:rPr lang="en-US" sz="2000" dirty="0" smtClean="0">
                <a:latin typeface="+mn-lt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b="1" dirty="0" smtClean="0">
                <a:latin typeface="+mn-lt"/>
                <a:cs typeface="Calibri"/>
              </a:rPr>
              <a:t>Download the VOS Council Toolkit and a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dditional </a:t>
            </a:r>
            <a:r>
              <a:rPr lang="en-US" sz="2000" b="1" dirty="0">
                <a:latin typeface="+mn-lt"/>
                <a:cs typeface="Calibri"/>
              </a:rPr>
              <a:t>r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esources </a:t>
            </a:r>
            <a:r>
              <a:rPr kumimoji="0" lang="en-US" sz="200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including videos, articles and guides are located at: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latin typeface="+mn-lt"/>
                <a:hlinkClick r:id="rId6"/>
              </a:rPr>
              <a:t>http://</a:t>
            </a:r>
            <a:r>
              <a:rPr lang="en-US" sz="2000" u="sng" dirty="0" smtClean="0">
                <a:latin typeface="+mn-lt"/>
                <a:hlinkClick r:id="rId6"/>
              </a:rPr>
              <a:t>www.scouting.org/scoutsource/Awards/JourneyToExcellence.aspx</a:t>
            </a:r>
            <a:endParaRPr lang="en-US" sz="2000" u="sng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Calibri"/>
              </a:rPr>
              <a:t>Top Hands Overview </a:t>
            </a:r>
            <a:r>
              <a:rPr lang="en-US" sz="2000" b="1" dirty="0" smtClean="0">
                <a:latin typeface="+mn-lt"/>
                <a:cs typeface="Calibri"/>
              </a:rPr>
              <a:t>Video</a:t>
            </a:r>
            <a:r>
              <a:rPr lang="en-US" sz="2000" dirty="0">
                <a:latin typeface="+mn-lt"/>
                <a:cs typeface="Calibri"/>
              </a:rPr>
              <a:t> </a:t>
            </a:r>
            <a:r>
              <a:rPr lang="en-US" sz="2000" dirty="0" smtClean="0">
                <a:latin typeface="+mn-lt"/>
                <a:cs typeface="Calibri"/>
              </a:rPr>
              <a:t>(3 </a:t>
            </a:r>
            <a:r>
              <a:rPr lang="en-US" sz="2000" dirty="0" err="1" smtClean="0">
                <a:latin typeface="+mn-lt"/>
                <a:cs typeface="Calibri"/>
              </a:rPr>
              <a:t>mins</a:t>
            </a:r>
            <a:r>
              <a:rPr lang="en-US" sz="2000" dirty="0" smtClean="0">
                <a:latin typeface="+mn-lt"/>
                <a:cs typeface="Calibri"/>
              </a:rPr>
              <a:t>): </a:t>
            </a:r>
            <a:r>
              <a:rPr lang="en-US" sz="2000" u="sng" dirty="0" smtClean="0">
                <a:latin typeface="+mn-lt"/>
                <a:hlinkClick r:id="rId7"/>
              </a:rPr>
              <a:t>http</a:t>
            </a:r>
            <a:r>
              <a:rPr lang="en-US" sz="2000" u="sng" dirty="0">
                <a:latin typeface="+mn-lt"/>
                <a:hlinkClick r:id="rId7"/>
              </a:rPr>
              <a:t>://www.youtube.com/watch?v=C82fYu23_Ho&amp;feature=digest_social </a:t>
            </a:r>
            <a:r>
              <a:rPr lang="en-US" sz="2000" u="sng" dirty="0" smtClean="0">
                <a:latin typeface="+mn-lt"/>
              </a:rPr>
              <a:t> </a:t>
            </a:r>
            <a:endParaRPr lang="en-US" sz="2000" dirty="0">
              <a:latin typeface="+mn-lt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61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1529" y="1425196"/>
            <a:ext cx="8169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b="1" dirty="0" smtClean="0">
                <a:latin typeface="+mn-lt"/>
                <a:cs typeface="Calibri"/>
              </a:rPr>
              <a:t>Comprehensive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/>
              </a:rPr>
              <a:t> 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/>
              </a:rPr>
              <a:t>Scout,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/>
              </a:rPr>
              <a:t> Parent, Volunteer and Charter Org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/>
              </a:rPr>
              <a:t>feedback </a:t>
            </a:r>
            <a:r>
              <a:rPr lang="en-US" sz="2300" b="1" dirty="0" smtClean="0">
                <a:latin typeface="+mn-lt"/>
                <a:cs typeface="Calibri"/>
              </a:rPr>
              <a:t>program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457200" marR="0" lvl="0" indent="-45720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+mn-lt"/>
                <a:cs typeface="Calibri"/>
              </a:rPr>
              <a:t>System to continuously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assess how well we are 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delivering the Scouting experience over time</a:t>
            </a:r>
            <a:endParaRPr lang="en-US" sz="2300" b="1" dirty="0" smtClean="0">
              <a:latin typeface="+mn-lt"/>
              <a:cs typeface="Calibri"/>
            </a:endParaRPr>
          </a:p>
          <a:p>
            <a:pPr marL="457200" marR="0" lvl="0" indent="-45720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+mn-lt"/>
              </a:rPr>
              <a:t>Insight for change comes from the end user</a:t>
            </a:r>
          </a:p>
          <a:p>
            <a:pPr marL="457200" marR="0" lvl="0" indent="-45720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Based on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Net Promoter Score* 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methodology</a:t>
            </a:r>
          </a:p>
          <a:p>
            <a:pPr marL="457200" marR="0" lvl="0" indent="-45720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latin typeface="+mn-lt"/>
                <a:cs typeface="Calibri"/>
              </a:rPr>
              <a:t>18</a:t>
            </a:r>
            <a:r>
              <a:rPr lang="en-US" sz="2300" baseline="30000" dirty="0" smtClean="0">
                <a:latin typeface="+mn-lt"/>
                <a:cs typeface="Calibri"/>
              </a:rPr>
              <a:t>th</a:t>
            </a:r>
            <a:r>
              <a:rPr lang="en-US" sz="2300" dirty="0" smtClean="0">
                <a:latin typeface="+mn-lt"/>
                <a:cs typeface="Calibri"/>
              </a:rPr>
              <a:t> Journey to Excellence criteria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005AA3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0374" y="164190"/>
            <a:ext cx="579113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cs typeface="Calibri"/>
              </a:rPr>
              <a:t>What is the Voice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cs typeface="Calibri"/>
              </a:rPr>
              <a:t> of the Scout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cs typeface="Calibri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4855" y="4946525"/>
            <a:ext cx="75141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*The Net Promoter is a registered trademark of </a:t>
            </a:r>
            <a:r>
              <a:rPr lang="en-US" sz="1200" dirty="0" err="1"/>
              <a:t>Satmetrix</a:t>
            </a:r>
            <a:r>
              <a:rPr lang="en-US" sz="1200" dirty="0"/>
              <a:t>, Bain &amp; Company, and Fred </a:t>
            </a:r>
            <a:r>
              <a:rPr lang="en-US" sz="1200" dirty="0" err="1"/>
              <a:t>Reichheld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6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88473" y="136578"/>
            <a:ext cx="4204427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What is VOS </a:t>
            </a: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Success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8931106"/>
              </p:ext>
            </p:extLst>
          </p:nvPr>
        </p:nvGraphicFramePr>
        <p:xfrm>
          <a:off x="507357" y="-162648"/>
          <a:ext cx="8371839" cy="716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489" y="1604052"/>
            <a:ext cx="334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 smtClean="0">
                <a:latin typeface="+mn-lt"/>
              </a:rPr>
              <a:t>To be Scout driven </a:t>
            </a:r>
            <a:r>
              <a:rPr lang="en-US" sz="2800" dirty="0">
                <a:latin typeface="+mn-lt"/>
              </a:rPr>
              <a:t>in all that we </a:t>
            </a:r>
            <a:r>
              <a:rPr lang="en-US" sz="2800" dirty="0" smtClean="0">
                <a:latin typeface="+mn-lt"/>
              </a:rPr>
              <a:t>do.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8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0374" y="136578"/>
            <a:ext cx="550123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Who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is the Voice of the Scout?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34876" y="1294973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200" b="1" dirty="0" smtClean="0">
                <a:latin typeface="+mn-lt"/>
                <a:cs typeface="Calibri"/>
              </a:rPr>
              <a:t>Parents </a:t>
            </a:r>
            <a:r>
              <a:rPr lang="en-US" sz="2600" b="1" dirty="0" smtClean="0">
                <a:latin typeface="+mn-lt"/>
                <a:cs typeface="Calibri"/>
              </a:rPr>
              <a:t/>
            </a:r>
            <a:br>
              <a:rPr lang="en-US" sz="2600" b="1" dirty="0" smtClean="0">
                <a:latin typeface="+mn-lt"/>
                <a:cs typeface="Calibri"/>
              </a:rPr>
            </a:br>
            <a:r>
              <a:rPr lang="en-US" sz="2600" dirty="0" smtClean="0">
                <a:latin typeface="+mn-lt"/>
                <a:cs typeface="Calibri"/>
              </a:rPr>
              <a:t>Boy Scout &amp; Cub Scout Parents</a:t>
            </a:r>
            <a:endParaRPr lang="en-US" sz="2600" b="1" dirty="0" smtClean="0">
              <a:latin typeface="+mn-lt"/>
              <a:cs typeface="Calibri"/>
            </a:endParaRP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200" b="1" dirty="0" smtClean="0">
                <a:latin typeface="+mn-lt"/>
                <a:cs typeface="Calibri"/>
              </a:rPr>
              <a:t>Youth </a:t>
            </a:r>
            <a:r>
              <a:rPr lang="en-US" sz="2600" b="1" dirty="0" smtClean="0">
                <a:latin typeface="+mn-lt"/>
                <a:cs typeface="Calibri"/>
              </a:rPr>
              <a:t/>
            </a:r>
            <a:br>
              <a:rPr lang="en-US" sz="2600" b="1" dirty="0" smtClean="0">
                <a:latin typeface="+mn-lt"/>
                <a:cs typeface="Calibri"/>
              </a:rPr>
            </a:br>
            <a:r>
              <a:rPr lang="en-US" sz="2600" dirty="0" smtClean="0">
                <a:latin typeface="+mn-lt"/>
                <a:cs typeface="Calibri"/>
              </a:rPr>
              <a:t>Boy Scouts, Venturers, &amp; </a:t>
            </a:r>
            <a:r>
              <a:rPr lang="en-US" sz="2600" dirty="0" smtClean="0">
                <a:latin typeface="+mn-lt"/>
              </a:rPr>
              <a:t>Cub </a:t>
            </a:r>
            <a:r>
              <a:rPr lang="en-US" sz="2600" dirty="0">
                <a:latin typeface="+mn-lt"/>
              </a:rPr>
              <a:t>Scouts (via Parents</a:t>
            </a:r>
            <a:r>
              <a:rPr lang="en-US" sz="2600" dirty="0" smtClean="0">
                <a:latin typeface="+mn-lt"/>
              </a:rPr>
              <a:t>)</a:t>
            </a:r>
            <a:endParaRPr lang="en-US" sz="2600" b="1" dirty="0" smtClean="0">
              <a:latin typeface="+mn-lt"/>
              <a:cs typeface="Calibri"/>
            </a:endParaRP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200" b="1" dirty="0" smtClean="0">
                <a:latin typeface="+mn-lt"/>
                <a:cs typeface="Calibri"/>
              </a:rPr>
              <a:t>Volunteers</a:t>
            </a:r>
            <a:r>
              <a:rPr lang="en-US" sz="2600" b="1" dirty="0" smtClean="0">
                <a:latin typeface="+mn-lt"/>
                <a:cs typeface="Calibri"/>
              </a:rPr>
              <a:t/>
            </a:r>
            <a:br>
              <a:rPr lang="en-US" sz="2600" b="1" dirty="0" smtClean="0">
                <a:latin typeface="+mn-lt"/>
                <a:cs typeface="Calibri"/>
              </a:rPr>
            </a:br>
            <a:r>
              <a:rPr lang="en-US" sz="2600" dirty="0" smtClean="0">
                <a:latin typeface="+mn-lt"/>
              </a:rPr>
              <a:t>Youth-facing &amp; Council/District Volunteers</a:t>
            </a:r>
            <a:endParaRPr lang="en-US" sz="2600" b="1" dirty="0">
              <a:latin typeface="+mn-lt"/>
              <a:cs typeface="Calibri"/>
            </a:endParaRPr>
          </a:p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n-US" sz="3200" b="1" dirty="0" smtClean="0">
                <a:latin typeface="+mn-lt"/>
              </a:rPr>
              <a:t>Chartered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1173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52164" y="1395067"/>
            <a:ext cx="7447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>
                <a:latin typeface="+mn-lt"/>
                <a:cs typeface="Calibri"/>
              </a:rPr>
              <a:t>Mission Impact: </a:t>
            </a:r>
            <a:r>
              <a:rPr lang="en-US" dirty="0">
                <a:latin typeface="+mn-lt"/>
                <a:cs typeface="Calibri"/>
              </a:rPr>
              <a:t>Leading the initiative </a:t>
            </a:r>
            <a:r>
              <a:rPr lang="en-US" dirty="0" smtClean="0">
                <a:latin typeface="+mn-lt"/>
                <a:cs typeface="Calibri"/>
              </a:rPr>
              <a:t>and is the VOS Program </a:t>
            </a:r>
            <a:r>
              <a:rPr lang="en-US" dirty="0">
                <a:latin typeface="+mn-lt"/>
                <a:cs typeface="Calibri"/>
              </a:rPr>
              <a:t>owner at the National Council</a:t>
            </a:r>
            <a:r>
              <a:rPr lang="en-US" dirty="0" smtClean="0">
                <a:latin typeface="+mn-lt"/>
                <a:cs typeface="Calibri"/>
              </a:rPr>
              <a:t>. (Mike Watkins – VOS Program Manager; Patty Bowman  - VOS Administrator)</a:t>
            </a:r>
            <a:endParaRPr lang="en-US" b="1" dirty="0" smtClean="0">
              <a:latin typeface="+mn-lt"/>
              <a:cs typeface="Calibri"/>
            </a:endParaRPr>
          </a:p>
          <a:p>
            <a:pPr marR="0" lvl="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+mn-lt"/>
                <a:cs typeface="Calibri"/>
              </a:rPr>
              <a:t>M3 Planning: </a:t>
            </a:r>
            <a:r>
              <a:rPr lang="en-US" dirty="0" smtClean="0">
                <a:latin typeface="+mn-lt"/>
                <a:cs typeface="Calibri"/>
              </a:rPr>
              <a:t>Expert Research Firm guiding the development and deployment of the NPS system as well as providing external, objective analysis. (Erica Olsen, VOS Project Manager; Cammy </a:t>
            </a:r>
            <a:r>
              <a:rPr lang="en-US" dirty="0" err="1" smtClean="0">
                <a:latin typeface="+mn-lt"/>
                <a:cs typeface="Calibri"/>
              </a:rPr>
              <a:t>LoRe</a:t>
            </a:r>
            <a:r>
              <a:rPr lang="en-US" dirty="0" smtClean="0">
                <a:latin typeface="+mn-lt"/>
                <a:cs typeface="Calibri"/>
              </a:rPr>
              <a:t>, Communications/Training Lead; Howard Olsen, VOS Market Research Architect)</a:t>
            </a:r>
          </a:p>
          <a:p>
            <a:pPr marR="0" lvl="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BSA Research &amp; Evaluation: </a:t>
            </a:r>
            <a:r>
              <a:rPr lang="en-US" noProof="0" dirty="0" smtClean="0">
                <a:latin typeface="+mn-lt"/>
                <a:cs typeface="Calibri"/>
              </a:rPr>
              <a:t>Providing research expertise and analysis as well as monitoring  </a:t>
            </a:r>
            <a:r>
              <a:rPr lang="en-US" dirty="0" smtClean="0">
                <a:latin typeface="+mn-lt"/>
                <a:cs typeface="Calibri"/>
              </a:rPr>
              <a:t>and ongoing evaluation of </a:t>
            </a:r>
            <a:r>
              <a:rPr lang="en-US" noProof="0" dirty="0" smtClean="0">
                <a:latin typeface="+mn-lt"/>
                <a:cs typeface="Calibri"/>
              </a:rPr>
              <a:t>the program. (Pat Wellen, Innovation &amp; Research Director)</a:t>
            </a:r>
          </a:p>
          <a:p>
            <a:pPr marR="0" lvl="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smtClean="0">
                <a:latin typeface="+mn-lt"/>
                <a:cs typeface="Calibri"/>
              </a:rPr>
              <a:t>BSA IT</a:t>
            </a: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: 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Building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 the VOS system and supporting dashboard. </a:t>
            </a:r>
            <a:r>
              <a:rPr lang="en-US" dirty="0" smtClean="0">
                <a:latin typeface="+mn-lt"/>
                <a:cs typeface="Calibri"/>
              </a:rPr>
              <a:t>                                                          	     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  <a:t>(Al Landon, IDG Lead; Jan Haase, Business Analyst) </a:t>
            </a:r>
            <a:br>
              <a:rPr kumimoji="0" lang="en-US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cs typeface="Calibri"/>
              </a:rPr>
            </a:br>
            <a:endParaRPr kumimoji="0" lang="en-US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0374" y="164190"/>
            <a:ext cx="468279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</a:t>
            </a:r>
            <a:r>
              <a:rPr lang="en-US" sz="3200" b="1" noProof="0" dirty="0" smtClean="0">
                <a:solidFill>
                  <a:srgbClr val="214E86"/>
                </a:solidFill>
                <a:latin typeface="Calibri"/>
                <a:cs typeface="Calibri"/>
              </a:rPr>
              <a:t>Your VOS </a:t>
            </a: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Working Teams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9934" y="1390572"/>
            <a:ext cx="76768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baseline="0" noProof="0" dirty="0" smtClean="0">
                <a:latin typeface="+mn-lt"/>
                <a:cs typeface="Calibri"/>
              </a:rPr>
              <a:t>VOS Guiding </a:t>
            </a:r>
            <a:r>
              <a:rPr lang="en-US" b="1" dirty="0" smtClean="0">
                <a:latin typeface="+mn-lt"/>
                <a:cs typeface="Calibri"/>
              </a:rPr>
              <a:t>Coalition</a:t>
            </a:r>
            <a:r>
              <a:rPr lang="en-US" b="1" baseline="0" noProof="0" dirty="0" smtClean="0">
                <a:latin typeface="+mn-lt"/>
                <a:cs typeface="Calibri"/>
              </a:rPr>
              <a:t>: </a:t>
            </a:r>
            <a:r>
              <a:rPr lang="en-US" baseline="0" noProof="0" dirty="0" smtClean="0">
                <a:latin typeface="+mn-lt"/>
                <a:cs typeface="Calibri"/>
              </a:rPr>
              <a:t>Guiding the strategy development</a:t>
            </a:r>
            <a:r>
              <a:rPr lang="en-US" noProof="0" dirty="0" smtClean="0">
                <a:latin typeface="+mn-lt"/>
                <a:cs typeface="Calibri"/>
              </a:rPr>
              <a:t> and deployment of VOS</a:t>
            </a:r>
            <a:endParaRPr lang="en-US" b="1" dirty="0">
              <a:latin typeface="+mn-lt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David </a:t>
            </a:r>
            <a:r>
              <a:rPr lang="en-US" dirty="0">
                <a:latin typeface="+mn-lt"/>
              </a:rPr>
              <a:t>Weekley, Southern Region President and VOS Project Chairman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Jim Rogers,  National Mission Impact Committee Chair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Les Baron, Scout Executive National  Capital Area Council – Bethesda, MD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Rick Williamson, Western Region Deputy</a:t>
            </a:r>
            <a:r>
              <a:rPr lang="en-US" dirty="0" smtClean="0">
                <a:latin typeface="+mn-lt"/>
              </a:rPr>
              <a:t> Regional Director</a:t>
            </a:r>
            <a:endParaRPr lang="en-US" dirty="0"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Jason Stein, Scout Executive Santa Clara County Council – San Jose, CA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Burke Powers, Assistant Scoutmaster, IBM Voice of the Customer program manager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Craig Poland, Scout Executive </a:t>
            </a:r>
            <a:r>
              <a:rPr lang="en-US" dirty="0" err="1">
                <a:latin typeface="+mn-lt"/>
              </a:rPr>
              <a:t>Minsi</a:t>
            </a:r>
            <a:r>
              <a:rPr lang="en-US" dirty="0">
                <a:latin typeface="+mn-lt"/>
              </a:rPr>
              <a:t> Trails Council – Lehigh Valley, PA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+mn-lt"/>
              </a:rPr>
              <a:t>Tom </a:t>
            </a:r>
            <a:r>
              <a:rPr lang="en-US" smtClean="0">
                <a:latin typeface="+mn-lt"/>
              </a:rPr>
              <a:t>Harrington, </a:t>
            </a:r>
            <a:r>
              <a:rPr lang="en-US" dirty="0">
                <a:latin typeface="+mn-lt"/>
              </a:rPr>
              <a:t>Scout Executive Cradle of Liberty Council – Philadelphia, PA</a:t>
            </a:r>
          </a:p>
          <a:p>
            <a:pPr marR="0" lvl="0" defTabSz="457200" rtl="0" eaLnBrk="1" fontAlgn="base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dirty="0" smtClean="0">
              <a:latin typeface="+mn-lt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50374" y="164190"/>
            <a:ext cx="5560862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 </a:t>
            </a:r>
            <a:r>
              <a:rPr lang="en-US" sz="3200" b="1" noProof="0" dirty="0" smtClean="0">
                <a:solidFill>
                  <a:srgbClr val="214E86"/>
                </a:solidFill>
                <a:latin typeface="Calibri"/>
                <a:cs typeface="Calibri"/>
              </a:rPr>
              <a:t>Your VOS </a:t>
            </a:r>
            <a:r>
              <a:rPr lang="en-US" sz="3200" b="1" dirty="0" smtClean="0">
                <a:solidFill>
                  <a:srgbClr val="214E86"/>
                </a:solidFill>
                <a:latin typeface="Calibri"/>
                <a:cs typeface="Calibri"/>
              </a:rPr>
              <a:t>Guiding Coalition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Calibri"/>
              <a:ea typeface="ヒラギノ角ゴ Pro W3" pitchFamily="-128" charset="-128"/>
              <a:cs typeface="Calibri"/>
            </a:endParaRPr>
          </a:p>
        </p:txBody>
      </p: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464989" y="121383"/>
            <a:ext cx="6509925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Calibri"/>
                <a:ea typeface="ヒラギノ角ゴ Pro W3" pitchFamily="-128" charset="-128"/>
                <a:cs typeface="Calibri"/>
              </a:rPr>
              <a:t>Thousands use NPS to Drive Growth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21" y="1503018"/>
            <a:ext cx="3837066" cy="293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93680" y="4679566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Zappos</a:t>
            </a:r>
            <a:r>
              <a:rPr lang="en-US" sz="2000" b="1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Uses NPS  every day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9333" y="3357506"/>
            <a:ext cx="3909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1-800-Got-Junk: </a:t>
            </a:r>
            <a:r>
              <a:rPr lang="en-US" sz="2000" dirty="0" smtClean="0">
                <a:latin typeface="+mj-lt"/>
              </a:rPr>
              <a:t>Went from $1M </a:t>
            </a:r>
          </a:p>
          <a:p>
            <a:r>
              <a:rPr lang="en-US" sz="2000" dirty="0" smtClean="0">
                <a:latin typeface="+mj-lt"/>
              </a:rPr>
              <a:t>to $119M in sales in 7 years</a:t>
            </a:r>
            <a:endParaRPr lang="en-US" sz="20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452741" y="4537165"/>
            <a:ext cx="3003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295987" y="3545583"/>
            <a:ext cx="6899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50299" y="5629638"/>
            <a:ext cx="353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*Examples and testimony given at </a:t>
            </a:r>
          </a:p>
          <a:p>
            <a:r>
              <a:rPr lang="en-US" sz="1200" dirty="0" smtClean="0">
                <a:latin typeface="+mn-lt"/>
              </a:rPr>
              <a:t>  the 2011 Net Promoter Score conference, </a:t>
            </a:r>
          </a:p>
          <a:p>
            <a:r>
              <a:rPr lang="en-US" sz="1200" dirty="0" smtClean="0">
                <a:latin typeface="+mn-lt"/>
              </a:rPr>
              <a:t>  Miami, Florida and </a:t>
            </a:r>
            <a:r>
              <a:rPr lang="en-US" sz="1200" dirty="0" err="1" smtClean="0">
                <a:latin typeface="+mn-lt"/>
              </a:rPr>
              <a:t>Satmetrix</a:t>
            </a:r>
            <a:r>
              <a:rPr lang="en-US" sz="1200" dirty="0" smtClean="0">
                <a:latin typeface="+mn-lt"/>
              </a:rPr>
              <a:t> Case Studies.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80637" y="243328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tw</a:t>
            </a:r>
            <a:r>
              <a:rPr lang="en-US" sz="2000" b="1" dirty="0" smtClean="0">
                <a:latin typeface="+mj-lt"/>
              </a:rPr>
              <a:t> telecom:  </a:t>
            </a: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educed customer turnover by 27% in 2 years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11499" y="4407594"/>
            <a:ext cx="3909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HP: </a:t>
            </a:r>
            <a:r>
              <a:rPr lang="en-US" sz="2000" dirty="0" smtClean="0">
                <a:latin typeface="+mj-lt"/>
              </a:rPr>
              <a:t>Vendor performance rating increased 15%</a:t>
            </a:r>
            <a:endParaRPr lang="en-US" sz="2000" dirty="0"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306340" y="4220477"/>
            <a:ext cx="646663" cy="260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4306338" y="2664813"/>
            <a:ext cx="6899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306338" y="1534764"/>
            <a:ext cx="6899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voiceofscout_4k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66125" y="1272473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</a:rPr>
              <a:t>Siemens IT: </a:t>
            </a:r>
            <a:r>
              <a:rPr lang="en-US" sz="2000" dirty="0" smtClean="0">
                <a:latin typeface="+mj-lt"/>
              </a:rPr>
              <a:t>Identifies at-risk </a:t>
            </a:r>
          </a:p>
          <a:p>
            <a:r>
              <a:rPr lang="en-US" sz="2000" dirty="0" smtClean="0">
                <a:latin typeface="+mj-lt"/>
              </a:rPr>
              <a:t>accounts, proactively addresses </a:t>
            </a:r>
          </a:p>
          <a:p>
            <a:r>
              <a:rPr lang="en-US" sz="2000" dirty="0" smtClean="0">
                <a:latin typeface="+mj-lt"/>
              </a:rPr>
              <a:t>concerns resulting in revenue gains</a:t>
            </a:r>
          </a:p>
        </p:txBody>
      </p:sp>
    </p:spTree>
    <p:extLst>
      <p:ext uri="{BB962C8B-B14F-4D97-AF65-F5344CB8AC3E}">
        <p14:creationId xmlns:p14="http://schemas.microsoft.com/office/powerpoint/2010/main" val="2175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D90C-F501-4C68-8E19-271B1BD5F33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" y="743675"/>
            <a:ext cx="914399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oiceofscout_4k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1" y="122772"/>
            <a:ext cx="1822640" cy="136698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2399164" y="164190"/>
            <a:ext cx="6453306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E86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+mj-cs"/>
              </a:rPr>
              <a:t>  The one question you need to know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E86"/>
              </a:solidFill>
              <a:effectLst/>
              <a:uLnTx/>
              <a:uFillTx/>
              <a:latin typeface="+mj-lt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652" y="1654852"/>
            <a:ext cx="833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How likely is it that you would recommend the Scouting program to other families and friends with Scout-aged boys?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4727" y="2731800"/>
            <a:ext cx="6248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When members and volunteers recommend other people to BSA, they’re putting </a:t>
            </a:r>
            <a:r>
              <a:rPr lang="en-US" sz="2400" i="1" dirty="0" smtClean="0">
                <a:latin typeface="Calibri"/>
                <a:cs typeface="Calibri"/>
              </a:rPr>
              <a:t>their</a:t>
            </a:r>
            <a:r>
              <a:rPr lang="en-US" sz="2400" dirty="0" smtClean="0">
                <a:latin typeface="Calibri"/>
                <a:cs typeface="Calibri"/>
              </a:rPr>
              <a:t> reputation on the line.  </a:t>
            </a:r>
          </a:p>
          <a:p>
            <a:pPr algn="ctr"/>
            <a:endParaRPr lang="en-US" sz="2400" dirty="0"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rgbClr val="CF0031"/>
                </a:solidFill>
                <a:latin typeface="Calibri"/>
                <a:cs typeface="Calibri"/>
              </a:rPr>
              <a:t>They will only take that risk if </a:t>
            </a:r>
          </a:p>
          <a:p>
            <a:pPr algn="ctr"/>
            <a:r>
              <a:rPr lang="en-US" sz="2400" b="1" dirty="0" smtClean="0">
                <a:solidFill>
                  <a:srgbClr val="CF0031"/>
                </a:solidFill>
                <a:latin typeface="Calibri"/>
                <a:cs typeface="Calibri"/>
              </a:rPr>
              <a:t>they are loyal.   </a:t>
            </a:r>
          </a:p>
        </p:txBody>
      </p:sp>
      <p:pic>
        <p:nvPicPr>
          <p:cNvPr id="14" name="Picture 13" descr="Screen shot 2011-07-20 at 7.36.3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45" y="2731800"/>
            <a:ext cx="975380" cy="18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1981</Words>
  <Application>Microsoft Office PowerPoint</Application>
  <PresentationFormat>On-screen Show (4:3)</PresentationFormat>
  <Paragraphs>299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  The Scout-Driven BSA Introducing the  Voice of the Scout  Summer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Boy Scouts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Erica Olsen</cp:lastModifiedBy>
  <cp:revision>166</cp:revision>
  <cp:lastPrinted>2011-08-05T18:27:16Z</cp:lastPrinted>
  <dcterms:created xsi:type="dcterms:W3CDTF">2011-08-12T19:32:39Z</dcterms:created>
  <dcterms:modified xsi:type="dcterms:W3CDTF">2011-08-18T19:32:47Z</dcterms:modified>
</cp:coreProperties>
</file>