
<file path=[Content_Types].xml><?xml version="1.0" encoding="utf-8"?>
<Types xmlns="http://schemas.openxmlformats.org/package/2006/content-types">
  <Default Extension="rels" ContentType="application/vnd.openxmlformats-package.relationships+xml"/>
  <Default Extension="xml" ContentType="application/xml"/>
  <Override PartName="/ppt/theme/theme1.xml" ContentType="application/vnd.openxmlformats-officedocument.theme+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Default Extension="png" ContentType="image/png"/>
  <Default Extension="jpg" ContentType="image/jpeg"/>
</Types>
</file>

<file path=_rels/.rels><?xml version="1.0" encoding="UTF-8" standalone="yes"?>
<Relationships xmlns="http://schemas.openxmlformats.org/package/2006/relationships">
 <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p:notesSz cx="6858000" cy="9144000"/>
</p:presentation>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16/04/2009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16/04/2009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16/04/2009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16/04/2009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16/04/2009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16/04/2009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16/04/2009</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16/04/2009</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16/04/2009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16/04/2009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16/04/2009</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a:t>
            </a:fld>
            <a:endParaRPr lang="nl-BE"/>
          </a:p>
        </p:txBody>
      </p:sp>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16/04/2009</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&lt;#&gt;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png"/>
 <Relationship Id="rId3" Type="http://schemas.openxmlformats.org/officeDocument/2006/relationships/image" Target="../media/header_bground2.png"/>
 <Relationship Id="rId4" Type="http://schemas.openxmlformats.org/officeDocument/2006/relationships/image" Target="../media/logo_29_sm3.jpg"/>
 <Relationship Id="rId5" Type="http://schemas.openxmlformats.org/officeDocument/2006/relationships/image" Target="../media/footer_m34.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85.png"/>
 <Relationship Id="rId3" Type="http://schemas.openxmlformats.org/officeDocument/2006/relationships/image" Target="../media/header_bground86.png"/>
 <Relationship Id="rId4" Type="http://schemas.openxmlformats.org/officeDocument/2006/relationships/image" Target="../media/logo_29_sm87.jpg"/>
 <Relationship Id="rId5" Type="http://schemas.openxmlformats.org/officeDocument/2006/relationships/image" Target="../media/Separator88.png"/>
 <Relationship Id="rId6" Type="http://schemas.openxmlformats.org/officeDocument/2006/relationships/image" Target="../media/Separator89.png"/>
 <Relationship Id="rId7" Type="http://schemas.openxmlformats.org/officeDocument/2006/relationships/image" Target="../media/left-off_target90.png"/>
 <Relationship Id="rId8" Type="http://schemas.openxmlformats.org/officeDocument/2006/relationships/image" Target="../media/right-091.png"/>
 <Relationship Id="rId9" Type="http://schemas.openxmlformats.org/officeDocument/2006/relationships/image" Target="../media/left-on_target92.png"/>
 <Relationship Id="rId10" Type="http://schemas.openxmlformats.org/officeDocument/2006/relationships/image" Target="../media/right-10093.png"/>
 <Relationship Id="rId11" Type="http://schemas.openxmlformats.org/officeDocument/2006/relationships/image" Target="../media/left-off_target94.png"/>
 <Relationship Id="rId12" Type="http://schemas.openxmlformats.org/officeDocument/2006/relationships/image" Target="../media/right-095.png"/>
 <Relationship Id="rId13" Type="http://schemas.openxmlformats.org/officeDocument/2006/relationships/image" Target="../media/footer_m396.pn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97.png"/>
 <Relationship Id="rId3" Type="http://schemas.openxmlformats.org/officeDocument/2006/relationships/image" Target="../media/header_bground98.png"/>
 <Relationship Id="rId4" Type="http://schemas.openxmlformats.org/officeDocument/2006/relationships/image" Target="../media/logo_29_sm99.jpg"/>
 <Relationship Id="rId5" Type="http://schemas.openxmlformats.org/officeDocument/2006/relationships/image" Target="../media/footer_m3100.pn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01.png"/>
 <Relationship Id="rId3" Type="http://schemas.openxmlformats.org/officeDocument/2006/relationships/image" Target="../media/header_bground102.png"/>
 <Relationship Id="rId4" Type="http://schemas.openxmlformats.org/officeDocument/2006/relationships/image" Target="../media/logo_29_sm103.jpg"/>
 <Relationship Id="rId5" Type="http://schemas.openxmlformats.org/officeDocument/2006/relationships/image" Target="../media/Separator104.png"/>
 <Relationship Id="rId6" Type="http://schemas.openxmlformats.org/officeDocument/2006/relationships/image" Target="../media/Separator105.png"/>
 <Relationship Id="rId7" Type="http://schemas.openxmlformats.org/officeDocument/2006/relationships/image" Target="../media/left-achieved106.png"/>
 <Relationship Id="rId8" Type="http://schemas.openxmlformats.org/officeDocument/2006/relationships/image" Target="../media/right-40107.png"/>
 <Relationship Id="rId9" Type="http://schemas.openxmlformats.org/officeDocument/2006/relationships/image" Target="../media/left-on_target108.png"/>
 <Relationship Id="rId10" Type="http://schemas.openxmlformats.org/officeDocument/2006/relationships/image" Target="../media/right-0109.png"/>
 <Relationship Id="rId11" Type="http://schemas.openxmlformats.org/officeDocument/2006/relationships/image" Target="../media/left-waiting110.png"/>
 <Relationship Id="rId12" Type="http://schemas.openxmlformats.org/officeDocument/2006/relationships/image" Target="../media/right-100111.png"/>
 <Relationship Id="rId13" Type="http://schemas.openxmlformats.org/officeDocument/2006/relationships/image" Target="../media/footer_m3112.pn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13.png"/>
 <Relationship Id="rId3" Type="http://schemas.openxmlformats.org/officeDocument/2006/relationships/image" Target="../media/header_bground114.png"/>
 <Relationship Id="rId4" Type="http://schemas.openxmlformats.org/officeDocument/2006/relationships/image" Target="../media/logo_29_sm115.jpg"/>
 <Relationship Id="rId5" Type="http://schemas.openxmlformats.org/officeDocument/2006/relationships/image" Target="../media/Separator116.png"/>
 <Relationship Id="rId6" Type="http://schemas.openxmlformats.org/officeDocument/2006/relationships/image" Target="../media/left-on_target117.png"/>
 <Relationship Id="rId7" Type="http://schemas.openxmlformats.org/officeDocument/2006/relationships/image" Target="../media/right-90118.png"/>
 <Relationship Id="rId8" Type="http://schemas.openxmlformats.org/officeDocument/2006/relationships/image" Target="../media/footer_m3119.pn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20.png"/>
 <Relationship Id="rId3" Type="http://schemas.openxmlformats.org/officeDocument/2006/relationships/image" Target="../media/header_bground121.png"/>
 <Relationship Id="rId4" Type="http://schemas.openxmlformats.org/officeDocument/2006/relationships/image" Target="../media/logo_29_sm122.jpg"/>
 <Relationship Id="rId5" Type="http://schemas.openxmlformats.org/officeDocument/2006/relationships/image" Target="../media/footer_m3123.pn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24.png"/>
 <Relationship Id="rId3" Type="http://schemas.openxmlformats.org/officeDocument/2006/relationships/image" Target="../media/header_bground125.png"/>
 <Relationship Id="rId4" Type="http://schemas.openxmlformats.org/officeDocument/2006/relationships/image" Target="../media/logo_29_sm126.jpg"/>
 <Relationship Id="rId5" Type="http://schemas.openxmlformats.org/officeDocument/2006/relationships/image" Target="../media/Separator127.png"/>
 <Relationship Id="rId6" Type="http://schemas.openxmlformats.org/officeDocument/2006/relationships/image" Target="../media/Separator128.png"/>
 <Relationship Id="rId7" Type="http://schemas.openxmlformats.org/officeDocument/2006/relationships/image" Target="../media/left-achieved129.png"/>
 <Relationship Id="rId8" Type="http://schemas.openxmlformats.org/officeDocument/2006/relationships/image" Target="../media/right-10130.png"/>
 <Relationship Id="rId9" Type="http://schemas.openxmlformats.org/officeDocument/2006/relationships/image" Target="../media/left-off_target131.png"/>
 <Relationship Id="rId10" Type="http://schemas.openxmlformats.org/officeDocument/2006/relationships/image" Target="../media/right-100132.png"/>
 <Relationship Id="rId11" Type="http://schemas.openxmlformats.org/officeDocument/2006/relationships/image" Target="../media/footer_m3133.pn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34.png"/>
 <Relationship Id="rId3" Type="http://schemas.openxmlformats.org/officeDocument/2006/relationships/image" Target="../media/header_bground135.png"/>
 <Relationship Id="rId4" Type="http://schemas.openxmlformats.org/officeDocument/2006/relationships/image" Target="../media/logo_29_sm136.jpg"/>
 <Relationship Id="rId5" Type="http://schemas.openxmlformats.org/officeDocument/2006/relationships/image" Target="../media/footer_m3137.pn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38.png"/>
 <Relationship Id="rId3" Type="http://schemas.openxmlformats.org/officeDocument/2006/relationships/image" Target="../media/header_bground139.png"/>
 <Relationship Id="rId4" Type="http://schemas.openxmlformats.org/officeDocument/2006/relationships/image" Target="../media/logo_29_sm140.jpg"/>
 <Relationship Id="rId5" Type="http://schemas.openxmlformats.org/officeDocument/2006/relationships/image" Target="../media/Separator141.png"/>
 <Relationship Id="rId6" Type="http://schemas.openxmlformats.org/officeDocument/2006/relationships/image" Target="../media/Separator142.png"/>
 <Relationship Id="rId7" Type="http://schemas.openxmlformats.org/officeDocument/2006/relationships/image" Target="../media/left-on_target143.png"/>
 <Relationship Id="rId8" Type="http://schemas.openxmlformats.org/officeDocument/2006/relationships/image" Target="../media/right-90144.png"/>
 <Relationship Id="rId9" Type="http://schemas.openxmlformats.org/officeDocument/2006/relationships/image" Target="../media/left-on_target145.png"/>
 <Relationship Id="rId10" Type="http://schemas.openxmlformats.org/officeDocument/2006/relationships/image" Target="../media/right-50146.png"/>
 <Relationship Id="rId11" Type="http://schemas.openxmlformats.org/officeDocument/2006/relationships/image" Target="../media/left-off_target147.png"/>
 <Relationship Id="rId12" Type="http://schemas.openxmlformats.org/officeDocument/2006/relationships/image" Target="../media/right-70148.png"/>
 <Relationship Id="rId13" Type="http://schemas.openxmlformats.org/officeDocument/2006/relationships/image" Target="../media/footer_m3149.pn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50.png"/>
 <Relationship Id="rId3" Type="http://schemas.openxmlformats.org/officeDocument/2006/relationships/image" Target="../media/header_bground151.png"/>
 <Relationship Id="rId4" Type="http://schemas.openxmlformats.org/officeDocument/2006/relationships/image" Target="../media/logo_29_sm152.jpg"/>
 <Relationship Id="rId5" Type="http://schemas.openxmlformats.org/officeDocument/2006/relationships/image" Target="../media/Separator153.png"/>
 <Relationship Id="rId6" Type="http://schemas.openxmlformats.org/officeDocument/2006/relationships/image" Target="../media/Separator154.png"/>
 <Relationship Id="rId7" Type="http://schemas.openxmlformats.org/officeDocument/2006/relationships/image" Target="../media/left-on_target155.png"/>
 <Relationship Id="rId8" Type="http://schemas.openxmlformats.org/officeDocument/2006/relationships/image" Target="../media/right-60156.png"/>
 <Relationship Id="rId9" Type="http://schemas.openxmlformats.org/officeDocument/2006/relationships/image" Target="../media/left-off_target157.png"/>
 <Relationship Id="rId10" Type="http://schemas.openxmlformats.org/officeDocument/2006/relationships/image" Target="../media/right-0158.png"/>
 <Relationship Id="rId11" Type="http://schemas.openxmlformats.org/officeDocument/2006/relationships/image" Target="../media/footer_m3159.pn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60.png"/>
 <Relationship Id="rId3" Type="http://schemas.openxmlformats.org/officeDocument/2006/relationships/image" Target="../media/header_bground161.png"/>
 <Relationship Id="rId4" Type="http://schemas.openxmlformats.org/officeDocument/2006/relationships/image" Target="../media/logo_29_sm162.jpg"/>
 <Relationship Id="rId5" Type="http://schemas.openxmlformats.org/officeDocument/2006/relationships/image" Target="../media/footer_m3163.pn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5.png"/>
 <Relationship Id="rId3" Type="http://schemas.openxmlformats.org/officeDocument/2006/relationships/image" Target="../media/header_bground6.png"/>
 <Relationship Id="rId4" Type="http://schemas.openxmlformats.org/officeDocument/2006/relationships/image" Target="../media/logo_29_sm7.jpg"/>
 <Relationship Id="rId5" Type="http://schemas.openxmlformats.org/officeDocument/2006/relationships/image" Target="../media/footer_m38.pn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64.png"/>
 <Relationship Id="rId3" Type="http://schemas.openxmlformats.org/officeDocument/2006/relationships/image" Target="../media/header_bground165.png"/>
 <Relationship Id="rId4" Type="http://schemas.openxmlformats.org/officeDocument/2006/relationships/image" Target="../media/logo_29_sm166.jpg"/>
 <Relationship Id="rId5" Type="http://schemas.openxmlformats.org/officeDocument/2006/relationships/image" Target="../media/Separator167.png"/>
 <Relationship Id="rId6" Type="http://schemas.openxmlformats.org/officeDocument/2006/relationships/image" Target="../media/left-critical168.png"/>
 <Relationship Id="rId7" Type="http://schemas.openxmlformats.org/officeDocument/2006/relationships/image" Target="../media/right-0169.png"/>
 <Relationship Id="rId8" Type="http://schemas.openxmlformats.org/officeDocument/2006/relationships/image" Target="../media/footer_m3170.pn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71.png"/>
 <Relationship Id="rId3" Type="http://schemas.openxmlformats.org/officeDocument/2006/relationships/image" Target="../media/header_bground172.png"/>
 <Relationship Id="rId4" Type="http://schemas.openxmlformats.org/officeDocument/2006/relationships/image" Target="../media/logo_29_sm173.jpg"/>
 <Relationship Id="rId5" Type="http://schemas.openxmlformats.org/officeDocument/2006/relationships/image" Target="../media/footer_m3174.pn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75.png"/>
 <Relationship Id="rId3" Type="http://schemas.openxmlformats.org/officeDocument/2006/relationships/image" Target="../media/header_bground176.png"/>
 <Relationship Id="rId4" Type="http://schemas.openxmlformats.org/officeDocument/2006/relationships/image" Target="../media/logo_29_sm177.jpg"/>
 <Relationship Id="rId5" Type="http://schemas.openxmlformats.org/officeDocument/2006/relationships/image" Target="../media/Separator178.png"/>
 <Relationship Id="rId6" Type="http://schemas.openxmlformats.org/officeDocument/2006/relationships/image" Target="../media/Separator179.png"/>
 <Relationship Id="rId7" Type="http://schemas.openxmlformats.org/officeDocument/2006/relationships/image" Target="../media/left-on_target180.png"/>
 <Relationship Id="rId8" Type="http://schemas.openxmlformats.org/officeDocument/2006/relationships/image" Target="../media/right-10181.png"/>
 <Relationship Id="rId9" Type="http://schemas.openxmlformats.org/officeDocument/2006/relationships/image" Target="../media/left-on_target182.png"/>
 <Relationship Id="rId10" Type="http://schemas.openxmlformats.org/officeDocument/2006/relationships/image" Target="../media/right-50183.png"/>
 <Relationship Id="rId11" Type="http://schemas.openxmlformats.org/officeDocument/2006/relationships/image" Target="../media/left-on_target184.png"/>
 <Relationship Id="rId12" Type="http://schemas.openxmlformats.org/officeDocument/2006/relationships/image" Target="../media/right-60185.png"/>
 <Relationship Id="rId13" Type="http://schemas.openxmlformats.org/officeDocument/2006/relationships/image" Target="../media/footer_m3186.pn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87.png"/>
 <Relationship Id="rId3" Type="http://schemas.openxmlformats.org/officeDocument/2006/relationships/image" Target="../media/header_bground188.png"/>
 <Relationship Id="rId4" Type="http://schemas.openxmlformats.org/officeDocument/2006/relationships/image" Target="../media/logo_29_sm189.jpg"/>
 <Relationship Id="rId5" Type="http://schemas.openxmlformats.org/officeDocument/2006/relationships/image" Target="../media/Separator190.png"/>
 <Relationship Id="rId6" Type="http://schemas.openxmlformats.org/officeDocument/2006/relationships/image" Target="../media/left-on_target191.png"/>
 <Relationship Id="rId7" Type="http://schemas.openxmlformats.org/officeDocument/2006/relationships/image" Target="../media/right-60192.png"/>
 <Relationship Id="rId8" Type="http://schemas.openxmlformats.org/officeDocument/2006/relationships/image" Target="../media/footer_m3193.pn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94.png"/>
 <Relationship Id="rId3" Type="http://schemas.openxmlformats.org/officeDocument/2006/relationships/image" Target="../media/header_bground195.png"/>
 <Relationship Id="rId4" Type="http://schemas.openxmlformats.org/officeDocument/2006/relationships/image" Target="../media/logo_29_sm196.jpg"/>
 <Relationship Id="rId5" Type="http://schemas.openxmlformats.org/officeDocument/2006/relationships/image" Target="../media/footer_m3197.pn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98.png"/>
 <Relationship Id="rId3" Type="http://schemas.openxmlformats.org/officeDocument/2006/relationships/image" Target="../media/header_bground199.png"/>
 <Relationship Id="rId4" Type="http://schemas.openxmlformats.org/officeDocument/2006/relationships/image" Target="../media/logo_29_sm200.jpg"/>
 <Relationship Id="rId5" Type="http://schemas.openxmlformats.org/officeDocument/2006/relationships/image" Target="../media/Separator201.png"/>
 <Relationship Id="rId6" Type="http://schemas.openxmlformats.org/officeDocument/2006/relationships/image" Target="../media/Separator202.png"/>
 <Relationship Id="rId7" Type="http://schemas.openxmlformats.org/officeDocument/2006/relationships/image" Target="../media/left-off_target203.png"/>
 <Relationship Id="rId8" Type="http://schemas.openxmlformats.org/officeDocument/2006/relationships/image" Target="../media/right-90204.png"/>
 <Relationship Id="rId9" Type="http://schemas.openxmlformats.org/officeDocument/2006/relationships/image" Target="../media/left-on_target205.png"/>
 <Relationship Id="rId10" Type="http://schemas.openxmlformats.org/officeDocument/2006/relationships/image" Target="../media/right-20206.png"/>
 <Relationship Id="rId11" Type="http://schemas.openxmlformats.org/officeDocument/2006/relationships/image" Target="../media/left-on_target207.png"/>
 <Relationship Id="rId12" Type="http://schemas.openxmlformats.org/officeDocument/2006/relationships/image" Target="../media/right-40208.png"/>
 <Relationship Id="rId13" Type="http://schemas.openxmlformats.org/officeDocument/2006/relationships/image" Target="../media/footer_m3209.pn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210.png"/>
 <Relationship Id="rId3" Type="http://schemas.openxmlformats.org/officeDocument/2006/relationships/image" Target="../media/header_bground211.png"/>
 <Relationship Id="rId4" Type="http://schemas.openxmlformats.org/officeDocument/2006/relationships/image" Target="../media/logo_29_sm212.jpg"/>
 <Relationship Id="rId5" Type="http://schemas.openxmlformats.org/officeDocument/2006/relationships/image" Target="../media/footer_m3213.pn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9.png"/>
 <Relationship Id="rId3" Type="http://schemas.openxmlformats.org/officeDocument/2006/relationships/image" Target="../media/header_bground10.png"/>
 <Relationship Id="rId4" Type="http://schemas.openxmlformats.org/officeDocument/2006/relationships/image" Target="../media/logo_29_sm11.jpg"/>
 <Relationship Id="rId5" Type="http://schemas.openxmlformats.org/officeDocument/2006/relationships/image" Target="../media/footer_m312.pn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13.png"/>
 <Relationship Id="rId3" Type="http://schemas.openxmlformats.org/officeDocument/2006/relationships/image" Target="../media/header_bground14.png"/>
 <Relationship Id="rId4" Type="http://schemas.openxmlformats.org/officeDocument/2006/relationships/image" Target="../media/logo_29_sm15.jpg"/>
 <Relationship Id="rId5" Type="http://schemas.openxmlformats.org/officeDocument/2006/relationships/image" Target="../media/Separator16.png"/>
 <Relationship Id="rId6" Type="http://schemas.openxmlformats.org/officeDocument/2006/relationships/image" Target="../media/Separator17.png"/>
 <Relationship Id="rId7" Type="http://schemas.openxmlformats.org/officeDocument/2006/relationships/image" Target="../media/left-on_target18.png"/>
 <Relationship Id="rId8" Type="http://schemas.openxmlformats.org/officeDocument/2006/relationships/image" Target="../media/right-10019.png"/>
 <Relationship Id="rId9" Type="http://schemas.openxmlformats.org/officeDocument/2006/relationships/image" Target="../media/left-critical20.png"/>
 <Relationship Id="rId10" Type="http://schemas.openxmlformats.org/officeDocument/2006/relationships/image" Target="../media/right-3021.png"/>
 <Relationship Id="rId11" Type="http://schemas.openxmlformats.org/officeDocument/2006/relationships/image" Target="../media/left-on_target22.png"/>
 <Relationship Id="rId12" Type="http://schemas.openxmlformats.org/officeDocument/2006/relationships/image" Target="../media/right-6023.png"/>
 <Relationship Id="rId13" Type="http://schemas.openxmlformats.org/officeDocument/2006/relationships/image" Target="../media/footer_m324.pn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25.png"/>
 <Relationship Id="rId3" Type="http://schemas.openxmlformats.org/officeDocument/2006/relationships/image" Target="../media/header_bground26.png"/>
 <Relationship Id="rId4" Type="http://schemas.openxmlformats.org/officeDocument/2006/relationships/image" Target="../media/logo_29_sm27.jpg"/>
 <Relationship Id="rId5" Type="http://schemas.openxmlformats.org/officeDocument/2006/relationships/image" Target="../media/Separator28.png"/>
 <Relationship Id="rId6" Type="http://schemas.openxmlformats.org/officeDocument/2006/relationships/image" Target="../media/Separator29.png"/>
 <Relationship Id="rId7" Type="http://schemas.openxmlformats.org/officeDocument/2006/relationships/image" Target="../media/left-on_target30.png"/>
 <Relationship Id="rId8" Type="http://schemas.openxmlformats.org/officeDocument/2006/relationships/image" Target="../media/right-6031.png"/>
 <Relationship Id="rId9" Type="http://schemas.openxmlformats.org/officeDocument/2006/relationships/image" Target="../media/left-on_target32.png"/>
 <Relationship Id="rId10" Type="http://schemas.openxmlformats.org/officeDocument/2006/relationships/image" Target="../media/right-6033.png"/>
 <Relationship Id="rId11" Type="http://schemas.openxmlformats.org/officeDocument/2006/relationships/image" Target="../media/left-critical34.png"/>
 <Relationship Id="rId12" Type="http://schemas.openxmlformats.org/officeDocument/2006/relationships/image" Target="../media/right-8035.png"/>
 <Relationship Id="rId13" Type="http://schemas.openxmlformats.org/officeDocument/2006/relationships/image" Target="../media/footer_m336.pn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37.png"/>
 <Relationship Id="rId3" Type="http://schemas.openxmlformats.org/officeDocument/2006/relationships/image" Target="../media/header_bground38.png"/>
 <Relationship Id="rId4" Type="http://schemas.openxmlformats.org/officeDocument/2006/relationships/image" Target="../media/logo_29_sm39.jpg"/>
 <Relationship Id="rId5" Type="http://schemas.openxmlformats.org/officeDocument/2006/relationships/image" Target="../media/Separator40.png"/>
 <Relationship Id="rId6" Type="http://schemas.openxmlformats.org/officeDocument/2006/relationships/image" Target="../media/Separator41.png"/>
 <Relationship Id="rId7" Type="http://schemas.openxmlformats.org/officeDocument/2006/relationships/image" Target="../media/left-achieved42.png"/>
 <Relationship Id="rId8" Type="http://schemas.openxmlformats.org/officeDocument/2006/relationships/image" Target="../media/right-8043.png"/>
 <Relationship Id="rId9" Type="http://schemas.openxmlformats.org/officeDocument/2006/relationships/image" Target="../media/left-achieved44.png"/>
 <Relationship Id="rId10" Type="http://schemas.openxmlformats.org/officeDocument/2006/relationships/image" Target="../media/right-10045.png"/>
 <Relationship Id="rId11" Type="http://schemas.openxmlformats.org/officeDocument/2006/relationships/image" Target="../media/left-on_target46.png"/>
 <Relationship Id="rId12" Type="http://schemas.openxmlformats.org/officeDocument/2006/relationships/image" Target="../media/right-10047.png"/>
 <Relationship Id="rId13" Type="http://schemas.openxmlformats.org/officeDocument/2006/relationships/image" Target="../media/footer_m348.pn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49.png"/>
 <Relationship Id="rId3" Type="http://schemas.openxmlformats.org/officeDocument/2006/relationships/image" Target="../media/header_bground50.png"/>
 <Relationship Id="rId4" Type="http://schemas.openxmlformats.org/officeDocument/2006/relationships/image" Target="../media/logo_29_sm51.jpg"/>
 <Relationship Id="rId5" Type="http://schemas.openxmlformats.org/officeDocument/2006/relationships/image" Target="../media/Separator52.png"/>
 <Relationship Id="rId6" Type="http://schemas.openxmlformats.org/officeDocument/2006/relationships/image" Target="../media/Separator53.png"/>
 <Relationship Id="rId7" Type="http://schemas.openxmlformats.org/officeDocument/2006/relationships/image" Target="../media/left-off_target54.png"/>
 <Relationship Id="rId8" Type="http://schemas.openxmlformats.org/officeDocument/2006/relationships/image" Target="../media/right-9055.png"/>
 <Relationship Id="rId9" Type="http://schemas.openxmlformats.org/officeDocument/2006/relationships/image" Target="../media/left-not_started56.png"/>
 <Relationship Id="rId10" Type="http://schemas.openxmlformats.org/officeDocument/2006/relationships/image" Target="../media/right-057.png"/>
 <Relationship Id="rId11" Type="http://schemas.openxmlformats.org/officeDocument/2006/relationships/image" Target="../media/left-on_target58.png"/>
 <Relationship Id="rId12" Type="http://schemas.openxmlformats.org/officeDocument/2006/relationships/image" Target="../media/right-4059.png"/>
 <Relationship Id="rId13" Type="http://schemas.openxmlformats.org/officeDocument/2006/relationships/image" Target="../media/footer_m360.pn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61.png"/>
 <Relationship Id="rId3" Type="http://schemas.openxmlformats.org/officeDocument/2006/relationships/image" Target="../media/header_bground62.png"/>
 <Relationship Id="rId4" Type="http://schemas.openxmlformats.org/officeDocument/2006/relationships/image" Target="../media/logo_29_sm63.jpg"/>
 <Relationship Id="rId5" Type="http://schemas.openxmlformats.org/officeDocument/2006/relationships/image" Target="../media/Separator64.png"/>
 <Relationship Id="rId6" Type="http://schemas.openxmlformats.org/officeDocument/2006/relationships/image" Target="../media/Separator65.png"/>
 <Relationship Id="rId7" Type="http://schemas.openxmlformats.org/officeDocument/2006/relationships/image" Target="../media/left-achieved66.png"/>
 <Relationship Id="rId8" Type="http://schemas.openxmlformats.org/officeDocument/2006/relationships/image" Target="../media/right-10067.png"/>
 <Relationship Id="rId9" Type="http://schemas.openxmlformats.org/officeDocument/2006/relationships/image" Target="../media/left-off_target68.png"/>
 <Relationship Id="rId10" Type="http://schemas.openxmlformats.org/officeDocument/2006/relationships/image" Target="../media/right-2069.png"/>
 <Relationship Id="rId11" Type="http://schemas.openxmlformats.org/officeDocument/2006/relationships/image" Target="../media/left-critical70.png"/>
 <Relationship Id="rId12" Type="http://schemas.openxmlformats.org/officeDocument/2006/relationships/image" Target="../media/right-10071.png"/>
 <Relationship Id="rId13" Type="http://schemas.openxmlformats.org/officeDocument/2006/relationships/image" Target="../media/footer_m372.pn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background73.png"/>
 <Relationship Id="rId3" Type="http://schemas.openxmlformats.org/officeDocument/2006/relationships/image" Target="../media/header_bground74.png"/>
 <Relationship Id="rId4" Type="http://schemas.openxmlformats.org/officeDocument/2006/relationships/image" Target="../media/logo_29_sm75.jpg"/>
 <Relationship Id="rId5" Type="http://schemas.openxmlformats.org/officeDocument/2006/relationships/image" Target="../media/Separator76.png"/>
 <Relationship Id="rId6" Type="http://schemas.openxmlformats.org/officeDocument/2006/relationships/image" Target="../media/Separator77.png"/>
 <Relationship Id="rId7" Type="http://schemas.openxmlformats.org/officeDocument/2006/relationships/image" Target="../media/left-on_target78.png"/>
 <Relationship Id="rId8" Type="http://schemas.openxmlformats.org/officeDocument/2006/relationships/image" Target="../media/right-5079.png"/>
 <Relationship Id="rId9" Type="http://schemas.openxmlformats.org/officeDocument/2006/relationships/image" Target="../media/left-on_target80.png"/>
 <Relationship Id="rId10" Type="http://schemas.openxmlformats.org/officeDocument/2006/relationships/image" Target="../media/right-3081.png"/>
 <Relationship Id="rId11" Type="http://schemas.openxmlformats.org/officeDocument/2006/relationships/image" Target="../media/left-on_target82.png"/>
 <Relationship Id="rId12" Type="http://schemas.openxmlformats.org/officeDocument/2006/relationships/image" Target="../media/right-10083.png"/>
 <Relationship Id="rId13" Type="http://schemas.openxmlformats.org/officeDocument/2006/relationships/image" Target="../media/footer_m38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0" y="2352675"/>
            <a:ext cx="9163050" cy="952500"/>
          </a:xfrm>
          <a:prstGeom prst="rect"/>
          <a:noFill/>
        </p:spPr>
        <p:txBody>
          <a:bodyPr wrap="square" rtlCol="0">
            <a:spAutoFit/>
          </a:bodyPr>
          <a:lstStyle/>
          <a:p>
            <a:pPr algn="ctr" fontAlgn="base" indent="0" lvl="0"/>
            <a:r>
              <a:rPr b="false" i="false" strike="noStrike" sz="4800" u="none">
                <a:solidFill>
                  <a:srgbClr val="FFFFFF"/>
                </a:solidFill>
                <a:latin typeface="Arial"/>
              </a:rPr>
              <a:t>Acme Corporation Technology</a:t>
            </a:r>
          </a:p>
        </p:txBody>
      </p:sp>
      <p:sp>
        <p:nvSpPr>
          <p:cNvPr id="6" name=""/>
          <p:cNvSpPr txBox="1"/>
          <p:nvPr/>
        </p:nvSpPr>
        <p:spPr>
          <a:xfrm rot="0">
            <a:off x="0" y="2333625"/>
            <a:ext cx="9163050" cy="952500"/>
          </a:xfrm>
          <a:prstGeom prst="rect"/>
          <a:noFill/>
        </p:spPr>
        <p:txBody>
          <a:bodyPr wrap="square" rtlCol="0">
            <a:spAutoFit/>
          </a:bodyPr>
          <a:lstStyle/>
          <a:p>
            <a:pPr algn="ctr" fontAlgn="base" indent="0" lvl="0"/>
            <a:r>
              <a:rPr b="false" i="false" strike="noStrike" sz="4800" u="none">
                <a:solidFill>
                  <a:srgbClr val="959595"/>
                </a:solidFill>
                <a:latin typeface="Arial"/>
              </a:rPr>
              <a:t>Acme Corporation Technology</a:t>
            </a:r>
          </a:p>
        </p:txBody>
      </p:sp>
      <p:sp>
        <p:nvSpPr>
          <p:cNvPr id="7" name=""/>
          <p:cNvSpPr txBox="1"/>
          <p:nvPr/>
        </p:nvSpPr>
        <p:spPr>
          <a:xfrm rot="0">
            <a:off x="0" y="3829050"/>
            <a:ext cx="9163050" cy="523875"/>
          </a:xfrm>
          <a:prstGeom prst="rect"/>
          <a:noFill/>
        </p:spPr>
        <p:txBody>
          <a:bodyPr wrap="square" rtlCol="0">
            <a:spAutoFit/>
          </a:bodyPr>
          <a:lstStyle/>
          <a:p>
            <a:pPr algn="ctr" fontAlgn="base" indent="0" lvl="0"/>
            <a:r>
              <a:rPr b="true" i="false" strike="noStrike" sz="2800" u="none">
                <a:solidFill>
                  <a:srgbClr val="FFFFFF"/>
                </a:solidFill>
                <a:latin typeface="Arial"/>
              </a:rPr>
              <a:t/>
            </a:r>
          </a:p>
        </p:txBody>
      </p:sp>
      <p:sp>
        <p:nvSpPr>
          <p:cNvPr id="8" name=""/>
          <p:cNvSpPr txBox="1"/>
          <p:nvPr/>
        </p:nvSpPr>
        <p:spPr>
          <a:xfrm rot="0">
            <a:off x="0" y="3810000"/>
            <a:ext cx="9163050" cy="523875"/>
          </a:xfrm>
          <a:prstGeom prst="rect"/>
          <a:noFill/>
        </p:spPr>
        <p:txBody>
          <a:bodyPr wrap="square" rtlCol="0">
            <a:spAutoFit/>
          </a:bodyPr>
          <a:lstStyle/>
          <a:p>
            <a:pPr algn="ctr" fontAlgn="base" indent="0" lvl="0"/>
            <a:r>
              <a:rPr b="true" i="false" strike="noStrike" sz="2800" u="none">
                <a:solidFill>
                  <a:srgbClr val="4d4f4d"/>
                </a:solidFill>
                <a:latin typeface="Arial"/>
              </a:rPr>
              <a:t/>
            </a:r>
          </a:p>
        </p:txBody>
      </p:sp>
      <p:sp>
        <p:nvSpPr>
          <p:cNvPr id="9" name=""/>
          <p:cNvSpPr txBox="1"/>
          <p:nvPr/>
        </p:nvSpPr>
        <p:spPr>
          <a:xfrm rot="0">
            <a:off x="0" y="4324350"/>
            <a:ext cx="9163050" cy="333375"/>
          </a:xfrm>
          <a:prstGeom prst="rect"/>
          <a:noFill/>
        </p:spPr>
        <p:txBody>
          <a:bodyPr wrap="square" rtlCol="0">
            <a:spAutoFit/>
          </a:bodyPr>
          <a:lstStyle/>
          <a:p>
            <a:pPr algn="ctr" fontAlgn="base" indent="0" lvl="0"/>
            <a:r>
              <a:rPr b="true" i="false" strike="noStrike" sz="2800" u="none">
                <a:solidFill>
                  <a:srgbClr val="FFFFFF"/>
                </a:solidFill>
                <a:latin typeface="Arial"/>
              </a:rPr>
              <a:t>Strategy Review Meeting</a:t>
            </a:r>
          </a:p>
        </p:txBody>
      </p:sp>
      <p:sp>
        <p:nvSpPr>
          <p:cNvPr id="10" name=""/>
          <p:cNvSpPr txBox="1"/>
          <p:nvPr/>
        </p:nvSpPr>
        <p:spPr>
          <a:xfrm rot="0">
            <a:off x="0" y="4314825"/>
            <a:ext cx="9163050" cy="333375"/>
          </a:xfrm>
          <a:prstGeom prst="rect"/>
          <a:noFill/>
        </p:spPr>
        <p:txBody>
          <a:bodyPr wrap="square" rtlCol="0">
            <a:spAutoFit/>
          </a:bodyPr>
          <a:lstStyle/>
          <a:p>
            <a:pPr algn="ctr" fontAlgn="base" indent="0" lvl="0"/>
            <a:r>
              <a:rPr b="true" i="false" strike="noStrike" sz="2800" u="none">
                <a:solidFill>
                  <a:srgbClr val="4d4f4d"/>
                </a:solidFill>
                <a:latin typeface="Arial"/>
              </a:rPr>
              <a:t>Strategy Review Meeting</a:t>
            </a:r>
          </a:p>
        </p:txBody>
      </p:sp>
      <p:sp>
        <p:nvSpPr>
          <p:cNvPr id="11" name=""/>
          <p:cNvSpPr txBox="1"/>
          <p:nvPr/>
        </p:nvSpPr>
        <p:spPr>
          <a:xfrm rot="0">
            <a:off x="0" y="4829175"/>
            <a:ext cx="9163050" cy="333375"/>
          </a:xfrm>
          <a:prstGeom prst="rect"/>
          <a:noFill/>
        </p:spPr>
        <p:txBody>
          <a:bodyPr wrap="square" rtlCol="0">
            <a:spAutoFit/>
          </a:bodyPr>
          <a:lstStyle/>
          <a:p>
            <a:pPr algn="ctr" fontAlgn="base" indent="0" lvl="0"/>
            <a:r>
              <a:rPr b="true" i="false" strike="noStrike" sz="2800" u="none">
                <a:solidFill>
                  <a:srgbClr val="FFFFFF"/>
                </a:solidFill>
                <a:latin typeface="Arial"/>
              </a:rPr>
              <a:t>12/03/2013</a:t>
            </a:r>
          </a:p>
        </p:txBody>
      </p:sp>
      <p:sp>
        <p:nvSpPr>
          <p:cNvPr id="12" name=""/>
          <p:cNvSpPr txBox="1"/>
          <p:nvPr/>
        </p:nvSpPr>
        <p:spPr>
          <a:xfrm rot="0">
            <a:off x="0" y="4819650"/>
            <a:ext cx="9163050" cy="333375"/>
          </a:xfrm>
          <a:prstGeom prst="rect"/>
          <a:noFill/>
        </p:spPr>
        <p:txBody>
          <a:bodyPr wrap="square" rtlCol="0">
            <a:spAutoFit/>
          </a:bodyPr>
          <a:lstStyle/>
          <a:p>
            <a:pPr algn="ctr" fontAlgn="base" indent="0" lvl="0"/>
            <a:r>
              <a:rPr b="true" i="false" strike="noStrike" sz="2800" u="none">
                <a:solidFill>
                  <a:srgbClr val="4d4f4d"/>
                </a:solidFill>
                <a:latin typeface="Arial"/>
              </a:rPr>
              <a:t>12/03/2013</a:t>
            </a:r>
            <a: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OVERALL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OVERALL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ORGANIZATION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9.2 Develop better communication and presentation skills to increase ability to work with and assist clients.</a:t>
            </a:r>
            <a:r>
              <a:rPr b="false" i="false" strike="noStrike" sz="1400" u="none">
                <a:solidFill>
                  <a:srgbClr val="000000"/>
                </a:solidFill>
                <a:latin typeface="Arial"/>
              </a:rPr>
              <a:t> (Customer Service)</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 in communication/presentation skills</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0%</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0%</a:t>
            </a:r>
          </a:p>
        </p:txBody>
      </p:sp>
      <p:sp>
        <p:nvSpPr>
          <p:cNvPr id="20"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10.1 Manage the selection, contribution and customer communication of nonprofit donations. Target is 15% of revenue.</a:t>
            </a:r>
            <a:r>
              <a:rPr b="false" i="false" strike="noStrike" sz="1400" u="none">
                <a:solidFill>
                  <a:srgbClr val="000000"/>
                </a:solidFill>
                <a:latin typeface="Arial"/>
              </a:rPr>
              <a:t> (Administration)</a:t>
            </a:r>
          </a:p>
        </p:txBody>
      </p:sp>
      <p:sp>
        <p:nvSpPr>
          <p:cNvPr id="21"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license revenue</a:t>
            </a:r>
            <a:r>
              <a:rPr b="true" i="false" strike="noStrike" sz="1400" u="none">
                <a:solidFill>
                  <a:srgbClr val="000000"/>
                </a:solidFill>
                <a:latin typeface="Arial"/>
              </a:rPr>
              <a:t>
Target: </a:t>
            </a:r>
            <a:r>
              <a:rPr b="false" i="false" strike="noStrike" sz="1400" u="none">
                <a:solidFill>
                  <a:srgbClr val="000000"/>
                </a:solidFill>
                <a:latin typeface="Arial"/>
              </a:rPr>
              <a:t>15%</a:t>
            </a:r>
          </a:p>
        </p:txBody>
      </p:sp>
      <p:sp>
        <p:nvSpPr>
          <p:cNvPr id="22"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35%</a:t>
            </a:r>
          </a:p>
        </p:txBody>
      </p:sp>
      <p:sp>
        <p:nvSpPr>
          <p:cNvPr id="23"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35%</a:t>
            </a:r>
          </a:p>
        </p:txBody>
      </p:sp>
      <p:sp>
        <p:nvSpPr>
          <p:cNvPr id="24"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11.1 Organizational Goal (Corporate-wide, generally not assigned, 18-24 months) [**Sample Goal Cascading**]</a:t>
            </a:r>
            <a:r>
              <a:rPr b="false" i="false" strike="noStrike" sz="1400" u="none">
                <a:solidFill>
                  <a:srgbClr val="000000"/>
                </a:solidFill>
                <a:latin typeface="Arial"/>
              </a:rPr>
              <a:t> (Operations)</a:t>
            </a:r>
          </a:p>
        </p:txBody>
      </p:sp>
      <p:sp>
        <p:nvSpPr>
          <p:cNvPr id="25"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6"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0%</a:t>
            </a:r>
          </a:p>
        </p:txBody>
      </p:sp>
      <p:sp>
        <p:nvSpPr>
          <p:cNvPr id="27"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0%</a:t>
            </a:r>
          </a:p>
        </p:txBody>
      </p:sp>
      <p:sp>
        <p:nvSpPr>
          <p:cNvPr id="2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9</a:t>
            </a:r>
            <a:b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762000" y="3619500"/>
            <a:ext cx="7620000" cy="571500"/>
          </a:xfrm>
          <a:prstGeom prst="rect"/>
          <a:noFill/>
        </p:spPr>
        <p:txBody>
          <a:bodyPr wrap="square" rtlCol="0">
            <a:spAutoFit/>
          </a:bodyPr>
          <a:lstStyle/>
          <a:p>
            <a:pPr algn="l" fontAlgn="base" indent="0" lvl="0"/>
            <a:r>
              <a:rPr b="true" i="false" strike="noStrike" sz="2000" u="none">
                <a:solidFill>
                  <a:srgbClr val="000000"/>
                </a:solidFill>
                <a:latin typeface="Arial"/>
              </a:rPr>
              <a:t>Administration</a:t>
            </a:r>
          </a:p>
        </p:txBody>
      </p:sp>
      <p:sp>
        <p:nvSpPr>
          <p:cNvPr id="6" name=""/>
          <p:cNvSpPr txBox="1"/>
          <p:nvPr/>
        </p:nvSpPr>
        <p:spPr>
          <a:xfrm rot="0">
            <a:off x="762000" y="4000500"/>
            <a:ext cx="7620000" cy="571500"/>
          </a:xfrm>
          <a:prstGeom prst="rect"/>
          <a:noFill/>
        </p:spPr>
        <p:txBody>
          <a:bodyPr wrap="square" rtlCol="0">
            <a:spAutoFit/>
          </a:bodyPr>
          <a:lstStyle/>
          <a:p>
            <a:pPr algn="l" fontAlgn="base" indent="0" lvl="0"/>
            <a:r>
              <a:rPr b="false" i="false" strike="noStrike" sz="4000" u="none">
                <a:solidFill>
                  <a:srgbClr val="959595"/>
                </a:solidFill>
                <a:latin typeface="Arial"/>
              </a:rPr>
              <a:t>JoAnne Rogers</a:t>
            </a:r>
          </a:p>
        </p:txBody>
      </p:sp>
      <p:sp>
        <p:nvSpPr>
          <p:cNvPr id="7"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10</a:t>
            </a:r>
            <a: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ADMINISTRATION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ADMINISTRATION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1.1.1 Software Licenses: Generate $300,000</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generated</a:t>
            </a:r>
            <a:r>
              <a:rPr b="true" i="false" strike="noStrike" sz="1400" u="none">
                <a:solidFill>
                  <a:srgbClr val="000000"/>
                </a:solidFill>
                <a:latin typeface="Arial"/>
              </a:rPr>
              <a:t>
Target: </a:t>
            </a:r>
            <a:r>
              <a:rPr b="false" i="false" strike="noStrike" sz="1400" u="none">
                <a:solidFill>
                  <a:srgbClr val="000000"/>
                </a:solidFill>
                <a:latin typeface="Arial"/>
              </a:rPr>
              <a:t>$300,000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$123,455</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$123,455</a:t>
            </a:r>
          </a:p>
        </p:txBody>
      </p:sp>
      <p:sp>
        <p:nvSpPr>
          <p:cNvPr id="20"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2.1.1 Maintain a 20% profit margin in 2013.</a:t>
            </a:r>
          </a:p>
        </p:txBody>
      </p:sp>
      <p:sp>
        <p:nvSpPr>
          <p:cNvPr id="21"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profit margin</a:t>
            </a:r>
            <a:r>
              <a:rPr b="true" i="false" strike="noStrike" sz="1400" u="none">
                <a:solidFill>
                  <a:srgbClr val="000000"/>
                </a:solidFill>
                <a:latin typeface="Arial"/>
              </a:rPr>
              <a:t>
Target: </a:t>
            </a:r>
            <a:r>
              <a:rPr b="false" i="false" strike="noStrike" sz="1400" u="none">
                <a:solidFill>
                  <a:srgbClr val="000000"/>
                </a:solidFill>
                <a:latin typeface="Arial"/>
              </a:rPr>
              <a:t>20%</a:t>
            </a:r>
          </a:p>
        </p:txBody>
      </p:sp>
      <p:sp>
        <p:nvSpPr>
          <p:cNvPr id="22"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0%</a:t>
            </a:r>
          </a:p>
        </p:txBody>
      </p:sp>
      <p:sp>
        <p:nvSpPr>
          <p:cNvPr id="23"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0%</a:t>
            </a:r>
          </a:p>
        </p:txBody>
      </p:sp>
      <p:sp>
        <p:nvSpPr>
          <p:cNvPr id="24"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4.2.2 Develop a competitive analysis survey for our market.</a:t>
            </a:r>
          </a:p>
        </p:txBody>
      </p:sp>
      <p:sp>
        <p:nvSpPr>
          <p:cNvPr id="25"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6"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114.50%</a:t>
            </a:r>
          </a:p>
        </p:txBody>
      </p:sp>
      <p:sp>
        <p:nvSpPr>
          <p:cNvPr id="27"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114.50%</a:t>
            </a:r>
          </a:p>
        </p:txBody>
      </p:sp>
      <p:sp>
        <p:nvSpPr>
          <p:cNvPr id="2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11</a:t>
            </a:r>
            <a: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tatusLeft" descr="StatusLeft"/>
          <p:cNvPicPr>
            <a:picLocks noChangeAspect="1"/>
          </p:cNvPicPr>
          <p:nvPr/>
        </p:nvPicPr>
        <p:blipFill>
          <a:blip r:embed="rId6"/>
          <a:stretch>
            <a:fillRect/>
          </a:stretch>
        </p:blipFill>
        <p:spPr>
          <a:xfrm rot="0">
            <a:off x="6524625" y="1619250"/>
            <a:ext cx="457200" cy="485775"/>
          </a:xfrm>
          <a:prstGeom prst="rect">
            <a:avLst/>
          </a:prstGeom>
        </p:spPr>
      </p:pic>
      <p:pic>
        <p:nvPicPr>
          <p:cNvPr id="6" name="StatusRight" descr="StatusRight"/>
          <p:cNvPicPr>
            <a:picLocks noChangeAspect="1"/>
          </p:cNvPicPr>
          <p:nvPr/>
        </p:nvPicPr>
        <p:blipFill>
          <a:blip r:embed="rId7"/>
          <a:stretch>
            <a:fillRect/>
          </a:stretch>
        </p:blipFill>
        <p:spPr>
          <a:xfrm rot="0">
            <a:off x="6972300" y="1619250"/>
            <a:ext cx="1971675" cy="485775"/>
          </a:xfrm>
          <a:prstGeom prst="rect">
            <a:avLst/>
          </a:prstGeom>
        </p:spPr>
      </p:pic>
      <p:pic>
        <p:nvPicPr>
          <p:cNvPr id="7" name="Footer Logo" descr="PHPPowerPoint logo"/>
          <p:cNvPicPr>
            <a:picLocks noChangeAspect="1"/>
          </p:cNvPicPr>
          <p:nvPr/>
        </p:nvPicPr>
        <p:blipFill>
          <a:blip r:embed="rId8"/>
          <a:stretch>
            <a:fillRect/>
          </a:stretch>
        </p:blipFill>
        <p:spPr>
          <a:xfrm rot="0">
            <a:off x="0" y="6381750"/>
            <a:ext cx="9163050" cy="504825"/>
          </a:xfrm>
          <a:prstGeom prst="rect">
            <a:avLst/>
          </a:prstGeom>
        </p:spPr>
      </p:pic>
      <p:sp>
        <p:nvSpPr>
          <p:cNvPr id="8"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ADMINISTRATION - PERFORMANCE TO DATE</a:t>
            </a:r>
          </a:p>
        </p:txBody>
      </p:sp>
      <p:sp>
        <p:nvSpPr>
          <p:cNvPr id="9"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ADMINISTRATION - PERFORMANCE TO DATE</a:t>
            </a:r>
          </a:p>
        </p:txBody>
      </p:sp>
      <p:sp>
        <p:nvSpPr>
          <p:cNvPr id="10"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1"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8.3.2 Write 2 newsletters per month.</a:t>
            </a:r>
          </a:p>
        </p:txBody>
      </p:sp>
      <p:sp>
        <p:nvSpPr>
          <p:cNvPr id="12"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newsletters</a:t>
            </a:r>
            <a:r>
              <a:rPr b="true" i="false" strike="noStrike" sz="1400" u="none">
                <a:solidFill>
                  <a:srgbClr val="000000"/>
                </a:solidFill>
                <a:latin typeface="Arial"/>
              </a:rPr>
              <a:t>
Target: </a:t>
            </a:r>
            <a:r>
              <a:rPr b="false" i="false" strike="noStrike" sz="1400" u="none">
                <a:solidFill>
                  <a:srgbClr val="000000"/>
                </a:solidFill>
                <a:latin typeface="Arial"/>
              </a:rPr>
              <a:t>2</a:t>
            </a:r>
          </a:p>
        </p:txBody>
      </p:sp>
      <p:sp>
        <p:nvSpPr>
          <p:cNvPr id="13"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1.80</a:t>
            </a:r>
          </a:p>
        </p:txBody>
      </p:sp>
      <p:sp>
        <p:nvSpPr>
          <p:cNvPr id="14"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1.80</a:t>
            </a:r>
          </a:p>
        </p:txBody>
      </p:sp>
      <p:sp>
        <p:nvSpPr>
          <p:cNvPr id="15"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12</a:t>
            </a:r>
            <a:b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762000" y="3619500"/>
            <a:ext cx="7620000" cy="571500"/>
          </a:xfrm>
          <a:prstGeom prst="rect"/>
          <a:noFill/>
        </p:spPr>
        <p:txBody>
          <a:bodyPr wrap="square" rtlCol="0">
            <a:spAutoFit/>
          </a:bodyPr>
          <a:lstStyle/>
          <a:p>
            <a:pPr algn="l" fontAlgn="base" indent="0" lvl="0"/>
            <a:r>
              <a:rPr b="true" i="false" strike="noStrike" sz="2000" u="none">
                <a:solidFill>
                  <a:srgbClr val="000000"/>
                </a:solidFill>
                <a:latin typeface="Arial"/>
              </a:rPr>
              <a:t>Customer Service</a:t>
            </a:r>
          </a:p>
        </p:txBody>
      </p:sp>
      <p:sp>
        <p:nvSpPr>
          <p:cNvPr id="6" name=""/>
          <p:cNvSpPr txBox="1"/>
          <p:nvPr/>
        </p:nvSpPr>
        <p:spPr>
          <a:xfrm rot="0">
            <a:off x="762000" y="4000500"/>
            <a:ext cx="7620000" cy="571500"/>
          </a:xfrm>
          <a:prstGeom prst="rect"/>
          <a:noFill/>
        </p:spPr>
        <p:txBody>
          <a:bodyPr wrap="square" rtlCol="0">
            <a:spAutoFit/>
          </a:bodyPr>
          <a:lstStyle/>
          <a:p>
            <a:pPr algn="l" fontAlgn="base" indent="0" lvl="0"/>
            <a:r>
              <a:rPr b="false" i="false" strike="noStrike" sz="4000" u="none">
                <a:solidFill>
                  <a:srgbClr val="959595"/>
                </a:solidFill>
                <a:latin typeface="Arial"/>
              </a:rPr>
              <a:t>Mikey Hougland</a:t>
            </a:r>
          </a:p>
        </p:txBody>
      </p:sp>
      <p:sp>
        <p:nvSpPr>
          <p:cNvPr id="7"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13</a:t>
            </a:r>
            <a: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Footer Logo" descr="PHPPowerPoint logo"/>
          <p:cNvPicPr>
            <a:picLocks noChangeAspect="1"/>
          </p:cNvPicPr>
          <p:nvPr/>
        </p:nvPicPr>
        <p:blipFill>
          <a:blip r:embed="rId11"/>
          <a:stretch>
            <a:fillRect/>
          </a:stretch>
        </p:blipFill>
        <p:spPr>
          <a:xfrm rot="0">
            <a:off x="0" y="6381750"/>
            <a:ext cx="9163050" cy="504825"/>
          </a:xfrm>
          <a:prstGeom prst="rect">
            <a:avLst/>
          </a:prstGeom>
        </p:spPr>
      </p:pic>
      <p:sp>
        <p:nvSpPr>
          <p:cNvPr id="11"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CUSTOMER SERVICE - PERFORMANCE TO DATE</a:t>
            </a:r>
          </a:p>
        </p:txBody>
      </p:sp>
      <p:sp>
        <p:nvSpPr>
          <p:cNvPr id="12"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CUSTOMER SERVICE - PERFORMANCE TO DATE</a:t>
            </a:r>
          </a:p>
        </p:txBody>
      </p:sp>
      <p:sp>
        <p:nvSpPr>
          <p:cNvPr id="13"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4"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1.1.3 Professional Consulting: Generate $200,000 in web design consulting</a:t>
            </a:r>
          </a:p>
        </p:txBody>
      </p:sp>
      <p:sp>
        <p:nvSpPr>
          <p:cNvPr id="15"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a:t>
            </a:r>
            <a:r>
              <a:rPr b="true" i="false" strike="noStrike" sz="1400" u="none">
                <a:solidFill>
                  <a:srgbClr val="000000"/>
                </a:solidFill>
                <a:latin typeface="Arial"/>
              </a:rPr>
              <a:t>
Target: </a:t>
            </a:r>
            <a:r>
              <a:rPr b="false" i="false" strike="noStrike" sz="1400" u="none">
                <a:solidFill>
                  <a:srgbClr val="000000"/>
                </a:solidFill>
                <a:latin typeface="Arial"/>
              </a:rPr>
              <a:t>200,000</a:t>
            </a:r>
          </a:p>
        </p:txBody>
      </p:sp>
      <p:sp>
        <p:nvSpPr>
          <p:cNvPr id="16"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25,000</a:t>
            </a:r>
          </a:p>
        </p:txBody>
      </p:sp>
      <p:sp>
        <p:nvSpPr>
          <p:cNvPr id="17"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25,000</a:t>
            </a:r>
          </a:p>
        </p:txBody>
      </p:sp>
      <p:sp>
        <p:nvSpPr>
          <p:cNvPr id="18"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3.1.4 Maintain or decrease the Churn Rate of Licenses which is currently at 8.5%.</a:t>
            </a:r>
          </a:p>
        </p:txBody>
      </p:sp>
      <p:sp>
        <p:nvSpPr>
          <p:cNvPr id="19"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Churn</a:t>
            </a:r>
            <a:r>
              <a:rPr b="true" i="false" strike="noStrike" sz="1400" u="none">
                <a:solidFill>
                  <a:srgbClr val="000000"/>
                </a:solidFill>
                <a:latin typeface="Arial"/>
              </a:rPr>
              <a:t>
Target: </a:t>
            </a:r>
            <a:r>
              <a:rPr b="false" i="false" strike="noStrike" sz="1400" u="none">
                <a:solidFill>
                  <a:srgbClr val="000000"/>
                </a:solidFill>
                <a:latin typeface="Arial"/>
              </a:rPr>
              <a:t>8.49%</a:t>
            </a:r>
          </a:p>
        </p:txBody>
      </p:sp>
      <p:sp>
        <p:nvSpPr>
          <p:cNvPr id="20"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8.40%</a:t>
            </a:r>
          </a:p>
        </p:txBody>
      </p:sp>
      <p:sp>
        <p:nvSpPr>
          <p:cNvPr id="21"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8.40%</a:t>
            </a:r>
          </a:p>
        </p:txBody>
      </p:sp>
      <p:sp>
        <p:nvSpPr>
          <p:cNvPr id="22"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14</a:t>
            </a:r>
            <a: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762000" y="3619500"/>
            <a:ext cx="7620000" cy="571500"/>
          </a:xfrm>
          <a:prstGeom prst="rect"/>
          <a:noFill/>
        </p:spPr>
        <p:txBody>
          <a:bodyPr wrap="square" rtlCol="0">
            <a:spAutoFit/>
          </a:bodyPr>
          <a:lstStyle/>
          <a:p>
            <a:pPr algn="l" fontAlgn="base" indent="0" lvl="0"/>
            <a:r>
              <a:rPr b="true" i="false" strike="noStrike" sz="2000" u="none">
                <a:solidFill>
                  <a:srgbClr val="000000"/>
                </a:solidFill>
                <a:latin typeface="Arial"/>
              </a:rPr>
              <a:t>IT Group</a:t>
            </a:r>
          </a:p>
        </p:txBody>
      </p:sp>
      <p:sp>
        <p:nvSpPr>
          <p:cNvPr id="6" name=""/>
          <p:cNvSpPr txBox="1"/>
          <p:nvPr/>
        </p:nvSpPr>
        <p:spPr>
          <a:xfrm rot="0">
            <a:off x="762000" y="4000500"/>
            <a:ext cx="7620000" cy="571500"/>
          </a:xfrm>
          <a:prstGeom prst="rect"/>
          <a:noFill/>
        </p:spPr>
        <p:txBody>
          <a:bodyPr wrap="square" rtlCol="0">
            <a:spAutoFit/>
          </a:bodyPr>
          <a:lstStyle/>
          <a:p>
            <a:pPr algn="l" fontAlgn="base" indent="0" lvl="0"/>
            <a:r>
              <a:rPr b="false" i="false" strike="noStrike" sz="4000" u="none">
                <a:solidFill>
                  <a:srgbClr val="959595"/>
                </a:solidFill>
                <a:latin typeface="Arial"/>
              </a:rPr>
              <a:t>Nate Platt</a:t>
            </a:r>
          </a:p>
        </p:txBody>
      </p:sp>
      <p:sp>
        <p:nvSpPr>
          <p:cNvPr id="7"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15</a:t>
            </a:r>
            <a:b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IT GROUP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IT GROUP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3.1.1 Grow average monthly licenses by 40%  to 427</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Licenses</a:t>
            </a:r>
            <a:r>
              <a:rPr b="true" i="false" strike="noStrike" sz="1400" u="none">
                <a:solidFill>
                  <a:srgbClr val="000000"/>
                </a:solidFill>
                <a:latin typeface="Arial"/>
              </a:rPr>
              <a:t>
Target: </a:t>
            </a:r>
            <a:r>
              <a:rPr b="false" i="false" strike="noStrike" sz="1400" u="none">
                <a:solidFill>
                  <a:srgbClr val="000000"/>
                </a:solidFill>
                <a:latin typeface="Arial"/>
              </a:rPr>
              <a:t>427</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385</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385</a:t>
            </a:r>
          </a:p>
        </p:txBody>
      </p:sp>
      <p:sp>
        <p:nvSpPr>
          <p:cNvPr id="20"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3.1.2 Grow new customer conversions by 100% to an average of 60/month.</a:t>
            </a:r>
          </a:p>
        </p:txBody>
      </p:sp>
      <p:sp>
        <p:nvSpPr>
          <p:cNvPr id="21"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new licenses</a:t>
            </a:r>
            <a:r>
              <a:rPr b="true" i="false" strike="noStrike" sz="1400" u="none">
                <a:solidFill>
                  <a:srgbClr val="000000"/>
                </a:solidFill>
                <a:latin typeface="Arial"/>
              </a:rPr>
              <a:t>
Target: </a:t>
            </a:r>
            <a:r>
              <a:rPr b="false" i="false" strike="noStrike" sz="1400" u="none">
                <a:solidFill>
                  <a:srgbClr val="000000"/>
                </a:solidFill>
                <a:latin typeface="Arial"/>
              </a:rPr>
              <a:t>60</a:t>
            </a:r>
          </a:p>
        </p:txBody>
      </p:sp>
      <p:sp>
        <p:nvSpPr>
          <p:cNvPr id="22"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30</a:t>
            </a:r>
          </a:p>
        </p:txBody>
      </p:sp>
      <p:sp>
        <p:nvSpPr>
          <p:cNvPr id="23"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30</a:t>
            </a:r>
          </a:p>
        </p:txBody>
      </p:sp>
      <p:sp>
        <p:nvSpPr>
          <p:cNvPr id="24"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3.1.3 Grow new customer trials by 25% to mark of 75 New Trials per month.</a:t>
            </a:r>
          </a:p>
        </p:txBody>
      </p:sp>
      <p:sp>
        <p:nvSpPr>
          <p:cNvPr id="25"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New Trials</a:t>
            </a:r>
            <a:r>
              <a:rPr b="true" i="false" strike="noStrike" sz="1400" u="none">
                <a:solidFill>
                  <a:srgbClr val="000000"/>
                </a:solidFill>
                <a:latin typeface="Arial"/>
              </a:rPr>
              <a:t>
Target: </a:t>
            </a:r>
            <a:r>
              <a:rPr b="false" i="false" strike="noStrike" sz="1400" u="none">
                <a:solidFill>
                  <a:srgbClr val="000000"/>
                </a:solidFill>
                <a:latin typeface="Arial"/>
              </a:rPr>
              <a:t>75</a:t>
            </a:r>
          </a:p>
        </p:txBody>
      </p:sp>
      <p:sp>
        <p:nvSpPr>
          <p:cNvPr id="26"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51</a:t>
            </a:r>
          </a:p>
        </p:txBody>
      </p:sp>
      <p:sp>
        <p:nvSpPr>
          <p:cNvPr id="27"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51</a:t>
            </a:r>
          </a:p>
        </p:txBody>
      </p:sp>
      <p:sp>
        <p:nvSpPr>
          <p:cNvPr id="2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16</a:t>
            </a:r>
            <a: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Footer Logo" descr="PHPPowerPoint logo"/>
          <p:cNvPicPr>
            <a:picLocks noChangeAspect="1"/>
          </p:cNvPicPr>
          <p:nvPr/>
        </p:nvPicPr>
        <p:blipFill>
          <a:blip r:embed="rId11"/>
          <a:stretch>
            <a:fillRect/>
          </a:stretch>
        </p:blipFill>
        <p:spPr>
          <a:xfrm rot="0">
            <a:off x="0" y="6381750"/>
            <a:ext cx="9163050" cy="504825"/>
          </a:xfrm>
          <a:prstGeom prst="rect">
            <a:avLst/>
          </a:prstGeom>
        </p:spPr>
      </p:pic>
      <p:sp>
        <p:nvSpPr>
          <p:cNvPr id="11"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IT GROUP - PERFORMANCE TO DATE</a:t>
            </a:r>
          </a:p>
        </p:txBody>
      </p:sp>
      <p:sp>
        <p:nvSpPr>
          <p:cNvPr id="12"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IT GROUP - PERFORMANCE TO DATE</a:t>
            </a:r>
          </a:p>
        </p:txBody>
      </p:sp>
      <p:sp>
        <p:nvSpPr>
          <p:cNvPr id="13"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4"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8.1.1 Purchase necessary software/hardware or make arrangements with an internet service provider fo...</a:t>
            </a:r>
          </a:p>
        </p:txBody>
      </p:sp>
      <p:sp>
        <p:nvSpPr>
          <p:cNvPr id="15"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16"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55%</a:t>
            </a:r>
          </a:p>
        </p:txBody>
      </p:sp>
      <p:sp>
        <p:nvSpPr>
          <p:cNvPr id="17"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55%</a:t>
            </a:r>
          </a:p>
        </p:txBody>
      </p:sp>
      <p:sp>
        <p:nvSpPr>
          <p:cNvPr id="18"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9.1.1 Test Goal #1- Develop a program to track the training</a:t>
            </a:r>
          </a:p>
        </p:txBody>
      </p:sp>
      <p:sp>
        <p:nvSpPr>
          <p:cNvPr id="19"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program completed</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0"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0%</a:t>
            </a:r>
          </a:p>
        </p:txBody>
      </p:sp>
      <p:sp>
        <p:nvSpPr>
          <p:cNvPr id="21"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0%</a:t>
            </a:r>
          </a:p>
        </p:txBody>
      </p:sp>
      <p:sp>
        <p:nvSpPr>
          <p:cNvPr id="22"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17</a:t>
            </a:r>
            <a:b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762000" y="3619500"/>
            <a:ext cx="7620000" cy="571500"/>
          </a:xfrm>
          <a:prstGeom prst="rect"/>
          <a:noFill/>
        </p:spPr>
        <p:txBody>
          <a:bodyPr wrap="square" rtlCol="0">
            <a:spAutoFit/>
          </a:bodyPr>
          <a:lstStyle/>
          <a:p>
            <a:pPr algn="l" fontAlgn="base" indent="0" lvl="0"/>
            <a:r>
              <a:rPr b="true" i="false" strike="noStrike" sz="2000" u="none">
                <a:solidFill>
                  <a:srgbClr val="000000"/>
                </a:solidFill>
                <a:latin typeface="Arial"/>
              </a:rPr>
              <a:t>Public Policy</a:t>
            </a:r>
          </a:p>
        </p:txBody>
      </p:sp>
      <p:sp>
        <p:nvSpPr>
          <p:cNvPr id="6" name=""/>
          <p:cNvSpPr txBox="1"/>
          <p:nvPr/>
        </p:nvSpPr>
        <p:spPr>
          <a:xfrm rot="0">
            <a:off x="762000" y="4000500"/>
            <a:ext cx="7620000" cy="571500"/>
          </a:xfrm>
          <a:prstGeom prst="rect"/>
          <a:noFill/>
        </p:spPr>
        <p:txBody>
          <a:bodyPr wrap="square" rtlCol="0">
            <a:spAutoFit/>
          </a:bodyPr>
          <a:lstStyle/>
          <a:p>
            <a:pPr algn="l" fontAlgn="base" indent="0" lvl="0"/>
            <a:r>
              <a:rPr b="false" i="false" strike="noStrike" sz="4000" u="none">
                <a:solidFill>
                  <a:srgbClr val="959595"/>
                </a:solidFill>
                <a:latin typeface="Arial"/>
              </a:rPr>
              <a:t>Public Policy</a:t>
            </a:r>
          </a:p>
        </p:txBody>
      </p:sp>
      <p:sp>
        <p:nvSpPr>
          <p:cNvPr id="7"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18</a:t>
            </a:r>
            <a:b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AGENDA</a:t>
            </a:r>
          </a:p>
        </p:txBody>
      </p:sp>
      <p:sp>
        <p:nvSpPr>
          <p:cNvPr id="6"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AGENDA</a:t>
            </a:r>
          </a:p>
        </p:txBody>
      </p:sp>
      <p:sp>
        <p:nvSpPr>
          <p:cNvPr id="7" name=""/>
          <p:cNvSpPr txBox="1"/>
          <p:nvPr/>
        </p:nvSpPr>
        <p:spPr>
          <a:xfrm rot="0">
            <a:off x="285750" y="1905000"/>
            <a:ext cx="8210550" cy="4762500"/>
          </a:xfrm>
          <a:prstGeom prst="rect"/>
          <a:noFill/>
        </p:spPr>
        <p:txBody>
          <a:bodyPr wrap="square" rtlCol="0">
            <a:spAutoFit/>
          </a:bodyPr>
          <a:lstStyle/>
          <a:p>
            <a:pPr algn="l" fontAlgn="base" indent="0" lvl="0"/>
            <a:r>
              <a:rPr b="true" i="false" strike="noStrike" sz="2800" u="none">
                <a:solidFill>
                  <a:srgbClr val="000000"/>
                </a:solidFill>
                <a:latin typeface="Arial"/>
              </a:rPr>
              <a:t>I.	Acme Corporation Technology Overview /
	Performance
II. 	Department Review
	- Department Performance / Scorecard
III.	Strategic Topics / Deep Dive
IV.	Wrap-Up and Next Steps</a:t>
            </a:r>
          </a:p>
        </p:txBody>
      </p:sp>
      <p:sp>
        <p:nvSpPr>
          <p:cNvPr id="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a:t>
            </a:r>
            <a:b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tatusLeft" descr="StatusLeft"/>
          <p:cNvPicPr>
            <a:picLocks noChangeAspect="1"/>
          </p:cNvPicPr>
          <p:nvPr/>
        </p:nvPicPr>
        <p:blipFill>
          <a:blip r:embed="rId6"/>
          <a:stretch>
            <a:fillRect/>
          </a:stretch>
        </p:blipFill>
        <p:spPr>
          <a:xfrm rot="0">
            <a:off x="6524625" y="1619250"/>
            <a:ext cx="457200" cy="485775"/>
          </a:xfrm>
          <a:prstGeom prst="rect">
            <a:avLst/>
          </a:prstGeom>
        </p:spPr>
      </p:pic>
      <p:pic>
        <p:nvPicPr>
          <p:cNvPr id="6" name="StatusRight" descr="StatusRight"/>
          <p:cNvPicPr>
            <a:picLocks noChangeAspect="1"/>
          </p:cNvPicPr>
          <p:nvPr/>
        </p:nvPicPr>
        <p:blipFill>
          <a:blip r:embed="rId7"/>
          <a:stretch>
            <a:fillRect/>
          </a:stretch>
        </p:blipFill>
        <p:spPr>
          <a:xfrm rot="0">
            <a:off x="6972300" y="1619250"/>
            <a:ext cx="1971675" cy="485775"/>
          </a:xfrm>
          <a:prstGeom prst="rect">
            <a:avLst/>
          </a:prstGeom>
        </p:spPr>
      </p:pic>
      <p:pic>
        <p:nvPicPr>
          <p:cNvPr id="7" name="Footer Logo" descr="PHPPowerPoint logo"/>
          <p:cNvPicPr>
            <a:picLocks noChangeAspect="1"/>
          </p:cNvPicPr>
          <p:nvPr/>
        </p:nvPicPr>
        <p:blipFill>
          <a:blip r:embed="rId8"/>
          <a:stretch>
            <a:fillRect/>
          </a:stretch>
        </p:blipFill>
        <p:spPr>
          <a:xfrm rot="0">
            <a:off x="0" y="6381750"/>
            <a:ext cx="9163050" cy="504825"/>
          </a:xfrm>
          <a:prstGeom prst="rect">
            <a:avLst/>
          </a:prstGeom>
        </p:spPr>
      </p:pic>
      <p:sp>
        <p:nvSpPr>
          <p:cNvPr id="8"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PUBLIC POLICY - PERFORMANCE TO DATE</a:t>
            </a:r>
          </a:p>
        </p:txBody>
      </p:sp>
      <p:sp>
        <p:nvSpPr>
          <p:cNvPr id="9"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PUBLIC POLICY - PERFORMANCE TO DATE</a:t>
            </a:r>
          </a:p>
        </p:txBody>
      </p:sp>
      <p:sp>
        <p:nvSpPr>
          <p:cNvPr id="10"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1"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11.1.1 Department Goal [Corporate Action Item]  (Assigned to the Department responsible for seeing t...</a:t>
            </a:r>
          </a:p>
        </p:txBody>
      </p:sp>
      <p:sp>
        <p:nvSpPr>
          <p:cNvPr id="12"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a:t>
            </a:r>
            <a:r>
              <a:rPr b="true" i="false" strike="noStrike" sz="1400" u="none">
                <a:solidFill>
                  <a:srgbClr val="000000"/>
                </a:solidFill>
                <a:latin typeface="Arial"/>
              </a:rPr>
              <a:t>
Target: </a:t>
            </a:r>
            <a:r>
              <a:rPr b="false" i="false" strike="noStrike" sz="1400" u="none">
                <a:solidFill>
                  <a:srgbClr val="000000"/>
                </a:solidFill>
                <a:latin typeface="Arial"/>
              </a:rPr>
              <a:t>$5,000</a:t>
            </a:r>
          </a:p>
        </p:txBody>
      </p:sp>
      <p:sp>
        <p:nvSpPr>
          <p:cNvPr id="13"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$60</a:t>
            </a:r>
          </a:p>
        </p:txBody>
      </p:sp>
      <p:sp>
        <p:nvSpPr>
          <p:cNvPr id="14"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$60</a:t>
            </a:r>
          </a:p>
        </p:txBody>
      </p:sp>
      <p:sp>
        <p:nvSpPr>
          <p:cNvPr id="15"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19</a:t>
            </a:r>
            <a:b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762000" y="3619500"/>
            <a:ext cx="7620000" cy="571500"/>
          </a:xfrm>
          <a:prstGeom prst="rect"/>
          <a:noFill/>
        </p:spPr>
        <p:txBody>
          <a:bodyPr wrap="square" rtlCol="0">
            <a:spAutoFit/>
          </a:bodyPr>
          <a:lstStyle/>
          <a:p>
            <a:pPr algn="l" fontAlgn="base" indent="0" lvl="0"/>
            <a:r>
              <a:rPr b="true" i="false" strike="noStrike" sz="2000" u="none">
                <a:solidFill>
                  <a:srgbClr val="000000"/>
                </a:solidFill>
                <a:latin typeface="Arial"/>
              </a:rPr>
              <a:t>Sales/Marketing</a:t>
            </a:r>
          </a:p>
        </p:txBody>
      </p:sp>
      <p:sp>
        <p:nvSpPr>
          <p:cNvPr id="6" name=""/>
          <p:cNvSpPr txBox="1"/>
          <p:nvPr/>
        </p:nvSpPr>
        <p:spPr>
          <a:xfrm rot="0">
            <a:off x="762000" y="4000500"/>
            <a:ext cx="7620000" cy="571500"/>
          </a:xfrm>
          <a:prstGeom prst="rect"/>
          <a:noFill/>
        </p:spPr>
        <p:txBody>
          <a:bodyPr wrap="square" rtlCol="0">
            <a:spAutoFit/>
          </a:bodyPr>
          <a:lstStyle/>
          <a:p>
            <a:pPr algn="l" fontAlgn="base" indent="0" lvl="0"/>
            <a:r>
              <a:rPr b="false" i="false" strike="noStrike" sz="4000" u="none">
                <a:solidFill>
                  <a:srgbClr val="959595"/>
                </a:solidFill>
                <a:latin typeface="Arial"/>
              </a:rPr>
              <a:t>Sales / Marketing VP</a:t>
            </a:r>
          </a:p>
        </p:txBody>
      </p:sp>
      <p:sp>
        <p:nvSpPr>
          <p:cNvPr id="7"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20</a:t>
            </a:r>
            <a:b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SALES/MARKETING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SALES/MARKETING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1.1.2 Maintenance Contracts: Generate $500,000 in maintenance contracts</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a:t>
            </a:r>
            <a:r>
              <a:rPr b="true" i="false" strike="noStrike" sz="1400" u="none">
                <a:solidFill>
                  <a:srgbClr val="000000"/>
                </a:solidFill>
                <a:latin typeface="Arial"/>
              </a:rPr>
              <a:t>
Target: </a:t>
            </a:r>
            <a:r>
              <a:rPr b="false" i="false" strike="noStrike" sz="1400" u="none">
                <a:solidFill>
                  <a:srgbClr val="000000"/>
                </a:solidFill>
                <a:latin typeface="Arial"/>
              </a:rPr>
              <a:t>$500,000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$50,000</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$50,000</a:t>
            </a:r>
          </a:p>
        </p:txBody>
      </p:sp>
      <p:sp>
        <p:nvSpPr>
          <p:cNvPr id="20"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4.1.1 Identify and maintain list of 50 target customers that could benefit from a maintenance contra</a:t>
            </a:r>
          </a:p>
        </p:txBody>
      </p:sp>
      <p:sp>
        <p:nvSpPr>
          <p:cNvPr id="21"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2"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50%</a:t>
            </a:r>
          </a:p>
        </p:txBody>
      </p:sp>
      <p:sp>
        <p:nvSpPr>
          <p:cNvPr id="23"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50%</a:t>
            </a:r>
          </a:p>
        </p:txBody>
      </p:sp>
      <p:sp>
        <p:nvSpPr>
          <p:cNvPr id="24"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4.2.1 Implement marketing campaign to draw in new markets.</a:t>
            </a:r>
          </a:p>
        </p:txBody>
      </p:sp>
      <p:sp>
        <p:nvSpPr>
          <p:cNvPr id="25"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completed</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6"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60%</a:t>
            </a:r>
          </a:p>
        </p:txBody>
      </p:sp>
      <p:sp>
        <p:nvSpPr>
          <p:cNvPr id="27"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60%</a:t>
            </a:r>
          </a:p>
        </p:txBody>
      </p:sp>
      <p:sp>
        <p:nvSpPr>
          <p:cNvPr id="2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21</a:t>
            </a:r>
            <a:b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tatusLeft" descr="StatusLeft"/>
          <p:cNvPicPr>
            <a:picLocks noChangeAspect="1"/>
          </p:cNvPicPr>
          <p:nvPr/>
        </p:nvPicPr>
        <p:blipFill>
          <a:blip r:embed="rId6"/>
          <a:stretch>
            <a:fillRect/>
          </a:stretch>
        </p:blipFill>
        <p:spPr>
          <a:xfrm rot="0">
            <a:off x="6524625" y="1619250"/>
            <a:ext cx="457200" cy="485775"/>
          </a:xfrm>
          <a:prstGeom prst="rect">
            <a:avLst/>
          </a:prstGeom>
        </p:spPr>
      </p:pic>
      <p:pic>
        <p:nvPicPr>
          <p:cNvPr id="6" name="StatusRight" descr="StatusRight"/>
          <p:cNvPicPr>
            <a:picLocks noChangeAspect="1"/>
          </p:cNvPicPr>
          <p:nvPr/>
        </p:nvPicPr>
        <p:blipFill>
          <a:blip r:embed="rId7"/>
          <a:stretch>
            <a:fillRect/>
          </a:stretch>
        </p:blipFill>
        <p:spPr>
          <a:xfrm rot="0">
            <a:off x="6972300" y="1619250"/>
            <a:ext cx="1971675" cy="485775"/>
          </a:xfrm>
          <a:prstGeom prst="rect">
            <a:avLst/>
          </a:prstGeom>
        </p:spPr>
      </p:pic>
      <p:pic>
        <p:nvPicPr>
          <p:cNvPr id="7" name="Footer Logo" descr="PHPPowerPoint logo"/>
          <p:cNvPicPr>
            <a:picLocks noChangeAspect="1"/>
          </p:cNvPicPr>
          <p:nvPr/>
        </p:nvPicPr>
        <p:blipFill>
          <a:blip r:embed="rId8"/>
          <a:stretch>
            <a:fillRect/>
          </a:stretch>
        </p:blipFill>
        <p:spPr>
          <a:xfrm rot="0">
            <a:off x="0" y="6381750"/>
            <a:ext cx="9163050" cy="504825"/>
          </a:xfrm>
          <a:prstGeom prst="rect">
            <a:avLst/>
          </a:prstGeom>
        </p:spPr>
      </p:pic>
      <p:sp>
        <p:nvSpPr>
          <p:cNvPr id="8"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SALES/MARKETING - PERFORMANCE TO DATE</a:t>
            </a:r>
          </a:p>
        </p:txBody>
      </p:sp>
      <p:sp>
        <p:nvSpPr>
          <p:cNvPr id="9"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SALES/MARKETING - PERFORMANCE TO DATE</a:t>
            </a:r>
          </a:p>
        </p:txBody>
      </p:sp>
      <p:sp>
        <p:nvSpPr>
          <p:cNvPr id="10"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1"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4.2.3 Increase sales close rate by 25%</a:t>
            </a:r>
          </a:p>
        </p:txBody>
      </p:sp>
      <p:sp>
        <p:nvSpPr>
          <p:cNvPr id="12"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increase in close rate</a:t>
            </a:r>
            <a:r>
              <a:rPr b="true" i="false" strike="noStrike" sz="1400" u="none">
                <a:solidFill>
                  <a:srgbClr val="000000"/>
                </a:solidFill>
                <a:latin typeface="Arial"/>
              </a:rPr>
              <a:t>
Target: </a:t>
            </a:r>
            <a:r>
              <a:rPr b="false" i="false" strike="noStrike" sz="1400" u="none">
                <a:solidFill>
                  <a:srgbClr val="000000"/>
                </a:solidFill>
                <a:latin typeface="Arial"/>
              </a:rPr>
              <a:t>25%</a:t>
            </a:r>
          </a:p>
        </p:txBody>
      </p:sp>
      <p:sp>
        <p:nvSpPr>
          <p:cNvPr id="13"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15%</a:t>
            </a:r>
          </a:p>
        </p:txBody>
      </p:sp>
      <p:sp>
        <p:nvSpPr>
          <p:cNvPr id="14"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15%</a:t>
            </a:r>
          </a:p>
        </p:txBody>
      </p:sp>
      <p:sp>
        <p:nvSpPr>
          <p:cNvPr id="15"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22</a:t>
            </a:r>
            <a:b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762000" y="3619500"/>
            <a:ext cx="7620000" cy="571500"/>
          </a:xfrm>
          <a:prstGeom prst="rect"/>
          <a:noFill/>
        </p:spPr>
        <p:txBody>
          <a:bodyPr wrap="square" rtlCol="0">
            <a:spAutoFit/>
          </a:bodyPr>
          <a:lstStyle/>
          <a:p>
            <a:pPr algn="l" fontAlgn="base" indent="0" lvl="0"/>
            <a:r>
              <a:rPr b="true" i="false" strike="noStrike" sz="2000" u="none">
                <a:solidFill>
                  <a:srgbClr val="000000"/>
                </a:solidFill>
                <a:latin typeface="Arial"/>
              </a:rPr>
              <a:t>Web Specialists</a:t>
            </a:r>
          </a:p>
        </p:txBody>
      </p:sp>
      <p:sp>
        <p:nvSpPr>
          <p:cNvPr id="6" name=""/>
          <p:cNvSpPr txBox="1"/>
          <p:nvPr/>
        </p:nvSpPr>
        <p:spPr>
          <a:xfrm rot="0">
            <a:off x="762000" y="4000500"/>
            <a:ext cx="7620000" cy="571500"/>
          </a:xfrm>
          <a:prstGeom prst="rect"/>
          <a:noFill/>
        </p:spPr>
        <p:txBody>
          <a:bodyPr wrap="square" rtlCol="0">
            <a:spAutoFit/>
          </a:bodyPr>
          <a:lstStyle/>
          <a:p>
            <a:pPr algn="l" fontAlgn="base" indent="0" lvl="0"/>
            <a:r>
              <a:rPr b="false" i="false" strike="noStrike" sz="4000" u="none">
                <a:solidFill>
                  <a:srgbClr val="959595"/>
                </a:solidFill>
                <a:latin typeface="Arial"/>
              </a:rPr>
              <a:t>Greg Smart</a:t>
            </a:r>
          </a:p>
        </p:txBody>
      </p:sp>
      <p:sp>
        <p:nvSpPr>
          <p:cNvPr id="7"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23</a:t>
            </a:r>
            <a:b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WEB SPECIALISTS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WEB SPECIALISTS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DEPARTMENT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6.1.1 Web site: Update Google AdWords, home page and landing pages on a quarterly basis.</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85%</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85%</a:t>
            </a:r>
          </a:p>
        </p:txBody>
      </p:sp>
      <p:sp>
        <p:nvSpPr>
          <p:cNvPr id="20"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7.1.1 Map out entire integration process</a:t>
            </a:r>
          </a:p>
        </p:txBody>
      </p:sp>
      <p:sp>
        <p:nvSpPr>
          <p:cNvPr id="21"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Map completed</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2"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15%</a:t>
            </a:r>
          </a:p>
        </p:txBody>
      </p:sp>
      <p:sp>
        <p:nvSpPr>
          <p:cNvPr id="23"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15%</a:t>
            </a:r>
          </a:p>
        </p:txBody>
      </p:sp>
      <p:sp>
        <p:nvSpPr>
          <p:cNvPr id="24"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8.3.1 Write 1 blog post per week</a:t>
            </a:r>
          </a:p>
        </p:txBody>
      </p:sp>
      <p:sp>
        <p:nvSpPr>
          <p:cNvPr id="25"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blog posts</a:t>
            </a:r>
            <a:r>
              <a:rPr b="true" i="false" strike="noStrike" sz="1400" u="none">
                <a:solidFill>
                  <a:srgbClr val="000000"/>
                </a:solidFill>
                <a:latin typeface="Arial"/>
              </a:rPr>
              <a:t>
Target: </a:t>
            </a:r>
            <a:r>
              <a:rPr b="false" i="false" strike="noStrike" sz="1400" u="none">
                <a:solidFill>
                  <a:srgbClr val="000000"/>
                </a:solidFill>
                <a:latin typeface="Arial"/>
              </a:rPr>
              <a:t>52</a:t>
            </a:r>
          </a:p>
        </p:txBody>
      </p:sp>
      <p:sp>
        <p:nvSpPr>
          <p:cNvPr id="26"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20</a:t>
            </a:r>
          </a:p>
        </p:txBody>
      </p:sp>
      <p:sp>
        <p:nvSpPr>
          <p:cNvPr id="27"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20</a:t>
            </a:r>
          </a:p>
        </p:txBody>
      </p:sp>
      <p:sp>
        <p:nvSpPr>
          <p:cNvPr id="2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24</a:t>
            </a:r>
            <a:b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95250" y="247650"/>
            <a:ext cx="8686800" cy="0"/>
          </a:xfrm>
          <a:prstGeom prst="rect"/>
          <a:noFill/>
        </p:spPr>
        <p:txBody>
          <a:bodyPr wrap="square" rtlCol="0">
            <a:spAutoFit/>
          </a:bodyPr>
          <a:lstStyle/>
          <a:p>
            <a:pPr algn="l" fontAlgn="base" indent="0" lvl="0"/>
            <a:r>
              <a:rPr b="false" i="false" strike="noStrike" sz="1800" u="none">
                <a:solidFill>
                  <a:srgbClr val="FFFFFF"/>
                </a:solidFill>
                <a:latin typeface="Arial"/>
              </a:rPr>
              <a:t>WRAP-UP AND NEXT STEPS</a:t>
            </a:r>
          </a:p>
        </p:txBody>
      </p:sp>
      <p:sp>
        <p:nvSpPr>
          <p:cNvPr id="6"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WRAP-UP AND NEXT STEPS</a:t>
            </a:r>
          </a:p>
        </p:txBody>
      </p:sp>
      <p:sp>
        <p:nvSpPr>
          <p:cNvPr id="7" name=""/>
          <p:cNvSpPr txBox="1"/>
          <p:nvPr/>
        </p:nvSpPr>
        <p:spPr>
          <a:xfrm rot="0">
            <a:off x="285750" y="1905000"/>
            <a:ext cx="8686800" cy="4762500"/>
          </a:xfrm>
          <a:prstGeom prst="rect"/>
          <a:noFill/>
        </p:spPr>
        <p:txBody>
          <a:bodyPr wrap="square" rtlCol="0">
            <a:spAutoFit/>
          </a:bodyPr>
          <a:lstStyle/>
          <a:p>
            <a:pPr algn="l" fontAlgn="base" indent="0" lvl="0"/>
            <a:r>
              <a:rPr b="true" i="false" strike="noStrike" sz="2800" u="none">
                <a:solidFill>
                  <a:srgbClr val="000000"/>
                </a:solidFill>
                <a:latin typeface="Arial"/>
              </a:rPr>
              <a:t>I.	What needs to be done in response to this
	meeting?
II.	What responsibilities do each of us have to
	keep the strategic plan moving forward?
III.	What is the date of our next Strategy Review
	Meeting?</a:t>
            </a:r>
          </a:p>
        </p:txBody>
      </p:sp>
      <p:sp>
        <p:nvSpPr>
          <p:cNvPr id="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25</a:t>
            </a:r>
            <a: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Footer Logo" descr="PHPPowerPoint logo"/>
          <p:cNvPicPr>
            <a:picLocks noChangeAspect="1"/>
          </p:cNvPicPr>
          <p:nvPr/>
        </p:nvPicPr>
        <p:blipFill>
          <a:blip r:embed="rId5"/>
          <a:stretch>
            <a:fillRect/>
          </a:stretch>
        </p:blipFill>
        <p:spPr>
          <a:xfrm rot="0">
            <a:off x="0" y="6381750"/>
            <a:ext cx="9163050" cy="504825"/>
          </a:xfrm>
          <a:prstGeom prst="rect">
            <a:avLst/>
          </a:prstGeom>
        </p:spPr>
      </p:pic>
      <p:sp>
        <p:nvSpPr>
          <p:cNvPr id="5"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AGENDA - ORDER OF PRESENTATION</a:t>
            </a:r>
          </a:p>
        </p:txBody>
      </p:sp>
      <p:sp>
        <p:nvSpPr>
          <p:cNvPr id="6"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AGENDA - ORDER OF PRESENTATION</a:t>
            </a:r>
          </a:p>
        </p:txBody>
      </p:sp>
      <p:sp>
        <p:nvSpPr>
          <p:cNvPr id="7" name=""/>
          <p:cNvSpPr txBox="1"/>
          <p:nvPr/>
        </p:nvSpPr>
        <p:spPr>
          <a:xfrm rot="0">
            <a:off x="285750" y="1905000"/>
            <a:ext cx="8210550" cy="4762500"/>
          </a:xfrm>
          <a:prstGeom prst="rect"/>
          <a:noFill/>
        </p:spPr>
        <p:txBody>
          <a:bodyPr wrap="square" rtlCol="0">
            <a:spAutoFit/>
          </a:bodyPr>
          <a:lstStyle/>
          <a:p>
            <a:pPr algn="l" fontAlgn="base" indent="0" lvl="0"/>
          </a:p>
        </p:txBody>
      </p:sp>
      <p:sp>
        <p:nvSpPr>
          <p:cNvPr id="8" name=""/>
          <p:cNvSpPr txBox="1"/>
          <p:nvPr/>
        </p:nvSpPr>
        <p:spPr>
          <a:xfrm rot="0">
            <a:off x="2476500" y="857250"/>
            <a:ext cx="5715000" cy="0"/>
          </a:xfrm>
          <a:prstGeom prst="rect"/>
          <a:noFill/>
        </p:spPr>
        <p:txBody>
          <a:bodyPr wrap="square" rtlCol="0">
            <a:spAutoFit/>
          </a:bodyPr>
          <a:lstStyle/>
          <a:p>
            <a:pPr algn="l" fontAlgn="base" indent="0" lvl="0"/>
            <a:r>
              <a:rPr b="true" i="false" strike="noStrike" sz="1800" u="none">
                <a:solidFill>
                  <a:srgbClr val="000000"/>
                </a:solidFill>
                <a:latin typeface="Arial"/>
              </a:rPr>
              <a:t>Ann Smith</a:t>
            </a:r>
          </a:p>
        </p:txBody>
      </p:sp>
      <p:sp>
        <p:nvSpPr>
          <p:cNvPr id="9" name=""/>
          <p:cNvSpPr txBox="1"/>
          <p:nvPr/>
        </p:nvSpPr>
        <p:spPr>
          <a:xfrm rot="0">
            <a:off x="2476500" y="1238250"/>
            <a:ext cx="5715000" cy="0"/>
          </a:xfrm>
          <a:prstGeom prst="rect"/>
          <a:noFill/>
        </p:spPr>
        <p:txBody>
          <a:bodyPr wrap="square" rtlCol="0">
            <a:spAutoFit/>
          </a:bodyPr>
          <a:lstStyle/>
          <a:p>
            <a:pPr algn="l" fontAlgn="base" indent="0" lvl="0"/>
            <a:r>
              <a:rPr b="true" i="false" strike="noStrike" sz="1800" u="none">
                <a:solidFill>
                  <a:srgbClr val="000000"/>
                </a:solidFill>
                <a:latin typeface="Arial"/>
              </a:rPr>
              <a:t>Administration: JoAnne Rogers</a:t>
            </a:r>
          </a:p>
        </p:txBody>
      </p:sp>
      <p:sp>
        <p:nvSpPr>
          <p:cNvPr id="10" name=""/>
          <p:cNvSpPr txBox="1"/>
          <p:nvPr/>
        </p:nvSpPr>
        <p:spPr>
          <a:xfrm rot="0">
            <a:off x="2476500" y="1619250"/>
            <a:ext cx="5715000" cy="0"/>
          </a:xfrm>
          <a:prstGeom prst="rect"/>
          <a:noFill/>
        </p:spPr>
        <p:txBody>
          <a:bodyPr wrap="square" rtlCol="0">
            <a:spAutoFit/>
          </a:bodyPr>
          <a:lstStyle/>
          <a:p>
            <a:pPr algn="l" fontAlgn="base" indent="0" lvl="0"/>
            <a:r>
              <a:rPr b="true" i="false" strike="noStrike" sz="1800" u="none">
                <a:solidFill>
                  <a:srgbClr val="000000"/>
                </a:solidFill>
                <a:latin typeface="Arial"/>
              </a:rPr>
              <a:t>Customer Service: Mikey Hougland</a:t>
            </a:r>
          </a:p>
        </p:txBody>
      </p:sp>
      <p:sp>
        <p:nvSpPr>
          <p:cNvPr id="11" name=""/>
          <p:cNvSpPr txBox="1"/>
          <p:nvPr/>
        </p:nvSpPr>
        <p:spPr>
          <a:xfrm rot="0">
            <a:off x="2476500" y="2000250"/>
            <a:ext cx="5715000" cy="0"/>
          </a:xfrm>
          <a:prstGeom prst="rect"/>
          <a:noFill/>
        </p:spPr>
        <p:txBody>
          <a:bodyPr wrap="square" rtlCol="0">
            <a:spAutoFit/>
          </a:bodyPr>
          <a:lstStyle/>
          <a:p>
            <a:pPr algn="l" fontAlgn="base" indent="0" lvl="0"/>
            <a:r>
              <a:rPr b="true" i="false" strike="noStrike" sz="1800" u="none">
                <a:solidFill>
                  <a:srgbClr val="000000"/>
                </a:solidFill>
                <a:latin typeface="Arial"/>
              </a:rPr>
              <a:t>IT Group: Nate Platt</a:t>
            </a:r>
          </a:p>
        </p:txBody>
      </p:sp>
      <p:sp>
        <p:nvSpPr>
          <p:cNvPr id="12" name=""/>
          <p:cNvSpPr txBox="1"/>
          <p:nvPr/>
        </p:nvSpPr>
        <p:spPr>
          <a:xfrm rot="0">
            <a:off x="2476500" y="2381250"/>
            <a:ext cx="5715000" cy="0"/>
          </a:xfrm>
          <a:prstGeom prst="rect"/>
          <a:noFill/>
        </p:spPr>
        <p:txBody>
          <a:bodyPr wrap="square" rtlCol="0">
            <a:spAutoFit/>
          </a:bodyPr>
          <a:lstStyle/>
          <a:p>
            <a:pPr algn="l" fontAlgn="base" indent="0" lvl="0"/>
            <a:r>
              <a:rPr b="true" i="false" strike="noStrike" sz="1800" u="none">
                <a:solidFill>
                  <a:srgbClr val="000000"/>
                </a:solidFill>
                <a:latin typeface="Arial"/>
              </a:rPr>
              <a:t>Public Policy: Public Policy</a:t>
            </a:r>
          </a:p>
        </p:txBody>
      </p:sp>
      <p:sp>
        <p:nvSpPr>
          <p:cNvPr id="13" name=""/>
          <p:cNvSpPr txBox="1"/>
          <p:nvPr/>
        </p:nvSpPr>
        <p:spPr>
          <a:xfrm rot="0">
            <a:off x="2476500" y="2762250"/>
            <a:ext cx="5715000" cy="0"/>
          </a:xfrm>
          <a:prstGeom prst="rect"/>
          <a:noFill/>
        </p:spPr>
        <p:txBody>
          <a:bodyPr wrap="square" rtlCol="0">
            <a:spAutoFit/>
          </a:bodyPr>
          <a:lstStyle/>
          <a:p>
            <a:pPr algn="l" fontAlgn="base" indent="0" lvl="0"/>
            <a:r>
              <a:rPr b="true" i="false" strike="noStrike" sz="1800" u="none">
                <a:solidFill>
                  <a:srgbClr val="000000"/>
                </a:solidFill>
                <a:latin typeface="Arial"/>
              </a:rPr>
              <a:t>Sales/Marketing: Sales / Marketing VP</a:t>
            </a:r>
          </a:p>
        </p:txBody>
      </p:sp>
      <p:sp>
        <p:nvSpPr>
          <p:cNvPr id="14" name=""/>
          <p:cNvSpPr txBox="1"/>
          <p:nvPr/>
        </p:nvSpPr>
        <p:spPr>
          <a:xfrm rot="0">
            <a:off x="2476500" y="3143250"/>
            <a:ext cx="5715000" cy="0"/>
          </a:xfrm>
          <a:prstGeom prst="rect"/>
          <a:noFill/>
        </p:spPr>
        <p:txBody>
          <a:bodyPr wrap="square" rtlCol="0">
            <a:spAutoFit/>
          </a:bodyPr>
          <a:lstStyle/>
          <a:p>
            <a:pPr algn="l" fontAlgn="base" indent="0" lvl="0"/>
            <a:r>
              <a:rPr b="true" i="false" strike="noStrike" sz="1800" u="none">
                <a:solidFill>
                  <a:srgbClr val="000000"/>
                </a:solidFill>
                <a:latin typeface="Arial"/>
              </a:rPr>
              <a:t>Web Specialists: Greg Smart</a:t>
            </a:r>
          </a:p>
        </p:txBody>
      </p:sp>
      <p:sp>
        <p:nvSpPr>
          <p:cNvPr id="15"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2</a:t>
            </a:r>
            <a: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OVERALL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OVERALL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ORGANIZATION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1.1 Generate sales of $1 million by the end of the year. (Source:Quick Books)</a:t>
            </a:r>
            <a:r>
              <a:rPr b="false" i="false" strike="noStrike" sz="1400" u="none">
                <a:solidFill>
                  <a:srgbClr val="000000"/>
                </a:solidFill>
                <a:latin typeface="Arial"/>
              </a:rPr>
              <a:t> (Administration)</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in sales</a:t>
            </a:r>
            <a:r>
              <a:rPr b="true" i="false" strike="noStrike" sz="1400" u="none">
                <a:solidFill>
                  <a:srgbClr val="000000"/>
                </a:solidFill>
                <a:latin typeface="Arial"/>
              </a:rPr>
              <a:t>
Target: </a:t>
            </a:r>
            <a:r>
              <a:rPr b="false" i="false" strike="noStrike" sz="1400" u="none">
                <a:solidFill>
                  <a:srgbClr val="000000"/>
                </a:solidFill>
                <a:latin typeface="Arial"/>
              </a:rPr>
              <a:t>$1,000,000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$969,000</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$969,000</a:t>
            </a:r>
          </a:p>
        </p:txBody>
      </p:sp>
      <p:sp>
        <p:nvSpPr>
          <p:cNvPr id="20" name=""/>
          <p:cNvSpPr txBox="1"/>
          <p:nvPr/>
        </p:nvSpPr>
        <p:spPr>
          <a:xfrm rot="0">
            <a:off x="4667250" y="1285875"/>
            <a:ext cx="1857375" cy="857250"/>
          </a:xfrm>
          <a:prstGeom prst="rect"/>
          <a:noFill/>
        </p:spPr>
        <p:txBody>
          <a:bodyPr wrap="square" rtlCol="0">
            <a:spAutoFit/>
          </a:bodyPr>
          <a:lstStyle/>
          <a:p>
            <a:pPr algn="l" fontAlgn="base" indent="0" lvl="0"/>
            <a:r>
              <a:rPr b="true" i="false" strike="noStrike" sz="1200" u="none">
                <a:solidFill>
                  <a:srgbClr val="000000"/>
                </a:solidFill>
                <a:latin typeface="Arial"/>
              </a:rPr>
              <a:t>September
</a:t>
            </a:r>
            <a:r>
              <a:rPr b="false" i="false" strike="noStrike" sz="1200" u="none">
                <a:solidFill>
                  <a:srgbClr val="000000"/>
                </a:solidFill>
                <a:latin typeface="Arial"/>
              </a:rPr>
              <a:t>$100,000 / $105,000
</a:t>
            </a:r>
            <a:r>
              <a:rPr b="true" i="false" strike="noStrike" sz="1200" u="none">
                <a:solidFill>
                  <a:srgbClr val="000000"/>
                </a:solidFill>
                <a:latin typeface="Arial"/>
              </a:rPr>
              <a:t>October
</a:t>
            </a:r>
            <a:r>
              <a:rPr b="false" i="false" strike="noStrike" sz="1200" u="none">
                <a:solidFill>
                  <a:srgbClr val="000000"/>
                </a:solidFill>
                <a:latin typeface="Arial"/>
              </a:rPr>
              <a:t>$100,000 / $99,000
</a:t>
            </a:r>
            <a:r>
              <a:rPr b="true" i="false" strike="noStrike" sz="1200" u="none">
                <a:solidFill>
                  <a:srgbClr val="000000"/>
                </a:solidFill>
                <a:latin typeface="Arial"/>
              </a:rPr>
              <a:t>November
</a:t>
            </a:r>
            <a:r>
              <a:rPr b="false" i="false" strike="noStrike" sz="1200" u="none">
                <a:solidFill>
                  <a:srgbClr val="000000"/>
                </a:solidFill>
                <a:latin typeface="Arial"/>
              </a:rPr>
              <a:t>$100,000 / $25,000
</a:t>
            </a:r>
            <a:br/>
          </a:p>
        </p:txBody>
      </p:sp>
      <p:sp>
        <p:nvSpPr>
          <p:cNvPr id="21"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2.1 Maintain a 20% profit margin in 2013.</a:t>
            </a:r>
            <a:r>
              <a:rPr b="false" i="false" strike="noStrike" sz="1400" u="none">
                <a:solidFill>
                  <a:srgbClr val="000000"/>
                </a:solidFill>
                <a:latin typeface="Arial"/>
              </a:rPr>
              <a:t> (Administration)</a:t>
            </a:r>
          </a:p>
        </p:txBody>
      </p:sp>
      <p:sp>
        <p:nvSpPr>
          <p:cNvPr id="22"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3"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25%</a:t>
            </a:r>
          </a:p>
        </p:txBody>
      </p:sp>
      <p:sp>
        <p:nvSpPr>
          <p:cNvPr id="24"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25%</a:t>
            </a:r>
          </a:p>
        </p:txBody>
      </p:sp>
      <p:sp>
        <p:nvSpPr>
          <p:cNvPr id="25"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2.2 Maintain profitability with a budget allocation of 50% for business re-investment for product development.</a:t>
            </a:r>
            <a:r>
              <a:rPr b="false" i="false" strike="noStrike" sz="1400" u="none">
                <a:solidFill>
                  <a:srgbClr val="000000"/>
                </a:solidFill>
                <a:latin typeface="Arial"/>
              </a:rPr>
              <a:t> (Administration)</a:t>
            </a:r>
          </a:p>
        </p:txBody>
      </p:sp>
      <p:sp>
        <p:nvSpPr>
          <p:cNvPr id="26"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for product development</a:t>
            </a:r>
            <a:r>
              <a:rPr b="true" i="false" strike="noStrike" sz="1400" u="none">
                <a:solidFill>
                  <a:srgbClr val="000000"/>
                </a:solidFill>
                <a:latin typeface="Arial"/>
              </a:rPr>
              <a:t>
Target: </a:t>
            </a:r>
            <a:r>
              <a:rPr b="false" i="false" strike="noStrike" sz="1400" u="none">
                <a:solidFill>
                  <a:srgbClr val="000000"/>
                </a:solidFill>
                <a:latin typeface="Arial"/>
              </a:rPr>
              <a:t>50%</a:t>
            </a:r>
          </a:p>
        </p:txBody>
      </p:sp>
      <p:sp>
        <p:nvSpPr>
          <p:cNvPr id="27"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30%</a:t>
            </a:r>
          </a:p>
        </p:txBody>
      </p:sp>
      <p:sp>
        <p:nvSpPr>
          <p:cNvPr id="28"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30%</a:t>
            </a:r>
          </a:p>
        </p:txBody>
      </p:sp>
      <p:sp>
        <p:nvSpPr>
          <p:cNvPr id="29"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3</a:t>
            </a:r>
            <a:b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OVERALL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OVERALL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ORGANIZATION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2.3 Increase average billable hour factor. (Source: Time-tracking Program)</a:t>
            </a:r>
            <a:r>
              <a:rPr b="false" i="false" strike="noStrike" sz="1400" u="none">
                <a:solidFill>
                  <a:srgbClr val="000000"/>
                </a:solidFill>
                <a:latin typeface="Arial"/>
              </a:rPr>
              <a:t> (Administration)</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per billable hour.</a:t>
            </a:r>
            <a:r>
              <a:rPr b="true" i="false" strike="noStrike" sz="1400" u="none">
                <a:solidFill>
                  <a:srgbClr val="000000"/>
                </a:solidFill>
                <a:latin typeface="Arial"/>
              </a:rPr>
              <a:t>
Target: </a:t>
            </a:r>
            <a:r>
              <a:rPr b="false" i="false" strike="noStrike" sz="1400" u="none">
                <a:solidFill>
                  <a:srgbClr val="000000"/>
                </a:solidFill>
                <a:latin typeface="Arial"/>
              </a:rPr>
              <a:t>$200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$125.56</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$125.56</a:t>
            </a:r>
          </a:p>
        </p:txBody>
      </p:sp>
      <p:sp>
        <p:nvSpPr>
          <p:cNvPr id="20" name=""/>
          <p:cNvSpPr txBox="1"/>
          <p:nvPr/>
        </p:nvSpPr>
        <p:spPr>
          <a:xfrm rot="0">
            <a:off x="4667250" y="1285875"/>
            <a:ext cx="1857375" cy="857250"/>
          </a:xfrm>
          <a:prstGeom prst="rect"/>
          <a:noFill/>
        </p:spPr>
        <p:txBody>
          <a:bodyPr wrap="square" rtlCol="0">
            <a:spAutoFit/>
          </a:bodyPr>
          <a:lstStyle/>
          <a:p>
            <a:pPr algn="l" fontAlgn="base" indent="0" lvl="0"/>
            <a:r>
              <a:rPr b="true" i="false" strike="noStrike" sz="1200" u="none">
                <a:solidFill>
                  <a:srgbClr val="000000"/>
                </a:solidFill>
                <a:latin typeface="Arial"/>
              </a:rPr>
              <a:t>September
</a:t>
            </a:r>
            <a:r>
              <a:rPr b="false" i="false" strike="noStrike" sz="1200" u="none">
                <a:solidFill>
                  <a:srgbClr val="000000"/>
                </a:solidFill>
                <a:latin typeface="Arial"/>
              </a:rPr>
              <a:t>$160 / $155
</a:t>
            </a:r>
            <a:r>
              <a:rPr b="true" i="false" strike="noStrike" sz="1200" u="none">
                <a:solidFill>
                  <a:srgbClr val="000000"/>
                </a:solidFill>
                <a:latin typeface="Arial"/>
              </a:rPr>
              <a:t>October
</a:t>
            </a:r>
            <a:r>
              <a:rPr b="false" i="false" strike="noStrike" sz="1200" u="none">
                <a:solidFill>
                  <a:srgbClr val="000000"/>
                </a:solidFill>
                <a:latin typeface="Arial"/>
              </a:rPr>
              <a:t>$175 / 
</a:t>
            </a:r>
            <a:r>
              <a:rPr b="true" i="false" strike="noStrike" sz="1200" u="none">
                <a:solidFill>
                  <a:srgbClr val="000000"/>
                </a:solidFill>
                <a:latin typeface="Arial"/>
              </a:rPr>
              <a:t>November
</a:t>
            </a:r>
            <a:r>
              <a:rPr b="false" i="false" strike="noStrike" sz="1200" u="none">
                <a:solidFill>
                  <a:srgbClr val="000000"/>
                </a:solidFill>
                <a:latin typeface="Arial"/>
              </a:rPr>
              <a:t>$180 / 
</a:t>
            </a:r>
            <a:br/>
          </a:p>
        </p:txBody>
      </p:sp>
      <p:sp>
        <p:nvSpPr>
          <p:cNvPr id="21"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3.1 Licensing: Acquire 1,000 total licenses by the end of the year.</a:t>
            </a:r>
            <a:r>
              <a:rPr b="false" i="false" strike="noStrike" sz="1400" u="none">
                <a:solidFill>
                  <a:srgbClr val="000000"/>
                </a:solidFill>
                <a:latin typeface="Arial"/>
              </a:rPr>
              <a:t> (Operations)</a:t>
            </a:r>
          </a:p>
        </p:txBody>
      </p:sp>
      <p:sp>
        <p:nvSpPr>
          <p:cNvPr id="22"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new licenses</a:t>
            </a:r>
            <a:r>
              <a:rPr b="true" i="false" strike="noStrike" sz="1400" u="none">
                <a:solidFill>
                  <a:srgbClr val="000000"/>
                </a:solidFill>
                <a:latin typeface="Arial"/>
              </a:rPr>
              <a:t>
Target: </a:t>
            </a:r>
            <a:r>
              <a:rPr b="false" i="false" strike="noStrike" sz="1400" u="none">
                <a:solidFill>
                  <a:srgbClr val="000000"/>
                </a:solidFill>
                <a:latin typeface="Arial"/>
              </a:rPr>
              <a:t>1,000</a:t>
            </a:r>
          </a:p>
        </p:txBody>
      </p:sp>
      <p:sp>
        <p:nvSpPr>
          <p:cNvPr id="23"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580</a:t>
            </a:r>
          </a:p>
        </p:txBody>
      </p:sp>
      <p:sp>
        <p:nvSpPr>
          <p:cNvPr id="24"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580</a:t>
            </a:r>
          </a:p>
        </p:txBody>
      </p:sp>
      <p:sp>
        <p:nvSpPr>
          <p:cNvPr id="25" name=""/>
          <p:cNvSpPr txBox="1"/>
          <p:nvPr/>
        </p:nvSpPr>
        <p:spPr>
          <a:xfrm rot="0">
            <a:off x="4667250" y="3000375"/>
            <a:ext cx="1857375" cy="857250"/>
          </a:xfrm>
          <a:prstGeom prst="rect"/>
          <a:noFill/>
        </p:spPr>
        <p:txBody>
          <a:bodyPr wrap="square" rtlCol="0">
            <a:spAutoFit/>
          </a:bodyPr>
          <a:lstStyle/>
          <a:p>
            <a:pPr algn="l" fontAlgn="base" indent="0" lvl="0"/>
            <a:r>
              <a:rPr b="true" i="false" strike="noStrike" sz="1200" u="none">
                <a:solidFill>
                  <a:srgbClr val="000000"/>
                </a:solidFill>
                <a:latin typeface="Arial"/>
              </a:rPr>
              <a:t>September
</a:t>
            </a:r>
            <a:r>
              <a:rPr b="false" i="false" strike="noStrike" sz="1200" u="none">
                <a:solidFill>
                  <a:srgbClr val="000000"/>
                </a:solidFill>
                <a:latin typeface="Arial"/>
              </a:rPr>
              <a:t>700 / 
</a:t>
            </a:r>
            <a:r>
              <a:rPr b="true" i="false" strike="noStrike" sz="1200" u="none">
                <a:solidFill>
                  <a:srgbClr val="000000"/>
                </a:solidFill>
                <a:latin typeface="Arial"/>
              </a:rPr>
              <a:t>October
</a:t>
            </a:r>
            <a:r>
              <a:rPr b="false" i="false" strike="noStrike" sz="1200" u="none">
                <a:solidFill>
                  <a:srgbClr val="000000"/>
                </a:solidFill>
                <a:latin typeface="Arial"/>
              </a:rPr>
              <a:t>800 / 
</a:t>
            </a:r>
            <a:r>
              <a:rPr b="true" i="false" strike="noStrike" sz="1200" u="none">
                <a:solidFill>
                  <a:srgbClr val="000000"/>
                </a:solidFill>
                <a:latin typeface="Arial"/>
              </a:rPr>
              <a:t>November
</a:t>
            </a:r>
            <a:r>
              <a:rPr b="false" i="false" strike="noStrike" sz="1200" u="none">
                <a:solidFill>
                  <a:srgbClr val="000000"/>
                </a:solidFill>
                <a:latin typeface="Arial"/>
              </a:rPr>
              <a:t>900 / 
</a:t>
            </a:r>
            <a:br/>
          </a:p>
        </p:txBody>
      </p:sp>
      <p:sp>
        <p:nvSpPr>
          <p:cNvPr id="26"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3.2 Develop understanding of technological issues had by existing customers.</a:t>
            </a:r>
            <a:r>
              <a:rPr b="false" i="false" strike="noStrike" sz="1400" u="none">
                <a:solidFill>
                  <a:srgbClr val="000000"/>
                </a:solidFill>
                <a:latin typeface="Arial"/>
              </a:rPr>
              <a:t> (IT Group)</a:t>
            </a:r>
          </a:p>
        </p:txBody>
      </p:sp>
      <p:sp>
        <p:nvSpPr>
          <p:cNvPr id="27"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8"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75%</a:t>
            </a:r>
          </a:p>
        </p:txBody>
      </p:sp>
      <p:sp>
        <p:nvSpPr>
          <p:cNvPr id="29"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75%</a:t>
            </a:r>
          </a:p>
        </p:txBody>
      </p:sp>
      <p:sp>
        <p:nvSpPr>
          <p:cNvPr id="30" name=""/>
          <p:cNvSpPr txBox="1"/>
          <p:nvPr/>
        </p:nvSpPr>
        <p:spPr>
          <a:xfrm rot="0">
            <a:off x="4667250" y="4714875"/>
            <a:ext cx="1857375" cy="857250"/>
          </a:xfrm>
          <a:prstGeom prst="rect"/>
          <a:noFill/>
        </p:spPr>
        <p:txBody>
          <a:bodyPr wrap="square" rtlCol="0">
            <a:spAutoFit/>
          </a:bodyPr>
          <a:lstStyle/>
          <a:p>
            <a:pPr algn="l" fontAlgn="base" indent="0" lvl="0"/>
            <a:r>
              <a:rPr b="true" i="false" strike="noStrike" sz="1200" u="none">
                <a:solidFill>
                  <a:srgbClr val="000000"/>
                </a:solidFill>
                <a:latin typeface="Arial"/>
              </a:rPr>
              <a:t>September
</a:t>
            </a:r>
            <a:r>
              <a:rPr b="false" i="false" strike="noStrike" sz="1200" u="none">
                <a:solidFill>
                  <a:srgbClr val="000000"/>
                </a:solidFill>
                <a:latin typeface="Arial"/>
              </a:rPr>
              <a:t>75% / 75%
</a:t>
            </a:r>
            <a:r>
              <a:rPr b="true" i="false" strike="noStrike" sz="1200" u="none">
                <a:solidFill>
                  <a:srgbClr val="000000"/>
                </a:solidFill>
                <a:latin typeface="Arial"/>
              </a:rPr>
              <a:t>October
</a:t>
            </a:r>
            <a:r>
              <a:rPr b="false" i="false" strike="noStrike" sz="1200" u="none">
                <a:solidFill>
                  <a:srgbClr val="000000"/>
                </a:solidFill>
                <a:latin typeface="Arial"/>
              </a:rPr>
              <a:t>75% / 75%
</a:t>
            </a:r>
            <a:br/>
          </a:p>
        </p:txBody>
      </p:sp>
      <p:sp>
        <p:nvSpPr>
          <p:cNvPr id="31"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4</a:t>
            </a:r>
            <a:b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OVERALL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OVERALL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ORGANIZATION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4.1 Maintenance Contracts: Acquire an average of 5 new maintenance contracts per month</a:t>
            </a:r>
            <a:r>
              <a:rPr b="false" i="false" strike="noStrike" sz="1400" u="none">
                <a:solidFill>
                  <a:srgbClr val="000000"/>
                </a:solidFill>
                <a:latin typeface="Arial"/>
              </a:rPr>
              <a:t> (Sales/Marketing)</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avg monthly # of new maintenance contracts</a:t>
            </a:r>
            <a:r>
              <a:rPr b="true" i="false" strike="noStrike" sz="1400" u="none">
                <a:solidFill>
                  <a:srgbClr val="000000"/>
                </a:solidFill>
                <a:latin typeface="Arial"/>
              </a:rPr>
              <a:t>
Target: </a:t>
            </a:r>
            <a:r>
              <a:rPr b="false" i="false" strike="noStrike" sz="1400" u="none">
                <a:solidFill>
                  <a:srgbClr val="000000"/>
                </a:solidFill>
                <a:latin typeface="Arial"/>
              </a:rPr>
              <a:t>5</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3.75</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3.75</a:t>
            </a:r>
          </a:p>
        </p:txBody>
      </p:sp>
      <p:sp>
        <p:nvSpPr>
          <p:cNvPr id="20" name=""/>
          <p:cNvSpPr txBox="1"/>
          <p:nvPr/>
        </p:nvSpPr>
        <p:spPr>
          <a:xfrm rot="0">
            <a:off x="4667250" y="1285875"/>
            <a:ext cx="1857375" cy="857250"/>
          </a:xfrm>
          <a:prstGeom prst="rect"/>
          <a:noFill/>
        </p:spPr>
        <p:txBody>
          <a:bodyPr wrap="square" rtlCol="0">
            <a:spAutoFit/>
          </a:bodyPr>
          <a:lstStyle/>
          <a:p>
            <a:pPr algn="l" fontAlgn="base" indent="0" lvl="0"/>
            <a:r>
              <a:rPr b="true" i="false" strike="noStrike" sz="1200" u="none">
                <a:solidFill>
                  <a:srgbClr val="000000"/>
                </a:solidFill>
                <a:latin typeface="Arial"/>
              </a:rPr>
              <a:t>September
</a:t>
            </a:r>
            <a:r>
              <a:rPr b="false" i="false" strike="noStrike" sz="1200" u="none">
                <a:solidFill>
                  <a:srgbClr val="000000"/>
                </a:solidFill>
                <a:latin typeface="Arial"/>
              </a:rPr>
              <a:t>5 / 
</a:t>
            </a:r>
            <a:r>
              <a:rPr b="true" i="false" strike="noStrike" sz="1200" u="none">
                <a:solidFill>
                  <a:srgbClr val="000000"/>
                </a:solidFill>
                <a:latin typeface="Arial"/>
              </a:rPr>
              <a:t>October
</a:t>
            </a:r>
            <a:r>
              <a:rPr b="false" i="false" strike="noStrike" sz="1200" u="none">
                <a:solidFill>
                  <a:srgbClr val="000000"/>
                </a:solidFill>
                <a:latin typeface="Arial"/>
              </a:rPr>
              <a:t>5 / 
</a:t>
            </a:r>
            <a:r>
              <a:rPr b="true" i="false" strike="noStrike" sz="1200" u="none">
                <a:solidFill>
                  <a:srgbClr val="000000"/>
                </a:solidFill>
                <a:latin typeface="Arial"/>
              </a:rPr>
              <a:t>November
</a:t>
            </a:r>
            <a:r>
              <a:rPr b="false" i="false" strike="noStrike" sz="1200" u="none">
                <a:solidFill>
                  <a:srgbClr val="000000"/>
                </a:solidFill>
                <a:latin typeface="Arial"/>
              </a:rPr>
              <a:t>5 / 
</a:t>
            </a:r>
            <a:br/>
          </a:p>
        </p:txBody>
      </p:sp>
      <p:sp>
        <p:nvSpPr>
          <p:cNvPr id="21"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4.2 Maintain 75% of our current customers.</a:t>
            </a:r>
            <a:r>
              <a:rPr b="false" i="false" strike="noStrike" sz="1400" u="none">
                <a:solidFill>
                  <a:srgbClr val="000000"/>
                </a:solidFill>
                <a:latin typeface="Arial"/>
              </a:rPr>
              <a:t> (Customer Service)</a:t>
            </a:r>
          </a:p>
        </p:txBody>
      </p:sp>
      <p:sp>
        <p:nvSpPr>
          <p:cNvPr id="22"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increase in customer base annually</a:t>
            </a:r>
            <a:r>
              <a:rPr b="true" i="false" strike="noStrike" sz="1400" u="none">
                <a:solidFill>
                  <a:srgbClr val="000000"/>
                </a:solidFill>
                <a:latin typeface="Arial"/>
              </a:rPr>
              <a:t>
Target: </a:t>
            </a:r>
            <a:r>
              <a:rPr b="false" i="false" strike="noStrike" sz="1400" u="none">
                <a:solidFill>
                  <a:srgbClr val="000000"/>
                </a:solidFill>
                <a:latin typeface="Arial"/>
              </a:rPr>
              <a:t>85%</a:t>
            </a:r>
          </a:p>
        </p:txBody>
      </p:sp>
      <p:sp>
        <p:nvSpPr>
          <p:cNvPr id="23"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85%</a:t>
            </a:r>
          </a:p>
        </p:txBody>
      </p:sp>
      <p:sp>
        <p:nvSpPr>
          <p:cNvPr id="24"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85%</a:t>
            </a:r>
          </a:p>
        </p:txBody>
      </p:sp>
      <p:sp>
        <p:nvSpPr>
          <p:cNvPr id="25"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5.1 Professional Service: Acquire 2 new consulting clients $10,000+ per month.</a:t>
            </a:r>
            <a:r>
              <a:rPr b="false" i="false" strike="noStrike" sz="1400" u="none">
                <a:solidFill>
                  <a:srgbClr val="000000"/>
                </a:solidFill>
                <a:latin typeface="Arial"/>
              </a:rPr>
              <a:t> (Sales/Marketing)</a:t>
            </a:r>
          </a:p>
        </p:txBody>
      </p:sp>
      <p:sp>
        <p:nvSpPr>
          <p:cNvPr id="26"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new consulting clients</a:t>
            </a:r>
            <a:r>
              <a:rPr b="true" i="false" strike="noStrike" sz="1400" u="none">
                <a:solidFill>
                  <a:srgbClr val="000000"/>
                </a:solidFill>
                <a:latin typeface="Arial"/>
              </a:rPr>
              <a:t>
Target: </a:t>
            </a:r>
            <a:r>
              <a:rPr b="false" i="false" strike="noStrike" sz="1400" u="none">
                <a:solidFill>
                  <a:srgbClr val="000000"/>
                </a:solidFill>
                <a:latin typeface="Arial"/>
              </a:rPr>
              <a:t>24</a:t>
            </a:r>
          </a:p>
        </p:txBody>
      </p:sp>
      <p:sp>
        <p:nvSpPr>
          <p:cNvPr id="27"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33</a:t>
            </a:r>
          </a:p>
        </p:txBody>
      </p:sp>
      <p:sp>
        <p:nvSpPr>
          <p:cNvPr id="28"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33</a:t>
            </a:r>
          </a:p>
        </p:txBody>
      </p:sp>
      <p:sp>
        <p:nvSpPr>
          <p:cNvPr id="29"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5</a:t>
            </a:r>
            <a:b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OVERALL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OVERALL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ORGANIZATION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6.1 Attract: Increase the overall traffic to website by 25% from 2012 by comparing against the same month of the previou...</a:t>
            </a:r>
            <a:r>
              <a:rPr b="false" i="false" strike="noStrike" sz="1400" u="none">
                <a:solidFill>
                  <a:srgbClr val="000000"/>
                </a:solidFill>
                <a:latin typeface="Arial"/>
              </a:rPr>
              <a:t> (Web Specialists)</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Total visits</a:t>
            </a:r>
            <a:r>
              <a:rPr b="true" i="false" strike="noStrike" sz="1400" u="none">
                <a:solidFill>
                  <a:srgbClr val="000000"/>
                </a:solidFill>
                <a:latin typeface="Arial"/>
              </a:rPr>
              <a:t>
Target: </a:t>
            </a:r>
            <a:r>
              <a:rPr b="false" i="false" strike="noStrike" sz="1400" u="none">
                <a:solidFill>
                  <a:srgbClr val="000000"/>
                </a:solidFill>
                <a:latin typeface="Arial"/>
              </a:rPr>
              <a:t>181,250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165,000</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165,000</a:t>
            </a:r>
          </a:p>
        </p:txBody>
      </p:sp>
      <p:sp>
        <p:nvSpPr>
          <p:cNvPr id="20" name=""/>
          <p:cNvSpPr txBox="1"/>
          <p:nvPr/>
        </p:nvSpPr>
        <p:spPr>
          <a:xfrm rot="0">
            <a:off x="4667250" y="1285875"/>
            <a:ext cx="1857375" cy="857250"/>
          </a:xfrm>
          <a:prstGeom prst="rect"/>
          <a:noFill/>
        </p:spPr>
        <p:txBody>
          <a:bodyPr wrap="square" rtlCol="0">
            <a:spAutoFit/>
          </a:bodyPr>
          <a:lstStyle/>
          <a:p>
            <a:pPr algn="l" fontAlgn="base" indent="0" lvl="0"/>
            <a:r>
              <a:rPr b="true" i="false" strike="noStrike" sz="1200" u="none">
                <a:solidFill>
                  <a:srgbClr val="000000"/>
                </a:solidFill>
                <a:latin typeface="Arial"/>
              </a:rPr>
              <a:t>September
</a:t>
            </a:r>
            <a:r>
              <a:rPr b="false" i="false" strike="noStrike" sz="1200" u="none">
                <a:solidFill>
                  <a:srgbClr val="000000"/>
                </a:solidFill>
                <a:latin typeface="Arial"/>
              </a:rPr>
              <a:t>170,000 / 
</a:t>
            </a:r>
            <a:r>
              <a:rPr b="true" i="false" strike="noStrike" sz="1200" u="none">
                <a:solidFill>
                  <a:srgbClr val="000000"/>
                </a:solidFill>
                <a:latin typeface="Arial"/>
              </a:rPr>
              <a:t>October
</a:t>
            </a:r>
            <a:r>
              <a:rPr b="false" i="false" strike="noStrike" sz="1200" u="none">
                <a:solidFill>
                  <a:srgbClr val="000000"/>
                </a:solidFill>
                <a:latin typeface="Arial"/>
              </a:rPr>
              <a:t>173,000 / 
</a:t>
            </a:r>
            <a:r>
              <a:rPr b="true" i="false" strike="noStrike" sz="1200" u="none">
                <a:solidFill>
                  <a:srgbClr val="000000"/>
                </a:solidFill>
                <a:latin typeface="Arial"/>
              </a:rPr>
              <a:t>November
</a:t>
            </a:r>
            <a:r>
              <a:rPr b="false" i="false" strike="noStrike" sz="1200" u="none">
                <a:solidFill>
                  <a:srgbClr val="000000"/>
                </a:solidFill>
                <a:latin typeface="Arial"/>
              </a:rPr>
              <a:t>175,000 / 
</a:t>
            </a:r>
            <a:br/>
          </a:p>
        </p:txBody>
      </p:sp>
      <p:sp>
        <p:nvSpPr>
          <p:cNvPr id="21"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6.2 Acquire: Increase rate of visit to lead from .41% to 1%.</a:t>
            </a:r>
            <a:r>
              <a:rPr b="false" i="false" strike="noStrike" sz="1400" u="none">
                <a:solidFill>
                  <a:srgbClr val="000000"/>
                </a:solidFill>
                <a:latin typeface="Arial"/>
              </a:rPr>
              <a:t> (Web Specialists)</a:t>
            </a:r>
          </a:p>
        </p:txBody>
      </p:sp>
      <p:sp>
        <p:nvSpPr>
          <p:cNvPr id="22"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visits to lead</a:t>
            </a:r>
            <a:r>
              <a:rPr b="true" i="false" strike="noStrike" sz="1400" u="none">
                <a:solidFill>
                  <a:srgbClr val="000000"/>
                </a:solidFill>
                <a:latin typeface="Arial"/>
              </a:rPr>
              <a:t>
Target: </a:t>
            </a:r>
            <a:r>
              <a:rPr b="false" i="false" strike="noStrike" sz="1400" u="none">
                <a:solidFill>
                  <a:srgbClr val="000000"/>
                </a:solidFill>
                <a:latin typeface="Arial"/>
              </a:rPr>
              <a:t>1%</a:t>
            </a:r>
          </a:p>
        </p:txBody>
      </p:sp>
      <p:sp>
        <p:nvSpPr>
          <p:cNvPr id="23"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0%</a:t>
            </a:r>
          </a:p>
        </p:txBody>
      </p:sp>
      <p:sp>
        <p:nvSpPr>
          <p:cNvPr id="24"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0%</a:t>
            </a:r>
          </a:p>
        </p:txBody>
      </p:sp>
      <p:sp>
        <p:nvSpPr>
          <p:cNvPr id="25"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6.3 Convert: Increase the number of leads who become customers from 20% to 25%.</a:t>
            </a:r>
            <a:r>
              <a:rPr b="false" i="false" strike="noStrike" sz="1400" u="none">
                <a:solidFill>
                  <a:srgbClr val="000000"/>
                </a:solidFill>
                <a:latin typeface="Arial"/>
              </a:rPr>
              <a:t> (Web Specialists)</a:t>
            </a:r>
          </a:p>
        </p:txBody>
      </p:sp>
      <p:sp>
        <p:nvSpPr>
          <p:cNvPr id="26"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leads who become custoemrs (Performable)</a:t>
            </a:r>
            <a:r>
              <a:rPr b="true" i="false" strike="noStrike" sz="1400" u="none">
                <a:solidFill>
                  <a:srgbClr val="000000"/>
                </a:solidFill>
                <a:latin typeface="Arial"/>
              </a:rPr>
              <a:t>
Target: </a:t>
            </a:r>
            <a:r>
              <a:rPr b="false" i="false" strike="noStrike" sz="1400" u="none">
                <a:solidFill>
                  <a:srgbClr val="000000"/>
                </a:solidFill>
                <a:latin typeface="Arial"/>
              </a:rPr>
              <a:t>25%</a:t>
            </a:r>
          </a:p>
        </p:txBody>
      </p:sp>
      <p:sp>
        <p:nvSpPr>
          <p:cNvPr id="27"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10%</a:t>
            </a:r>
          </a:p>
        </p:txBody>
      </p:sp>
      <p:sp>
        <p:nvSpPr>
          <p:cNvPr id="28"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10%</a:t>
            </a:r>
          </a:p>
        </p:txBody>
      </p:sp>
      <p:sp>
        <p:nvSpPr>
          <p:cNvPr id="29"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6</a:t>
            </a:r>
            <a: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OVERALL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OVERALL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ORGANIZATION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7.1 Launch integration with 2 other applications</a:t>
            </a:r>
            <a:r>
              <a:rPr b="false" i="false" strike="noStrike" sz="1400" u="none">
                <a:solidFill>
                  <a:srgbClr val="000000"/>
                </a:solidFill>
                <a:latin typeface="Arial"/>
              </a:rPr>
              <a:t> (IT Group)</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100%</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100%</a:t>
            </a:r>
          </a:p>
        </p:txBody>
      </p:sp>
      <p:sp>
        <p:nvSpPr>
          <p:cNvPr id="20"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7.2 Complete and launch the API</a:t>
            </a:r>
            <a:r>
              <a:rPr b="false" i="false" strike="noStrike" sz="1400" u="none">
                <a:solidFill>
                  <a:srgbClr val="000000"/>
                </a:solidFill>
                <a:latin typeface="Arial"/>
              </a:rPr>
              <a:t> (IT Group)</a:t>
            </a:r>
          </a:p>
        </p:txBody>
      </p:sp>
      <p:sp>
        <p:nvSpPr>
          <p:cNvPr id="21"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2"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20%</a:t>
            </a:r>
          </a:p>
        </p:txBody>
      </p:sp>
      <p:sp>
        <p:nvSpPr>
          <p:cNvPr id="23"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20%</a:t>
            </a:r>
          </a:p>
        </p:txBody>
      </p:sp>
      <p:sp>
        <p:nvSpPr>
          <p:cNvPr id="24"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8.1 Set up computers to be accessed from any destination.</a:t>
            </a:r>
            <a:r>
              <a:rPr b="false" i="false" strike="noStrike" sz="1400" u="none">
                <a:solidFill>
                  <a:srgbClr val="000000"/>
                </a:solidFill>
                <a:latin typeface="Arial"/>
              </a:rPr>
              <a:t> (Administration)</a:t>
            </a:r>
          </a:p>
        </p:txBody>
      </p:sp>
      <p:sp>
        <p:nvSpPr>
          <p:cNvPr id="25"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computers set up each year</a:t>
            </a:r>
            <a:r>
              <a:rPr b="true" i="false" strike="noStrike" sz="1400" u="none">
                <a:solidFill>
                  <a:srgbClr val="000000"/>
                </a:solidFill>
                <a:latin typeface="Arial"/>
              </a:rPr>
              <a:t>
Target: </a:t>
            </a:r>
            <a:r>
              <a:rPr b="false" i="false" strike="noStrike" sz="1400" u="none">
                <a:solidFill>
                  <a:srgbClr val="000000"/>
                </a:solidFill>
                <a:latin typeface="Arial"/>
              </a:rPr>
              <a:t>5</a:t>
            </a:r>
          </a:p>
        </p:txBody>
      </p:sp>
      <p:sp>
        <p:nvSpPr>
          <p:cNvPr id="26"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100</a:t>
            </a:r>
          </a:p>
        </p:txBody>
      </p:sp>
      <p:sp>
        <p:nvSpPr>
          <p:cNvPr id="27"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100</a:t>
            </a:r>
          </a:p>
        </p:txBody>
      </p:sp>
      <p:sp>
        <p:nvSpPr>
          <p:cNvPr id="2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7</a:t>
            </a:r>
            <a: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 name="Header Background" descr="M3 Header Logo"/>
          <p:cNvPicPr>
            <a:picLocks noChangeAspect="1"/>
          </p:cNvPicPr>
          <p:nvPr/>
        </p:nvPicPr>
        <p:blipFill>
          <a:blip r:embed="rId2"/>
          <a:stretch>
            <a:fillRect/>
          </a:stretch>
        </p:blipFill>
        <p:spPr>
          <a:xfrm rot="0">
            <a:off x="0" y="0"/>
            <a:ext cx="9144000" cy="6858000"/>
          </a:xfrm>
          <a:prstGeom prst="rect">
            <a:avLst/>
          </a:prstGeom>
        </p:spPr>
      </p:pic>
      <p:pic>
        <p:nvPicPr>
          <p:cNvPr id="2" name="Header Logo Background" descr="M3 Header Logo"/>
          <p:cNvPicPr>
            <a:picLocks noChangeAspect="1"/>
          </p:cNvPicPr>
          <p:nvPr/>
        </p:nvPicPr>
        <p:blipFill>
          <a:blip r:embed="rId3"/>
          <a:stretch>
            <a:fillRect/>
          </a:stretch>
        </p:blipFill>
        <p:spPr>
          <a:xfrm rot="0">
            <a:off x="6667500" y="0"/>
            <a:ext cx="2076450" cy="1085850"/>
          </a:xfrm>
          <a:prstGeom prst="rect">
            <a:avLst/>
          </a:prstGeom>
        </p:spPr>
      </p:pic>
      <p:pic>
        <p:nvPicPr>
          <p:cNvPr id="3" name="Header Logo" descr="M3 Header Logo"/>
          <p:cNvPicPr>
            <a:picLocks noChangeAspect="1"/>
          </p:cNvPicPr>
          <p:nvPr/>
        </p:nvPicPr>
        <p:blipFill>
          <a:blip r:embed="rId4"/>
          <a:stretch>
            <a:fillRect/>
          </a:stretch>
        </p:blipFill>
        <p:spPr>
          <a:xfrm rot="0">
            <a:off x="7000875" y="266700"/>
            <a:ext cx="1666875" cy="533400"/>
          </a:xfrm>
          <a:prstGeom prst="rect">
            <a:avLst/>
          </a:prstGeom>
        </p:spPr>
      </p:pic>
      <p:pic>
        <p:nvPicPr>
          <p:cNvPr id="4" name="separator" descr="separator"/>
          <p:cNvPicPr>
            <a:picLocks noChangeAspect="1"/>
          </p:cNvPicPr>
          <p:nvPr/>
        </p:nvPicPr>
        <p:blipFill>
          <a:blip r:embed="rId5"/>
          <a:stretch>
            <a:fillRect/>
          </a:stretch>
        </p:blipFill>
        <p:spPr>
          <a:xfrm rot="0">
            <a:off x="285750" y="2857500"/>
            <a:ext cx="8763000" cy="19050"/>
          </a:xfrm>
          <a:prstGeom prst="rect">
            <a:avLst/>
          </a:prstGeom>
        </p:spPr>
      </p:pic>
      <p:pic>
        <p:nvPicPr>
          <p:cNvPr id="5" name="separator" descr="separator"/>
          <p:cNvPicPr>
            <a:picLocks noChangeAspect="1"/>
          </p:cNvPicPr>
          <p:nvPr/>
        </p:nvPicPr>
        <p:blipFill>
          <a:blip r:embed="rId6"/>
          <a:stretch>
            <a:fillRect/>
          </a:stretch>
        </p:blipFill>
        <p:spPr>
          <a:xfrm rot="0">
            <a:off x="285750" y="4619625"/>
            <a:ext cx="8763000" cy="19050"/>
          </a:xfrm>
          <a:prstGeom prst="rect">
            <a:avLst/>
          </a:prstGeom>
        </p:spPr>
      </p:pic>
      <p:pic>
        <p:nvPicPr>
          <p:cNvPr id="6" name="StatusLeft" descr="StatusLeft"/>
          <p:cNvPicPr>
            <a:picLocks noChangeAspect="1"/>
          </p:cNvPicPr>
          <p:nvPr/>
        </p:nvPicPr>
        <p:blipFill>
          <a:blip r:embed="rId7"/>
          <a:stretch>
            <a:fillRect/>
          </a:stretch>
        </p:blipFill>
        <p:spPr>
          <a:xfrm rot="0">
            <a:off x="6524625" y="1619250"/>
            <a:ext cx="457200" cy="485775"/>
          </a:xfrm>
          <a:prstGeom prst="rect">
            <a:avLst/>
          </a:prstGeom>
        </p:spPr>
      </p:pic>
      <p:pic>
        <p:nvPicPr>
          <p:cNvPr id="7" name="StatusRight" descr="StatusRight"/>
          <p:cNvPicPr>
            <a:picLocks noChangeAspect="1"/>
          </p:cNvPicPr>
          <p:nvPr/>
        </p:nvPicPr>
        <p:blipFill>
          <a:blip r:embed="rId8"/>
          <a:stretch>
            <a:fillRect/>
          </a:stretch>
        </p:blipFill>
        <p:spPr>
          <a:xfrm rot="0">
            <a:off x="6972300" y="1619250"/>
            <a:ext cx="1971675" cy="485775"/>
          </a:xfrm>
          <a:prstGeom prst="rect">
            <a:avLst/>
          </a:prstGeom>
        </p:spPr>
      </p:pic>
      <p:pic>
        <p:nvPicPr>
          <p:cNvPr id="8" name="StatusLeft" descr="StatusLeft"/>
          <p:cNvPicPr>
            <a:picLocks noChangeAspect="1"/>
          </p:cNvPicPr>
          <p:nvPr/>
        </p:nvPicPr>
        <p:blipFill>
          <a:blip r:embed="rId9"/>
          <a:stretch>
            <a:fillRect/>
          </a:stretch>
        </p:blipFill>
        <p:spPr>
          <a:xfrm rot="0">
            <a:off x="6524625" y="3381375"/>
            <a:ext cx="457200" cy="485775"/>
          </a:xfrm>
          <a:prstGeom prst="rect">
            <a:avLst/>
          </a:prstGeom>
        </p:spPr>
      </p:pic>
      <p:pic>
        <p:nvPicPr>
          <p:cNvPr id="9" name="StatusRight" descr="StatusRight"/>
          <p:cNvPicPr>
            <a:picLocks noChangeAspect="1"/>
          </p:cNvPicPr>
          <p:nvPr/>
        </p:nvPicPr>
        <p:blipFill>
          <a:blip r:embed="rId10"/>
          <a:stretch>
            <a:fillRect/>
          </a:stretch>
        </p:blipFill>
        <p:spPr>
          <a:xfrm rot="0">
            <a:off x="6972300" y="3381375"/>
            <a:ext cx="1971675" cy="485775"/>
          </a:xfrm>
          <a:prstGeom prst="rect">
            <a:avLst/>
          </a:prstGeom>
        </p:spPr>
      </p:pic>
      <p:pic>
        <p:nvPicPr>
          <p:cNvPr id="10" name="StatusLeft" descr="StatusLeft"/>
          <p:cNvPicPr>
            <a:picLocks noChangeAspect="1"/>
          </p:cNvPicPr>
          <p:nvPr/>
        </p:nvPicPr>
        <p:blipFill>
          <a:blip r:embed="rId11"/>
          <a:stretch>
            <a:fillRect/>
          </a:stretch>
        </p:blipFill>
        <p:spPr>
          <a:xfrm rot="0">
            <a:off x="6524625" y="5143500"/>
            <a:ext cx="457200" cy="485775"/>
          </a:xfrm>
          <a:prstGeom prst="rect">
            <a:avLst/>
          </a:prstGeom>
        </p:spPr>
      </p:pic>
      <p:pic>
        <p:nvPicPr>
          <p:cNvPr id="11" name="StatusRight" descr="StatusRight"/>
          <p:cNvPicPr>
            <a:picLocks noChangeAspect="1"/>
          </p:cNvPicPr>
          <p:nvPr/>
        </p:nvPicPr>
        <p:blipFill>
          <a:blip r:embed="rId12"/>
          <a:stretch>
            <a:fillRect/>
          </a:stretch>
        </p:blipFill>
        <p:spPr>
          <a:xfrm rot="0">
            <a:off x="6972300" y="5143500"/>
            <a:ext cx="1971675" cy="485775"/>
          </a:xfrm>
          <a:prstGeom prst="rect">
            <a:avLst/>
          </a:prstGeom>
        </p:spPr>
      </p:pic>
      <p:pic>
        <p:nvPicPr>
          <p:cNvPr id="12" name="Footer Logo" descr="PHPPowerPoint logo"/>
          <p:cNvPicPr>
            <a:picLocks noChangeAspect="1"/>
          </p:cNvPicPr>
          <p:nvPr/>
        </p:nvPicPr>
        <p:blipFill>
          <a:blip r:embed="rId13"/>
          <a:stretch>
            <a:fillRect/>
          </a:stretch>
        </p:blipFill>
        <p:spPr>
          <a:xfrm rot="0">
            <a:off x="0" y="6381750"/>
            <a:ext cx="9163050" cy="504825"/>
          </a:xfrm>
          <a:prstGeom prst="rect">
            <a:avLst/>
          </a:prstGeom>
        </p:spPr>
      </p:pic>
      <p:sp>
        <p:nvSpPr>
          <p:cNvPr id="13" name=""/>
          <p:cNvSpPr txBox="1"/>
          <p:nvPr/>
        </p:nvSpPr>
        <p:spPr>
          <a:xfrm rot="0">
            <a:off x="95250" y="247650"/>
            <a:ext cx="8210550" cy="0"/>
          </a:xfrm>
          <a:prstGeom prst="rect"/>
          <a:noFill/>
        </p:spPr>
        <p:txBody>
          <a:bodyPr wrap="square" rtlCol="0">
            <a:spAutoFit/>
          </a:bodyPr>
          <a:lstStyle/>
          <a:p>
            <a:pPr algn="l" fontAlgn="base" indent="0" lvl="0"/>
            <a:r>
              <a:rPr b="false" i="false" strike="noStrike" sz="1800" u="none">
                <a:solidFill>
                  <a:srgbClr val="FFFFFF"/>
                </a:solidFill>
                <a:latin typeface="Arial"/>
              </a:rPr>
              <a:t>OVERALL - PERFORMANCE TO DATE</a:t>
            </a:r>
          </a:p>
        </p:txBody>
      </p:sp>
      <p:sp>
        <p:nvSpPr>
          <p:cNvPr id="14" name=""/>
          <p:cNvSpPr txBox="1"/>
          <p:nvPr/>
        </p:nvSpPr>
        <p:spPr>
          <a:xfrm rot="0">
            <a:off x="95250" y="238125"/>
            <a:ext cx="8210550" cy="0"/>
          </a:xfrm>
          <a:prstGeom prst="rect"/>
          <a:noFill/>
        </p:spPr>
        <p:txBody>
          <a:bodyPr wrap="square" rtlCol="0">
            <a:spAutoFit/>
          </a:bodyPr>
          <a:lstStyle/>
          <a:p>
            <a:pPr algn="l" fontAlgn="base" indent="0" lvl="0"/>
            <a:r>
              <a:rPr b="false" i="false" strike="noStrike" sz="1800" u="none">
                <a:solidFill>
                  <a:srgbClr val="959898"/>
                </a:solidFill>
                <a:latin typeface="Arial"/>
              </a:rPr>
              <a:t>OVERALL - PERFORMANCE TO DATE</a:t>
            </a:r>
          </a:p>
        </p:txBody>
      </p:sp>
      <p:sp>
        <p:nvSpPr>
          <p:cNvPr id="15" name=""/>
          <p:cNvSpPr txBox="1"/>
          <p:nvPr/>
        </p:nvSpPr>
        <p:spPr>
          <a:xfrm rot="0">
            <a:off x="285750" y="666750"/>
            <a:ext cx="4953000" cy="1238250"/>
          </a:xfrm>
          <a:prstGeom prst="rect"/>
          <a:noFill/>
        </p:spPr>
        <p:txBody>
          <a:bodyPr wrap="square" rtlCol="0">
            <a:spAutoFit/>
          </a:bodyPr>
          <a:lstStyle/>
          <a:p>
            <a:pPr algn="l" fontAlgn="base" indent="0" lvl="0"/>
            <a:r>
              <a:rPr b="true" i="false" strike="noStrike" sz="2000" u="none">
                <a:solidFill>
                  <a:srgbClr val="959898"/>
                </a:solidFill>
                <a:latin typeface="Arial"/>
              </a:rPr>
              <a:t>ORGANIZATION GOALS</a:t>
            </a:r>
          </a:p>
        </p:txBody>
      </p:sp>
      <p:sp>
        <p:nvSpPr>
          <p:cNvPr id="16" name=""/>
          <p:cNvSpPr txBox="1"/>
          <p:nvPr/>
        </p:nvSpPr>
        <p:spPr>
          <a:xfrm rot="0">
            <a:off x="285750" y="123825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8.2 Define all procedures and process in writing in order to support projected growth.</a:t>
            </a:r>
            <a:r>
              <a:rPr b="false" i="false" strike="noStrike" sz="1400" u="none">
                <a:solidFill>
                  <a:srgbClr val="000000"/>
                </a:solidFill>
                <a:latin typeface="Arial"/>
              </a:rPr>
              <a:t> (Administration)</a:t>
            </a:r>
          </a:p>
        </p:txBody>
      </p:sp>
      <p:sp>
        <p:nvSpPr>
          <p:cNvPr id="17" name=""/>
          <p:cNvSpPr txBox="1"/>
          <p:nvPr/>
        </p:nvSpPr>
        <p:spPr>
          <a:xfrm rot="0">
            <a:off x="285750" y="209550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of process in writing.</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18" name=""/>
          <p:cNvSpPr txBox="1"/>
          <p:nvPr/>
        </p:nvSpPr>
        <p:spPr>
          <a:xfrm rot="0">
            <a:off x="7010400" y="162877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50%</a:t>
            </a:r>
          </a:p>
        </p:txBody>
      </p:sp>
      <p:sp>
        <p:nvSpPr>
          <p:cNvPr id="19" name=""/>
          <p:cNvSpPr txBox="1"/>
          <p:nvPr/>
        </p:nvSpPr>
        <p:spPr>
          <a:xfrm rot="0">
            <a:off x="7010400" y="161925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50%</a:t>
            </a:r>
          </a:p>
        </p:txBody>
      </p:sp>
      <p:sp>
        <p:nvSpPr>
          <p:cNvPr id="20" name=""/>
          <p:cNvSpPr txBox="1"/>
          <p:nvPr/>
        </p:nvSpPr>
        <p:spPr>
          <a:xfrm rot="0">
            <a:off x="285750" y="3000375"/>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8.3 Blogs &amp; Newsletters: Consistently timely relevant thought leadership that is developed, published and preserved.</a:t>
            </a:r>
            <a:r>
              <a:rPr b="false" i="false" strike="noStrike" sz="1400" u="none">
                <a:solidFill>
                  <a:srgbClr val="000000"/>
                </a:solidFill>
                <a:latin typeface="Arial"/>
              </a:rPr>
              <a:t> (Sales/Marketing)</a:t>
            </a:r>
          </a:p>
        </p:txBody>
      </p:sp>
      <p:sp>
        <p:nvSpPr>
          <p:cNvPr id="21" name=""/>
          <p:cNvSpPr txBox="1"/>
          <p:nvPr/>
        </p:nvSpPr>
        <p:spPr>
          <a:xfrm rot="0">
            <a:off x="285750" y="3857625"/>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 complete</a:t>
            </a:r>
            <a:r>
              <a:rPr b="true" i="false" strike="noStrike" sz="1400" u="none">
                <a:solidFill>
                  <a:srgbClr val="000000"/>
                </a:solidFill>
                <a:latin typeface="Arial"/>
              </a:rPr>
              <a:t>
Target: </a:t>
            </a:r>
            <a:r>
              <a:rPr b="false" i="false" strike="noStrike" sz="1400" u="none">
                <a:solidFill>
                  <a:srgbClr val="000000"/>
                </a:solidFill>
                <a:latin typeface="Arial"/>
              </a:rPr>
              <a:t>100</a:t>
            </a:r>
          </a:p>
        </p:txBody>
      </p:sp>
      <p:sp>
        <p:nvSpPr>
          <p:cNvPr id="22" name=""/>
          <p:cNvSpPr txBox="1"/>
          <p:nvPr/>
        </p:nvSpPr>
        <p:spPr>
          <a:xfrm rot="0">
            <a:off x="7010400" y="3390900"/>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33</a:t>
            </a:r>
          </a:p>
        </p:txBody>
      </p:sp>
      <p:sp>
        <p:nvSpPr>
          <p:cNvPr id="23" name=""/>
          <p:cNvSpPr txBox="1"/>
          <p:nvPr/>
        </p:nvSpPr>
        <p:spPr>
          <a:xfrm rot="0">
            <a:off x="7010400" y="3381375"/>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33</a:t>
            </a:r>
          </a:p>
        </p:txBody>
      </p:sp>
      <p:sp>
        <p:nvSpPr>
          <p:cNvPr id="24" name=""/>
          <p:cNvSpPr txBox="1"/>
          <p:nvPr/>
        </p:nvSpPr>
        <p:spPr>
          <a:xfrm rot="0">
            <a:off x="285750" y="4762500"/>
            <a:ext cx="4191000" cy="904875"/>
          </a:xfrm>
          <a:prstGeom prst="rect"/>
          <a:noFill/>
        </p:spPr>
        <p:txBody>
          <a:bodyPr wrap="square" rtlCol="0">
            <a:spAutoFit/>
          </a:bodyPr>
          <a:lstStyle/>
          <a:p>
            <a:pPr algn="l" fontAlgn="base" indent="0" lvl="0"/>
            <a:r>
              <a:rPr b="false" i="false" strike="noStrike" sz="1400" u="none">
                <a:solidFill>
                  <a:srgbClr val="000000"/>
                </a:solidFill>
                <a:latin typeface="Arial"/>
              </a:rPr>
              <a:t>9.1 Train sales people in best practices</a:t>
            </a:r>
            <a:r>
              <a:rPr b="false" i="false" strike="noStrike" sz="1400" u="none">
                <a:solidFill>
                  <a:srgbClr val="000000"/>
                </a:solidFill>
                <a:latin typeface="Arial"/>
              </a:rPr>
              <a:t> (Sales/Marketing)</a:t>
            </a:r>
          </a:p>
        </p:txBody>
      </p:sp>
      <p:sp>
        <p:nvSpPr>
          <p:cNvPr id="25" name=""/>
          <p:cNvSpPr txBox="1"/>
          <p:nvPr/>
        </p:nvSpPr>
        <p:spPr>
          <a:xfrm rot="0">
            <a:off x="285750" y="5619750"/>
            <a:ext cx="4191000" cy="476250"/>
          </a:xfrm>
          <a:prstGeom prst="rect"/>
          <a:noFill/>
        </p:spPr>
        <p:txBody>
          <a:bodyPr wrap="square" rtlCol="0">
            <a:spAutoFit/>
          </a:bodyPr>
          <a:lstStyle/>
          <a:p>
            <a:pPr algn="l" fontAlgn="base" indent="0" lvl="0"/>
            <a:r>
              <a:rPr b="true" i="false" strike="noStrike" sz="1400" u="none">
                <a:solidFill>
                  <a:srgbClr val="000000"/>
                </a:solidFill>
                <a:latin typeface="Arial"/>
              </a:rPr>
              <a:t>Measure: </a:t>
            </a:r>
            <a:r>
              <a:rPr b="false" i="false" strike="noStrike" sz="1400" u="none">
                <a:solidFill>
                  <a:srgbClr val="000000"/>
                </a:solidFill>
                <a:latin typeface="Arial"/>
              </a:rPr>
              <a:t>actual attendance per year by all 12 managers</a:t>
            </a:r>
            <a:r>
              <a:rPr b="true" i="false" strike="noStrike" sz="1400" u="none">
                <a:solidFill>
                  <a:srgbClr val="000000"/>
                </a:solidFill>
                <a:latin typeface="Arial"/>
              </a:rPr>
              <a:t>
Target: </a:t>
            </a:r>
            <a:r>
              <a:rPr b="false" i="false" strike="noStrike" sz="1400" u="none">
                <a:solidFill>
                  <a:srgbClr val="000000"/>
                </a:solidFill>
                <a:latin typeface="Arial"/>
              </a:rPr>
              <a:t>12</a:t>
            </a:r>
          </a:p>
        </p:txBody>
      </p:sp>
      <p:sp>
        <p:nvSpPr>
          <p:cNvPr id="26" name=""/>
          <p:cNvSpPr txBox="1"/>
          <p:nvPr/>
        </p:nvSpPr>
        <p:spPr>
          <a:xfrm rot="0">
            <a:off x="7010400" y="5153025"/>
            <a:ext cx="2857500" cy="381000"/>
          </a:xfrm>
          <a:prstGeom prst="rect"/>
          <a:noFill/>
        </p:spPr>
        <p:txBody>
          <a:bodyPr wrap="square" rtlCol="0">
            <a:spAutoFit/>
          </a:bodyPr>
          <a:lstStyle/>
          <a:p>
            <a:pPr algn="l" fontAlgn="base" indent="0" lvl="0"/>
            <a:r>
              <a:rPr b="true" i="false" strike="noStrike" sz="2400" u="none">
                <a:solidFill>
                  <a:srgbClr val="FFFFFF"/>
                </a:solidFill>
                <a:latin typeface="Arial"/>
              </a:rPr>
              <a:t>25</a:t>
            </a:r>
          </a:p>
        </p:txBody>
      </p:sp>
      <p:sp>
        <p:nvSpPr>
          <p:cNvPr id="27" name=""/>
          <p:cNvSpPr txBox="1"/>
          <p:nvPr/>
        </p:nvSpPr>
        <p:spPr>
          <a:xfrm rot="0">
            <a:off x="7010400" y="5143500"/>
            <a:ext cx="2857500" cy="381000"/>
          </a:xfrm>
          <a:prstGeom prst="rect"/>
          <a:noFill/>
        </p:spPr>
        <p:txBody>
          <a:bodyPr wrap="square" rtlCol="0">
            <a:spAutoFit/>
          </a:bodyPr>
          <a:lstStyle/>
          <a:p>
            <a:pPr algn="l" fontAlgn="base" indent="0" lvl="0"/>
            <a:r>
              <a:rPr b="true" i="false" strike="noStrike" sz="2400" u="none">
                <a:solidFill>
                  <a:srgbClr val="223244"/>
                </a:solidFill>
                <a:latin typeface="Arial"/>
              </a:rPr>
              <a:t>25</a:t>
            </a:r>
          </a:p>
        </p:txBody>
      </p:sp>
      <p:sp>
        <p:nvSpPr>
          <p:cNvPr id="28" name=""/>
          <p:cNvSpPr txBox="1"/>
          <p:nvPr/>
        </p:nvSpPr>
        <p:spPr>
          <a:xfrm rot="0">
            <a:off x="8477250" y="6477000"/>
            <a:ext cx="666750" cy="190500"/>
          </a:xfrm>
          <a:prstGeom prst="rect"/>
          <a:noFill/>
        </p:spPr>
        <p:txBody>
          <a:bodyPr wrap="square" rtlCol="0">
            <a:spAutoFit/>
          </a:bodyPr>
          <a:lstStyle/>
          <a:p>
            <a:pPr algn="r" fontAlgn="base" indent="0" lvl="0"/>
            <a:r>
              <a:rPr b="false" i="false" strike="noStrike" sz="1200" u="none">
                <a:solidFill>
                  <a:srgbClr val="9b9b9b"/>
                </a:solidFill>
                <a:latin typeface="Arial"/>
              </a:rPr>
              <a:t>8</a:t>
            </a:r>
            <a:b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M3 Reporting</dc:creator>
  <cp:lastModifiedBy>Erik Noyes</cp:lastModifiedBy>
  <dcterms:created xsi:type="dcterms:W3CDTF">2013-12-03T13:43:36-05:00</dcterms:created>
  <dcterms:modified xsi:type="dcterms:W3CDTF">2013-12-03T13:43:36-05:00</dcterms:modified>
  <dc:title>Office 2007 PPTX Test Document</dc:title>
  <dc:description>Presentation</dc:description>
  <dc:subject>Office 2007 PPTX Test Document</dc:subject>
  <cp:keywords>office 2007 openxml php</cp:keywords>
  <cp:category>powerpoint presentation file</cp:category>
</cp:coreProperties>
</file>