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0" d="100"/>
          <a:sy n="80" d="100"/>
        </p:scale>
        <p:origin x="-1445"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t>19/07/2012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t>19/07/2012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t>19/07/2012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t>19/07/2012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0DA8BB-0D18-469F-8022-DD923457DE3A}" type="datetimeFigureOut">
              <a:rPr lang="nl-BE" smtClean="0"/>
              <a:t>19/07/2012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Date Placeholder 4"/>
          <p:cNvSpPr>
            <a:spLocks noGrp="1"/>
          </p:cNvSpPr>
          <p:nvPr>
            <p:ph type="dt" sz="half" idx="10"/>
          </p:nvPr>
        </p:nvSpPr>
        <p:spPr/>
        <p:txBody>
          <a:bodyPr/>
          <a:lstStyle/>
          <a:p>
            <a:fld id="{6F0DA8BB-0D18-469F-8022-DD923457DE3A}" type="datetimeFigureOut">
              <a:rPr lang="nl-BE" smtClean="0"/>
              <a:t>19/07/2012</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Date Placeholder 6"/>
          <p:cNvSpPr>
            <a:spLocks noGrp="1"/>
          </p:cNvSpPr>
          <p:nvPr>
            <p:ph type="dt" sz="half" idx="10"/>
          </p:nvPr>
        </p:nvSpPr>
        <p:spPr/>
        <p:txBody>
          <a:bodyPr/>
          <a:lstStyle/>
          <a:p>
            <a:fld id="{6F0DA8BB-0D18-469F-8022-DD923457DE3A}" type="datetimeFigureOut">
              <a:rPr lang="nl-BE" smtClean="0"/>
              <a:t>19/07/2012</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Date Placeholder 2"/>
          <p:cNvSpPr>
            <a:spLocks noGrp="1"/>
          </p:cNvSpPr>
          <p:nvPr>
            <p:ph type="dt" sz="half" idx="10"/>
          </p:nvPr>
        </p:nvSpPr>
        <p:spPr/>
        <p:txBody>
          <a:bodyPr/>
          <a:lstStyle/>
          <a:p>
            <a:fld id="{6F0DA8BB-0D18-469F-8022-DD923457DE3A}" type="datetimeFigureOut">
              <a:rPr lang="nl-BE" smtClean="0"/>
              <a:t>19/07/2012</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DA8BB-0D18-469F-8022-DD923457DE3A}" type="datetimeFigureOut">
              <a:rPr lang="nl-BE" smtClean="0"/>
              <a:t>19/07/2012</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smtClean="0"/>
              <a:t>19/07/2012</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smtClean="0"/>
              <a:t>19/07/2012</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30DBB-9FD5-43E7-88F1-55A569E9525E}" type="datetimeFigureOut">
              <a:rPr lang="nl-BE" smtClean="0"/>
              <a:t>19/07/2012</a:t>
            </a:fld>
            <a:endParaRPr lang="nl-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36665-E7E9-4861-9ADF-F11A47CBAD79}" type="slidenum">
              <a:rPr lang="nl-BE" smtClean="0"/>
              <a:t>‹#›</a:t>
            </a:fld>
            <a:endParaRPr 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5.png"/><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8.png"/><Relationship Id="rId4" Type="http://schemas.openxmlformats.org/officeDocument/2006/relationships/image" Target="../media/image6.jpg"/><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8.png"/><Relationship Id="rId4" Type="http://schemas.openxmlformats.org/officeDocument/2006/relationships/image" Target="../media/image6.jpg"/><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5.png"/><Relationship Id="rId7"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8.png"/><Relationship Id="rId4" Type="http://schemas.openxmlformats.org/officeDocument/2006/relationships/image" Target="../media/image6.jpg"/><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8.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8.pn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1.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2.jpg"/><Relationship Id="rId4" Type="http://schemas.openxmlformats.org/officeDocument/2006/relationships/image" Target="../media/image6.jp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6.jp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8.pn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jpg"/></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8.png"/><Relationship Id="rId4" Type="http://schemas.openxmlformats.org/officeDocument/2006/relationships/image" Target="../media/image6.jpg"/><Relationship Id="rId9"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5.png"/><Relationship Id="rId7"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8.png"/><Relationship Id="rId4" Type="http://schemas.openxmlformats.org/officeDocument/2006/relationships/image" Target="../media/image6.jpg"/><Relationship Id="rId9"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jpg"/></Relationships>
</file>

<file path=ppt/slides/_rels/slide2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5.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8.png"/><Relationship Id="rId4" Type="http://schemas.openxmlformats.org/officeDocument/2006/relationships/image" Target="../media/image6.jpg"/><Relationship Id="rId9"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image" Target="../media/image6.jp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8.png"/><Relationship Id="rId4" Type="http://schemas.openxmlformats.org/officeDocument/2006/relationships/image" Target="../media/image6.jp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1.jpg"/><Relationship Id="rId4" Type="http://schemas.openxmlformats.org/officeDocument/2006/relationships/image" Target="../media/image6.jp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5.png"/><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8.png"/><Relationship Id="rId4" Type="http://schemas.openxmlformats.org/officeDocument/2006/relationships/image" Target="../media/image6.jpg"/><Relationship Id="rId9" Type="http://schemas.openxmlformats.org/officeDocument/2006/relationships/image" Target="../media/image4.png"/></Relationships>
</file>

<file path=ppt/slides/_rels/slide3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8.png"/><Relationship Id="rId4" Type="http://schemas.openxmlformats.org/officeDocument/2006/relationships/image" Target="../media/image6.jp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1.jpg"/><Relationship Id="rId4" Type="http://schemas.openxmlformats.org/officeDocument/2006/relationships/image" Target="../media/image6.jp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jpg"/><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6.jpg"/><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6.jpg"/><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8.png"/><Relationship Id="rId4" Type="http://schemas.openxmlformats.org/officeDocument/2006/relationships/image" Target="../media/image6.jpg"/><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8.pn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Header Strip" descr="Gray Strip"/>
          <p:cNvPicPr>
            <a:picLocks noChangeAspect="1"/>
          </p:cNvPicPr>
          <p:nvPr/>
        </p:nvPicPr>
        <p:blipFill>
          <a:blip r:embed="rId2"/>
          <a:stretch>
            <a:fillRect/>
          </a:stretch>
        </p:blipFill>
        <p:spPr>
          <a:xfrm>
            <a:off x="0" y="142875"/>
            <a:ext cx="9163050" cy="457200"/>
          </a:xfrm>
          <a:prstGeom prst="rect">
            <a:avLst/>
          </a:prstGeom>
        </p:spPr>
      </p:pic>
      <p:pic>
        <p:nvPicPr>
          <p:cNvPr id="2" name="Histogram Example" descr="Histogram Example"/>
          <p:cNvPicPr>
            <a:picLocks noChangeAspect="1"/>
          </p:cNvPicPr>
          <p:nvPr/>
        </p:nvPicPr>
        <p:blipFill>
          <a:blip r:embed="rId3"/>
          <a:stretch>
            <a:fillRect/>
          </a:stretch>
        </p:blipFill>
        <p:spPr>
          <a:xfrm>
            <a:off x="5829300" y="2466975"/>
            <a:ext cx="2095500" cy="1085850"/>
          </a:xfrm>
          <a:prstGeom prst="rect">
            <a:avLst/>
          </a:prstGeom>
        </p:spPr>
      </p:pic>
      <p:pic>
        <p:nvPicPr>
          <p:cNvPr id="3" name="Speedo Example" descr="Speedo Example"/>
          <p:cNvPicPr>
            <a:picLocks noChangeAspect="1"/>
          </p:cNvPicPr>
          <p:nvPr/>
        </p:nvPicPr>
        <p:blipFill>
          <a:blip r:embed="rId4"/>
          <a:stretch>
            <a:fillRect/>
          </a:stretch>
        </p:blipFill>
        <p:spPr>
          <a:xfrm>
            <a:off x="6305550" y="3895725"/>
            <a:ext cx="1619250" cy="1181100"/>
          </a:xfrm>
          <a:prstGeom prst="rect">
            <a:avLst/>
          </a:prstGeom>
        </p:spPr>
      </p:pic>
      <p:pic>
        <p:nvPicPr>
          <p:cNvPr id="4" name="Footer Logo" descr="PHPPowerPoint logo"/>
          <p:cNvPicPr>
            <a:picLocks noChangeAspect="1"/>
          </p:cNvPicPr>
          <p:nvPr/>
        </p:nvPicPr>
        <p:blipFill>
          <a:blip r:embed="rId5"/>
          <a:stretch>
            <a:fillRect/>
          </a:stretch>
        </p:blipFill>
        <p:spPr>
          <a:xfrm>
            <a:off x="0" y="6381750"/>
            <a:ext cx="9163050" cy="504825"/>
          </a:xfrm>
          <a:prstGeom prst="rect">
            <a:avLst/>
          </a:prstGeom>
        </p:spPr>
      </p:pic>
      <p:sp>
        <p:nvSpPr>
          <p:cNvPr id="5" name="TextBox 4"/>
          <p:cNvSpPr txBox="1"/>
          <p:nvPr/>
        </p:nvSpPr>
        <p:spPr>
          <a:xfrm>
            <a:off x="0" y="142875"/>
            <a:ext cx="9163050" cy="476250"/>
          </a:xfrm>
          <a:prstGeom prst="rect">
            <a:avLst/>
          </a:prstGeom>
          <a:noFill/>
        </p:spPr>
        <p:txBody>
          <a:bodyPr wrap="square" rtlCol="0">
            <a:spAutoFit/>
          </a:bodyPr>
          <a:lstStyle/>
          <a:p>
            <a:pPr lvl="0" indent="0" algn="ctr" fontAlgn="base"/>
            <a:r>
              <a:rPr sz="2400" b="0" i="0" u="none" strike="noStrike">
                <a:solidFill>
                  <a:srgbClr val="000000"/>
                </a:solidFill>
                <a:latin typeface="Arial"/>
              </a:rPr>
              <a:t>How to Read the MyStrategicPlan Strategy Review PowerPoint</a:t>
            </a:r>
          </a:p>
        </p:txBody>
      </p:sp>
      <p:sp>
        <p:nvSpPr>
          <p:cNvPr id="6" name="TextBox 5"/>
          <p:cNvSpPr txBox="1"/>
          <p:nvPr/>
        </p:nvSpPr>
        <p:spPr>
          <a:xfrm>
            <a:off x="190500" y="809625"/>
            <a:ext cx="9163050" cy="476250"/>
          </a:xfrm>
          <a:prstGeom prst="rect">
            <a:avLst/>
          </a:prstGeom>
          <a:noFill/>
        </p:spPr>
        <p:txBody>
          <a:bodyPr wrap="square" rtlCol="0">
            <a:spAutoFit/>
          </a:bodyPr>
          <a:lstStyle/>
          <a:p>
            <a:pPr lvl="0" indent="0" algn="l" fontAlgn="base"/>
            <a:r>
              <a:rPr sz="1200" b="0" i="0" u="none" strike="noStrike">
                <a:solidFill>
                  <a:srgbClr val="000000"/>
                </a:solidFill>
                <a:latin typeface="Arial"/>
              </a:rPr>
              <a:t>•     The “Focus for Next Quarter” shows actions that support the goals displayed for the department / team member
       that happen at any time in the next 3 months.
•     The “Accomplishments” shows goals that have been marked as completed for the department / team member.
•     If there are no items that meet the criteria for “Accomplished” or “Focus for Next Quarter”, then there will be no
       slide shown.
•     Goals that are tracked as KPIs will have a graph next to them showing the target and actual.
•     Goals that are tracked on a project status (% complete) will have a dial gauge next to them.</a:t>
            </a:r>
          </a:p>
        </p:txBody>
      </p:sp>
      <p:sp>
        <p:nvSpPr>
          <p:cNvPr id="7" name="TextBox 6"/>
          <p:cNvSpPr txBox="1"/>
          <p:nvPr/>
        </p:nvSpPr>
        <p:spPr>
          <a:xfrm>
            <a:off x="190500" y="2466975"/>
            <a:ext cx="5353050" cy="285750"/>
          </a:xfrm>
          <a:prstGeom prst="rect">
            <a:avLst/>
          </a:prstGeom>
          <a:noFill/>
        </p:spPr>
        <p:txBody>
          <a:bodyPr wrap="square" rtlCol="0">
            <a:spAutoFit/>
          </a:bodyPr>
          <a:lstStyle/>
          <a:p>
            <a:pPr lvl="0" indent="0" algn="l" fontAlgn="base"/>
            <a:r>
              <a:rPr sz="1200" b="1" i="0" u="none" strike="noStrike">
                <a:solidFill>
                  <a:srgbClr val="000000"/>
                </a:solidFill>
                <a:latin typeface="Arial"/>
              </a:rPr>
              <a:t>Reading the KPI Graph:</a:t>
            </a:r>
          </a:p>
        </p:txBody>
      </p:sp>
      <p:sp>
        <p:nvSpPr>
          <p:cNvPr id="8" name="TextBox 7"/>
          <p:cNvSpPr txBox="1"/>
          <p:nvPr/>
        </p:nvSpPr>
        <p:spPr>
          <a:xfrm>
            <a:off x="190500" y="2752725"/>
            <a:ext cx="5353050" cy="285750"/>
          </a:xfrm>
          <a:prstGeom prst="rect">
            <a:avLst/>
          </a:prstGeom>
          <a:noFill/>
        </p:spPr>
        <p:txBody>
          <a:bodyPr wrap="square" rtlCol="0">
            <a:spAutoFit/>
          </a:bodyPr>
          <a:lstStyle/>
          <a:p>
            <a:pPr lvl="0" indent="0" algn="l" fontAlgn="base"/>
            <a:r>
              <a:rPr sz="1200" b="0" i="0" u="none" strike="noStrike">
                <a:solidFill>
                  <a:srgbClr val="000000"/>
                </a:solidFill>
                <a:latin typeface="Arial"/>
              </a:rPr>
              <a:t>1.     The monthly actuals and targets for the last 3 months are displayed.
        (ie: target/actual) If there is no monthly target set, then it just shows
        actuals.
2.     The YTD status is displayed in the graph.
3.     The annual target is displayed under the graph.</a:t>
            </a:r>
          </a:p>
        </p:txBody>
      </p:sp>
      <p:sp>
        <p:nvSpPr>
          <p:cNvPr id="9" name="TextBox 8"/>
          <p:cNvSpPr txBox="1"/>
          <p:nvPr/>
        </p:nvSpPr>
        <p:spPr>
          <a:xfrm>
            <a:off x="190500" y="3895725"/>
            <a:ext cx="5353050" cy="285750"/>
          </a:xfrm>
          <a:prstGeom prst="rect">
            <a:avLst/>
          </a:prstGeom>
          <a:noFill/>
        </p:spPr>
        <p:txBody>
          <a:bodyPr wrap="square" rtlCol="0">
            <a:spAutoFit/>
          </a:bodyPr>
          <a:lstStyle/>
          <a:p>
            <a:pPr lvl="0" indent="0" algn="l" fontAlgn="base"/>
            <a:r>
              <a:rPr sz="1200" b="1" i="0" u="none" strike="noStrike">
                <a:solidFill>
                  <a:srgbClr val="000000"/>
                </a:solidFill>
                <a:latin typeface="Arial"/>
              </a:rPr>
              <a:t>Reading the Status Gauges:</a:t>
            </a:r>
          </a:p>
        </p:txBody>
      </p:sp>
      <p:sp>
        <p:nvSpPr>
          <p:cNvPr id="10" name="TextBox 9"/>
          <p:cNvSpPr txBox="1"/>
          <p:nvPr/>
        </p:nvSpPr>
        <p:spPr>
          <a:xfrm>
            <a:off x="190500" y="4181475"/>
            <a:ext cx="5353050" cy="285750"/>
          </a:xfrm>
          <a:prstGeom prst="rect">
            <a:avLst/>
          </a:prstGeom>
          <a:noFill/>
        </p:spPr>
        <p:txBody>
          <a:bodyPr wrap="square" rtlCol="0">
            <a:spAutoFit/>
          </a:bodyPr>
          <a:lstStyle/>
          <a:p>
            <a:pPr lvl="0" indent="0" algn="l" fontAlgn="base"/>
            <a:r>
              <a:rPr sz="1200" b="0" i="0" u="none" strike="noStrike">
                <a:solidFill>
                  <a:srgbClr val="000000"/>
                </a:solidFill>
                <a:latin typeface="Arial"/>
              </a:rPr>
              <a:t>•     The color of the gauge is the same as on the Track My Progress page
       and is determined by status. (Completed – Accomplished image, On
       Target – Green, Not Started / Not on Target – Yellow, No Status /
       Deferred – Grey, Past Due/Critical – Red)
•     The number displayed in the gauge is the % complete.</a:t>
            </a:r>
            <a:r>
              <a:t/>
            </a:r>
            <a:b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Header Strip" descr="Gray Strip"/>
          <p:cNvPicPr>
            <a:picLocks noChangeAspect="1"/>
          </p:cNvPicPr>
          <p:nvPr/>
        </p:nvPicPr>
        <p:blipFill>
          <a:blip r:embed="rId2"/>
          <a:stretch>
            <a:fillRect/>
          </a:stretch>
        </p:blipFill>
        <p:spPr>
          <a:xfrm>
            <a:off x="0" y="142875"/>
            <a:ext cx="9163050" cy="457200"/>
          </a:xfrm>
          <a:prstGeom prst="rect">
            <a:avLst/>
          </a:prstGeom>
        </p:spPr>
      </p:pic>
      <p:pic>
        <p:nvPicPr>
          <p:cNvPr id="2" name="Header Logo Background" descr="M3 Header Logo"/>
          <p:cNvPicPr>
            <a:picLocks noChangeAspect="1"/>
          </p:cNvPicPr>
          <p:nvPr/>
        </p:nvPicPr>
        <p:blipFill>
          <a:blip r:embed="rId3"/>
          <a:stretch>
            <a:fillRect/>
          </a:stretch>
        </p:blipFill>
        <p:spPr>
          <a:xfrm>
            <a:off x="6496050" y="0"/>
            <a:ext cx="2476500" cy="1085850"/>
          </a:xfrm>
          <a:prstGeom prst="rect">
            <a:avLst/>
          </a:prstGeom>
        </p:spPr>
      </p:pic>
      <p:pic>
        <p:nvPicPr>
          <p:cNvPr id="3" name="Header Logo" descr="M3 Header Logo"/>
          <p:cNvPicPr>
            <a:picLocks noChangeAspect="1"/>
          </p:cNvPicPr>
          <p:nvPr/>
        </p:nvPicPr>
        <p:blipFill>
          <a:blip r:embed="rId4"/>
          <a:stretch>
            <a:fillRect/>
          </a:stretch>
        </p:blipFill>
        <p:spPr>
          <a:xfrm>
            <a:off x="7019925" y="266700"/>
            <a:ext cx="1666875" cy="533400"/>
          </a:xfrm>
          <a:prstGeom prst="rect">
            <a:avLst/>
          </a:prstGeom>
        </p:spPr>
      </p:pic>
      <p:pic>
        <p:nvPicPr>
          <p:cNvPr id="4" name="separator" descr="separator"/>
          <p:cNvPicPr>
            <a:picLocks noChangeAspect="1"/>
          </p:cNvPicPr>
          <p:nvPr/>
        </p:nvPicPr>
        <p:blipFill>
          <a:blip r:embed="rId5"/>
          <a:stretch>
            <a:fillRect/>
          </a:stretch>
        </p:blipFill>
        <p:spPr>
          <a:xfrm>
            <a:off x="285750" y="2857500"/>
            <a:ext cx="8591550" cy="9525"/>
          </a:xfrm>
          <a:prstGeom prst="rect">
            <a:avLst/>
          </a:prstGeom>
        </p:spPr>
      </p:pic>
      <p:pic>
        <p:nvPicPr>
          <p:cNvPr id="5" name="separator" descr="separator"/>
          <p:cNvPicPr>
            <a:picLocks noChangeAspect="1"/>
          </p:cNvPicPr>
          <p:nvPr/>
        </p:nvPicPr>
        <p:blipFill>
          <a:blip r:embed="rId5"/>
          <a:stretch>
            <a:fillRect/>
          </a:stretch>
        </p:blipFill>
        <p:spPr>
          <a:xfrm>
            <a:off x="285750" y="4619625"/>
            <a:ext cx="8591550" cy="9525"/>
          </a:xfrm>
          <a:prstGeom prst="rect">
            <a:avLst/>
          </a:prstGeom>
        </p:spPr>
      </p:pic>
      <p:pic>
        <p:nvPicPr>
          <p:cNvPr id="6" name="Gauges" descr="Gauges"/>
          <p:cNvPicPr>
            <a:picLocks noChangeAspect="1"/>
          </p:cNvPicPr>
          <p:nvPr/>
        </p:nvPicPr>
        <p:blipFill>
          <a:blip r:embed="rId6"/>
          <a:stretch>
            <a:fillRect/>
          </a:stretch>
        </p:blipFill>
        <p:spPr>
          <a:xfrm>
            <a:off x="5238750" y="1143000"/>
            <a:ext cx="3867150" cy="1714500"/>
          </a:xfrm>
          <a:prstGeom prst="rect">
            <a:avLst/>
          </a:prstGeom>
        </p:spPr>
      </p:pic>
      <p:pic>
        <p:nvPicPr>
          <p:cNvPr id="7" name="Gauges" descr="Gauges"/>
          <p:cNvPicPr>
            <a:picLocks noChangeAspect="1"/>
          </p:cNvPicPr>
          <p:nvPr/>
        </p:nvPicPr>
        <p:blipFill>
          <a:blip r:embed="rId7"/>
          <a:stretch>
            <a:fillRect/>
          </a:stretch>
        </p:blipFill>
        <p:spPr>
          <a:xfrm>
            <a:off x="5238750" y="2895600"/>
            <a:ext cx="3867150" cy="1714500"/>
          </a:xfrm>
          <a:prstGeom prst="rect">
            <a:avLst/>
          </a:prstGeom>
        </p:spPr>
      </p:pic>
      <p:pic>
        <p:nvPicPr>
          <p:cNvPr id="8" name="Gauges" descr="Gauges"/>
          <p:cNvPicPr>
            <a:picLocks noChangeAspect="1"/>
          </p:cNvPicPr>
          <p:nvPr/>
        </p:nvPicPr>
        <p:blipFill>
          <a:blip r:embed="rId8"/>
          <a:stretch>
            <a:fillRect/>
          </a:stretch>
        </p:blipFill>
        <p:spPr>
          <a:xfrm>
            <a:off x="5238750" y="4657725"/>
            <a:ext cx="3867150" cy="1714500"/>
          </a:xfrm>
          <a:prstGeom prst="rect">
            <a:avLst/>
          </a:prstGeom>
        </p:spPr>
      </p:pic>
      <p:pic>
        <p:nvPicPr>
          <p:cNvPr id="9" name="Footer Logo" descr="PHPPowerPoint logo"/>
          <p:cNvPicPr>
            <a:picLocks noChangeAspect="1"/>
          </p:cNvPicPr>
          <p:nvPr/>
        </p:nvPicPr>
        <p:blipFill>
          <a:blip r:embed="rId9"/>
          <a:stretch>
            <a:fillRect/>
          </a:stretch>
        </p:blipFill>
        <p:spPr>
          <a:xfrm>
            <a:off x="0" y="6381750"/>
            <a:ext cx="9163050" cy="504825"/>
          </a:xfrm>
          <a:prstGeom prst="rect">
            <a:avLst/>
          </a:prstGeom>
        </p:spPr>
      </p:pic>
      <p:sp>
        <p:nvSpPr>
          <p:cNvPr id="10" name="TextBox 9"/>
          <p:cNvSpPr txBox="1"/>
          <p:nvPr/>
        </p:nvSpPr>
        <p:spPr>
          <a:xfrm>
            <a:off x="104775" y="247650"/>
            <a:ext cx="8210550" cy="0"/>
          </a:xfrm>
          <a:prstGeom prst="rect">
            <a:avLst/>
          </a:prstGeom>
          <a:noFill/>
        </p:spPr>
        <p:txBody>
          <a:bodyPr wrap="square" rtlCol="0">
            <a:spAutoFit/>
          </a:bodyPr>
          <a:lstStyle/>
          <a:p>
            <a:pPr lvl="0" indent="0" algn="l" fontAlgn="base"/>
            <a:r>
              <a:rPr sz="1800" b="0" i="0" u="none" strike="noStrike">
                <a:solidFill>
                  <a:srgbClr val="000000"/>
                </a:solidFill>
                <a:latin typeface="Arial"/>
              </a:rPr>
              <a:t>OVERALL - PERFORMANCE TO DATE</a:t>
            </a:r>
          </a:p>
        </p:txBody>
      </p:sp>
      <p:sp>
        <p:nvSpPr>
          <p:cNvPr id="11" name="TextBox 10"/>
          <p:cNvSpPr txBox="1"/>
          <p:nvPr/>
        </p:nvSpPr>
        <p:spPr>
          <a:xfrm>
            <a:off x="95250" y="238125"/>
            <a:ext cx="8210550" cy="0"/>
          </a:xfrm>
          <a:prstGeom prst="rect">
            <a:avLst/>
          </a:prstGeom>
          <a:noFill/>
        </p:spPr>
        <p:txBody>
          <a:bodyPr wrap="square" rtlCol="0">
            <a:spAutoFit/>
          </a:bodyPr>
          <a:lstStyle/>
          <a:p>
            <a:pPr lvl="0" indent="0" algn="l" fontAlgn="base"/>
            <a:r>
              <a:rPr sz="1800" b="0" i="0" u="none" strike="noStrike">
                <a:solidFill>
                  <a:srgbClr val="959898"/>
                </a:solidFill>
                <a:latin typeface="Arial"/>
              </a:rPr>
              <a:t>OVERALL - PERFORMANCE TO DATE</a:t>
            </a:r>
          </a:p>
        </p:txBody>
      </p:sp>
      <p:sp>
        <p:nvSpPr>
          <p:cNvPr id="12" name="TextBox 11"/>
          <p:cNvSpPr txBox="1"/>
          <p:nvPr/>
        </p:nvSpPr>
        <p:spPr>
          <a:xfrm>
            <a:off x="285750" y="666750"/>
            <a:ext cx="3333750" cy="1238250"/>
          </a:xfrm>
          <a:prstGeom prst="rect">
            <a:avLst/>
          </a:prstGeom>
          <a:noFill/>
        </p:spPr>
        <p:txBody>
          <a:bodyPr wrap="square" rtlCol="0">
            <a:spAutoFit/>
          </a:bodyPr>
          <a:lstStyle/>
          <a:p>
            <a:pPr lvl="0" indent="0" algn="l" fontAlgn="base"/>
            <a:r>
              <a:rPr sz="2000" b="1" i="0" u="none" strike="noStrike">
                <a:solidFill>
                  <a:srgbClr val="959898"/>
                </a:solidFill>
                <a:latin typeface="Arial"/>
              </a:rPr>
              <a:t>ORGANIZATION GOALS</a:t>
            </a:r>
          </a:p>
        </p:txBody>
      </p:sp>
      <p:sp>
        <p:nvSpPr>
          <p:cNvPr id="13" name="TextBox 12"/>
          <p:cNvSpPr txBox="1"/>
          <p:nvPr/>
        </p:nvSpPr>
        <p:spPr>
          <a:xfrm>
            <a:off x="285750" y="1428750"/>
            <a:ext cx="4953000" cy="857250"/>
          </a:xfrm>
          <a:prstGeom prst="rect">
            <a:avLst/>
          </a:prstGeom>
          <a:noFill/>
        </p:spPr>
        <p:txBody>
          <a:bodyPr wrap="square" rtlCol="0">
            <a:spAutoFit/>
          </a:bodyPr>
          <a:lstStyle/>
          <a:p>
            <a:pPr lvl="0" indent="0" algn="l" fontAlgn="base"/>
            <a:r>
              <a:rPr sz="1400" b="0" i="0" u="none" strike="noStrike">
                <a:solidFill>
                  <a:srgbClr val="000000"/>
                </a:solidFill>
                <a:latin typeface="Arial"/>
              </a:rPr>
              <a:t>6.3 Blogs &amp; Newsletters: Consistently timely relevant thought leadership that is developed, published and preserved. (Web Specialists)</a:t>
            </a:r>
          </a:p>
        </p:txBody>
      </p:sp>
      <p:sp>
        <p:nvSpPr>
          <p:cNvPr id="14" name="TextBox 13"/>
          <p:cNvSpPr txBox="1"/>
          <p:nvPr/>
        </p:nvSpPr>
        <p:spPr>
          <a:xfrm>
            <a:off x="285750" y="2286000"/>
            <a:ext cx="4953000" cy="333375"/>
          </a:xfrm>
          <a:prstGeom prst="rect">
            <a:avLst/>
          </a:prstGeom>
          <a:noFill/>
        </p:spPr>
        <p:txBody>
          <a:bodyPr wrap="square" rtlCol="0">
            <a:spAutoFit/>
          </a:bodyPr>
          <a:lstStyle/>
          <a:p>
            <a:pPr lvl="0" indent="0" algn="l" fontAlgn="base"/>
            <a:r>
              <a:rPr sz="1400" b="1" i="0" u="none" strike="noStrike">
                <a:solidFill>
                  <a:srgbClr val="000000"/>
                </a:solidFill>
                <a:latin typeface="Arial"/>
              </a:rPr>
              <a:t>Measure: </a:t>
            </a:r>
            <a:r>
              <a:rPr sz="1400" b="0" i="0" u="none" strike="noStrike">
                <a:solidFill>
                  <a:srgbClr val="000000"/>
                </a:solidFill>
                <a:latin typeface="Arial"/>
              </a:rPr>
              <a:t>% complete</a:t>
            </a:r>
          </a:p>
        </p:txBody>
      </p:sp>
      <p:sp>
        <p:nvSpPr>
          <p:cNvPr id="15" name="TextBox 14"/>
          <p:cNvSpPr txBox="1"/>
          <p:nvPr/>
        </p:nvSpPr>
        <p:spPr>
          <a:xfrm>
            <a:off x="5238750" y="1809750"/>
            <a:ext cx="3867150" cy="381000"/>
          </a:xfrm>
          <a:prstGeom prst="rect">
            <a:avLst/>
          </a:prstGeom>
          <a:noFill/>
        </p:spPr>
        <p:txBody>
          <a:bodyPr wrap="square" rtlCol="0">
            <a:spAutoFit/>
          </a:bodyPr>
          <a:lstStyle/>
          <a:p>
            <a:pPr lvl="0" indent="0" algn="ctr" fontAlgn="base"/>
            <a:r>
              <a:rPr sz="2400" b="1" i="0" u="none" strike="noStrike">
                <a:solidFill>
                  <a:srgbClr val="FFFFFF"/>
                </a:solidFill>
                <a:latin typeface="Arial"/>
              </a:rPr>
              <a:t>33 %</a:t>
            </a:r>
          </a:p>
        </p:txBody>
      </p:sp>
      <p:sp>
        <p:nvSpPr>
          <p:cNvPr id="16" name="TextBox 15"/>
          <p:cNvSpPr txBox="1"/>
          <p:nvPr/>
        </p:nvSpPr>
        <p:spPr>
          <a:xfrm>
            <a:off x="285750" y="3143250"/>
            <a:ext cx="4953000" cy="857250"/>
          </a:xfrm>
          <a:prstGeom prst="rect">
            <a:avLst/>
          </a:prstGeom>
          <a:noFill/>
        </p:spPr>
        <p:txBody>
          <a:bodyPr wrap="square" rtlCol="0">
            <a:spAutoFit/>
          </a:bodyPr>
          <a:lstStyle/>
          <a:p>
            <a:pPr lvl="0" indent="0" algn="l" fontAlgn="base"/>
            <a:r>
              <a:rPr sz="1400" b="0" i="0" u="none" strike="noStrike">
                <a:solidFill>
                  <a:srgbClr val="000000"/>
                </a:solidFill>
                <a:latin typeface="Arial"/>
              </a:rPr>
              <a:t>7.1 Launch integration with 2 other applications (IT Group)</a:t>
            </a:r>
          </a:p>
        </p:txBody>
      </p:sp>
      <p:sp>
        <p:nvSpPr>
          <p:cNvPr id="17" name="TextBox 16"/>
          <p:cNvSpPr txBox="1"/>
          <p:nvPr/>
        </p:nvSpPr>
        <p:spPr>
          <a:xfrm>
            <a:off x="285750" y="4000500"/>
            <a:ext cx="4953000" cy="333375"/>
          </a:xfrm>
          <a:prstGeom prst="rect">
            <a:avLst/>
          </a:prstGeom>
          <a:noFill/>
        </p:spPr>
        <p:txBody>
          <a:bodyPr wrap="square" rtlCol="0">
            <a:spAutoFit/>
          </a:bodyPr>
          <a:lstStyle/>
          <a:p>
            <a:pPr lvl="0" indent="0" algn="l" fontAlgn="base"/>
            <a:r>
              <a:rPr sz="1400" b="1" i="0" u="none" strike="noStrike">
                <a:solidFill>
                  <a:srgbClr val="000000"/>
                </a:solidFill>
                <a:latin typeface="Arial"/>
              </a:rPr>
              <a:t>Measure: </a:t>
            </a:r>
            <a:r>
              <a:rPr sz="1400" b="0" i="0" u="none" strike="noStrike">
                <a:solidFill>
                  <a:srgbClr val="000000"/>
                </a:solidFill>
                <a:latin typeface="Arial"/>
              </a:rPr>
              <a:t>% complete</a:t>
            </a:r>
          </a:p>
        </p:txBody>
      </p:sp>
      <p:sp>
        <p:nvSpPr>
          <p:cNvPr id="18" name="TextBox 17"/>
          <p:cNvSpPr txBox="1"/>
          <p:nvPr/>
        </p:nvSpPr>
        <p:spPr>
          <a:xfrm>
            <a:off x="5238750" y="3571875"/>
            <a:ext cx="3867150" cy="381000"/>
          </a:xfrm>
          <a:prstGeom prst="rect">
            <a:avLst/>
          </a:prstGeom>
          <a:noFill/>
        </p:spPr>
        <p:txBody>
          <a:bodyPr wrap="square" rtlCol="0">
            <a:spAutoFit/>
          </a:bodyPr>
          <a:lstStyle/>
          <a:p>
            <a:pPr lvl="0" indent="0" algn="ctr" fontAlgn="base"/>
            <a:endParaRPr/>
          </a:p>
        </p:txBody>
      </p:sp>
      <p:sp>
        <p:nvSpPr>
          <p:cNvPr id="19" name="TextBox 18"/>
          <p:cNvSpPr txBox="1"/>
          <p:nvPr/>
        </p:nvSpPr>
        <p:spPr>
          <a:xfrm>
            <a:off x="285750" y="4857750"/>
            <a:ext cx="4953000" cy="857250"/>
          </a:xfrm>
          <a:prstGeom prst="rect">
            <a:avLst/>
          </a:prstGeom>
          <a:noFill/>
        </p:spPr>
        <p:txBody>
          <a:bodyPr wrap="square" rtlCol="0">
            <a:spAutoFit/>
          </a:bodyPr>
          <a:lstStyle/>
          <a:p>
            <a:pPr lvl="0" indent="0" algn="l" fontAlgn="base"/>
            <a:r>
              <a:rPr sz="1400" b="0" i="0" u="none" strike="noStrike">
                <a:solidFill>
                  <a:srgbClr val="000000"/>
                </a:solidFill>
                <a:latin typeface="Arial"/>
              </a:rPr>
              <a:t>7.2 Complete and launch the API (IT Group)</a:t>
            </a:r>
          </a:p>
        </p:txBody>
      </p:sp>
      <p:sp>
        <p:nvSpPr>
          <p:cNvPr id="20" name="TextBox 19"/>
          <p:cNvSpPr txBox="1"/>
          <p:nvPr/>
        </p:nvSpPr>
        <p:spPr>
          <a:xfrm>
            <a:off x="285750" y="5715000"/>
            <a:ext cx="4953000" cy="333375"/>
          </a:xfrm>
          <a:prstGeom prst="rect">
            <a:avLst/>
          </a:prstGeom>
          <a:noFill/>
        </p:spPr>
        <p:txBody>
          <a:bodyPr wrap="square" rtlCol="0">
            <a:spAutoFit/>
          </a:bodyPr>
          <a:lstStyle/>
          <a:p>
            <a:pPr lvl="0" indent="0" algn="l" fontAlgn="base"/>
            <a:r>
              <a:rPr sz="1400" b="1" i="0" u="none" strike="noStrike">
                <a:solidFill>
                  <a:srgbClr val="000000"/>
                </a:solidFill>
                <a:latin typeface="Arial"/>
              </a:rPr>
              <a:t>Measure: </a:t>
            </a:r>
            <a:r>
              <a:rPr sz="1400" b="0" i="0" u="none" strike="noStrike">
                <a:solidFill>
                  <a:srgbClr val="000000"/>
                </a:solidFill>
                <a:latin typeface="Arial"/>
              </a:rPr>
              <a:t>% complete</a:t>
            </a:r>
          </a:p>
        </p:txBody>
      </p:sp>
      <p:sp>
        <p:nvSpPr>
          <p:cNvPr id="21" name="TextBox 20"/>
          <p:cNvSpPr txBox="1"/>
          <p:nvPr/>
        </p:nvSpPr>
        <p:spPr>
          <a:xfrm>
            <a:off x="5238750" y="5334000"/>
            <a:ext cx="3867150" cy="381000"/>
          </a:xfrm>
          <a:prstGeom prst="rect">
            <a:avLst/>
          </a:prstGeom>
          <a:noFill/>
        </p:spPr>
        <p:txBody>
          <a:bodyPr wrap="square" rtlCol="0">
            <a:spAutoFit/>
          </a:bodyPr>
          <a:lstStyle/>
          <a:p>
            <a:pPr lvl="0" indent="0" algn="ctr" fontAlgn="base"/>
            <a:r>
              <a:rPr sz="2400" b="1" i="0" u="none" strike="noStrike">
                <a:solidFill>
                  <a:srgbClr val="FFFFFF"/>
                </a:solidFill>
                <a:latin typeface="Arial"/>
              </a:rPr>
              <a:t>0 %</a:t>
            </a:r>
          </a:p>
        </p:txBody>
      </p:sp>
      <p:sp>
        <p:nvSpPr>
          <p:cNvPr id="22" name="TextBox 21"/>
          <p:cNvSpPr txBox="1"/>
          <p:nvPr/>
        </p:nvSpPr>
        <p:spPr>
          <a:xfrm>
            <a:off x="8477250" y="6477000"/>
            <a:ext cx="666750" cy="190500"/>
          </a:xfrm>
          <a:prstGeom prst="rect">
            <a:avLst/>
          </a:prstGeom>
          <a:noFill/>
        </p:spPr>
        <p:txBody>
          <a:bodyPr wrap="square" rtlCol="0">
            <a:spAutoFit/>
          </a:bodyPr>
          <a:lstStyle/>
          <a:p>
            <a:pPr lvl="0" indent="0" algn="r" fontAlgn="base"/>
            <a:r>
              <a:rPr sz="1200" b="0" i="0" u="none" strike="noStrike">
                <a:solidFill>
                  <a:srgbClr val="9B9B9B"/>
                </a:solidFill>
                <a:latin typeface="Arial"/>
              </a:rPr>
              <a:t>9</a:t>
            </a:r>
            <a:r>
              <a:t/>
            </a:r>
            <a:b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Header Strip" descr="Gray Strip"/>
          <p:cNvPicPr>
            <a:picLocks noChangeAspect="1"/>
          </p:cNvPicPr>
          <p:nvPr/>
        </p:nvPicPr>
        <p:blipFill>
          <a:blip r:embed="rId2"/>
          <a:stretch>
            <a:fillRect/>
          </a:stretch>
        </p:blipFill>
        <p:spPr>
          <a:xfrm>
            <a:off x="0" y="142875"/>
            <a:ext cx="9163050" cy="457200"/>
          </a:xfrm>
          <a:prstGeom prst="rect">
            <a:avLst/>
          </a:prstGeom>
        </p:spPr>
      </p:pic>
      <p:pic>
        <p:nvPicPr>
          <p:cNvPr id="2" name="Header Logo Background" descr="M3 Header Logo"/>
          <p:cNvPicPr>
            <a:picLocks noChangeAspect="1"/>
          </p:cNvPicPr>
          <p:nvPr/>
        </p:nvPicPr>
        <p:blipFill>
          <a:blip r:embed="rId3"/>
          <a:stretch>
            <a:fillRect/>
          </a:stretch>
        </p:blipFill>
        <p:spPr>
          <a:xfrm>
            <a:off x="6496050" y="0"/>
            <a:ext cx="2476500" cy="1085850"/>
          </a:xfrm>
          <a:prstGeom prst="rect">
            <a:avLst/>
          </a:prstGeom>
        </p:spPr>
      </p:pic>
      <p:pic>
        <p:nvPicPr>
          <p:cNvPr id="3" name="Header Logo" descr="M3 Header Logo"/>
          <p:cNvPicPr>
            <a:picLocks noChangeAspect="1"/>
          </p:cNvPicPr>
          <p:nvPr/>
        </p:nvPicPr>
        <p:blipFill>
          <a:blip r:embed="rId4"/>
          <a:stretch>
            <a:fillRect/>
          </a:stretch>
        </p:blipFill>
        <p:spPr>
          <a:xfrm>
            <a:off x="7019925" y="266700"/>
            <a:ext cx="1666875" cy="533400"/>
          </a:xfrm>
          <a:prstGeom prst="rect">
            <a:avLst/>
          </a:prstGeom>
        </p:spPr>
      </p:pic>
      <p:pic>
        <p:nvPicPr>
          <p:cNvPr id="4" name="separator" descr="separator"/>
          <p:cNvPicPr>
            <a:picLocks noChangeAspect="1"/>
          </p:cNvPicPr>
          <p:nvPr/>
        </p:nvPicPr>
        <p:blipFill>
          <a:blip r:embed="rId5"/>
          <a:stretch>
            <a:fillRect/>
          </a:stretch>
        </p:blipFill>
        <p:spPr>
          <a:xfrm>
            <a:off x="285750" y="2857500"/>
            <a:ext cx="8591550" cy="9525"/>
          </a:xfrm>
          <a:prstGeom prst="rect">
            <a:avLst/>
          </a:prstGeom>
        </p:spPr>
      </p:pic>
      <p:pic>
        <p:nvPicPr>
          <p:cNvPr id="5" name="separator" descr="separator"/>
          <p:cNvPicPr>
            <a:picLocks noChangeAspect="1"/>
          </p:cNvPicPr>
          <p:nvPr/>
        </p:nvPicPr>
        <p:blipFill>
          <a:blip r:embed="rId5"/>
          <a:stretch>
            <a:fillRect/>
          </a:stretch>
        </p:blipFill>
        <p:spPr>
          <a:xfrm>
            <a:off x="285750" y="4619625"/>
            <a:ext cx="8591550" cy="9525"/>
          </a:xfrm>
          <a:prstGeom prst="rect">
            <a:avLst/>
          </a:prstGeom>
        </p:spPr>
      </p:pic>
      <p:pic>
        <p:nvPicPr>
          <p:cNvPr id="6" name="Gauges" descr="Gauges"/>
          <p:cNvPicPr>
            <a:picLocks noChangeAspect="1"/>
          </p:cNvPicPr>
          <p:nvPr/>
        </p:nvPicPr>
        <p:blipFill>
          <a:blip r:embed="rId6"/>
          <a:stretch>
            <a:fillRect/>
          </a:stretch>
        </p:blipFill>
        <p:spPr>
          <a:xfrm>
            <a:off x="5238750" y="1143000"/>
            <a:ext cx="3867150" cy="1714500"/>
          </a:xfrm>
          <a:prstGeom prst="rect">
            <a:avLst/>
          </a:prstGeom>
        </p:spPr>
      </p:pic>
      <p:pic>
        <p:nvPicPr>
          <p:cNvPr id="7" name="Gauges" descr="Gauges"/>
          <p:cNvPicPr>
            <a:picLocks noChangeAspect="1"/>
          </p:cNvPicPr>
          <p:nvPr/>
        </p:nvPicPr>
        <p:blipFill>
          <a:blip r:embed="rId7"/>
          <a:stretch>
            <a:fillRect/>
          </a:stretch>
        </p:blipFill>
        <p:spPr>
          <a:xfrm>
            <a:off x="5238750" y="2895600"/>
            <a:ext cx="3867150" cy="1714500"/>
          </a:xfrm>
          <a:prstGeom prst="rect">
            <a:avLst/>
          </a:prstGeom>
        </p:spPr>
      </p:pic>
      <p:pic>
        <p:nvPicPr>
          <p:cNvPr id="8" name="Gauges" descr="Gauges"/>
          <p:cNvPicPr>
            <a:picLocks noChangeAspect="1"/>
          </p:cNvPicPr>
          <p:nvPr/>
        </p:nvPicPr>
        <p:blipFill>
          <a:blip r:embed="rId8"/>
          <a:stretch>
            <a:fillRect/>
          </a:stretch>
        </p:blipFill>
        <p:spPr>
          <a:xfrm>
            <a:off x="5238750" y="4657725"/>
            <a:ext cx="3867150" cy="1714500"/>
          </a:xfrm>
          <a:prstGeom prst="rect">
            <a:avLst/>
          </a:prstGeom>
        </p:spPr>
      </p:pic>
      <p:pic>
        <p:nvPicPr>
          <p:cNvPr id="9" name="Footer Logo" descr="PHPPowerPoint logo"/>
          <p:cNvPicPr>
            <a:picLocks noChangeAspect="1"/>
          </p:cNvPicPr>
          <p:nvPr/>
        </p:nvPicPr>
        <p:blipFill>
          <a:blip r:embed="rId9"/>
          <a:stretch>
            <a:fillRect/>
          </a:stretch>
        </p:blipFill>
        <p:spPr>
          <a:xfrm>
            <a:off x="0" y="6381750"/>
            <a:ext cx="9163050" cy="504825"/>
          </a:xfrm>
          <a:prstGeom prst="rect">
            <a:avLst/>
          </a:prstGeom>
        </p:spPr>
      </p:pic>
      <p:sp>
        <p:nvSpPr>
          <p:cNvPr id="10" name="TextBox 9"/>
          <p:cNvSpPr txBox="1"/>
          <p:nvPr/>
        </p:nvSpPr>
        <p:spPr>
          <a:xfrm>
            <a:off x="104775" y="247650"/>
            <a:ext cx="8210550" cy="0"/>
          </a:xfrm>
          <a:prstGeom prst="rect">
            <a:avLst/>
          </a:prstGeom>
          <a:noFill/>
        </p:spPr>
        <p:txBody>
          <a:bodyPr wrap="square" rtlCol="0">
            <a:spAutoFit/>
          </a:bodyPr>
          <a:lstStyle/>
          <a:p>
            <a:pPr lvl="0" indent="0" algn="l" fontAlgn="base"/>
            <a:r>
              <a:rPr sz="1800" b="0" i="0" u="none" strike="noStrike">
                <a:solidFill>
                  <a:srgbClr val="000000"/>
                </a:solidFill>
                <a:latin typeface="Arial"/>
              </a:rPr>
              <a:t>OVERALL - PERFORMANCE TO DATE</a:t>
            </a:r>
          </a:p>
        </p:txBody>
      </p:sp>
      <p:sp>
        <p:nvSpPr>
          <p:cNvPr id="11" name="TextBox 10"/>
          <p:cNvSpPr txBox="1"/>
          <p:nvPr/>
        </p:nvSpPr>
        <p:spPr>
          <a:xfrm>
            <a:off x="95250" y="238125"/>
            <a:ext cx="8210550" cy="0"/>
          </a:xfrm>
          <a:prstGeom prst="rect">
            <a:avLst/>
          </a:prstGeom>
          <a:noFill/>
        </p:spPr>
        <p:txBody>
          <a:bodyPr wrap="square" rtlCol="0">
            <a:spAutoFit/>
          </a:bodyPr>
          <a:lstStyle/>
          <a:p>
            <a:pPr lvl="0" indent="0" algn="l" fontAlgn="base"/>
            <a:r>
              <a:rPr sz="1800" b="0" i="0" u="none" strike="noStrike">
                <a:solidFill>
                  <a:srgbClr val="959898"/>
                </a:solidFill>
                <a:latin typeface="Arial"/>
              </a:rPr>
              <a:t>OVERALL - PERFORMANCE TO DATE</a:t>
            </a:r>
          </a:p>
        </p:txBody>
      </p:sp>
      <p:sp>
        <p:nvSpPr>
          <p:cNvPr id="12" name="TextBox 11"/>
          <p:cNvSpPr txBox="1"/>
          <p:nvPr/>
        </p:nvSpPr>
        <p:spPr>
          <a:xfrm>
            <a:off x="285750" y="666750"/>
            <a:ext cx="3333750" cy="1238250"/>
          </a:xfrm>
          <a:prstGeom prst="rect">
            <a:avLst/>
          </a:prstGeom>
          <a:noFill/>
        </p:spPr>
        <p:txBody>
          <a:bodyPr wrap="square" rtlCol="0">
            <a:spAutoFit/>
          </a:bodyPr>
          <a:lstStyle/>
          <a:p>
            <a:pPr lvl="0" indent="0" algn="l" fontAlgn="base"/>
            <a:r>
              <a:rPr sz="2000" b="1" i="0" u="none" strike="noStrike">
                <a:solidFill>
                  <a:srgbClr val="959898"/>
                </a:solidFill>
                <a:latin typeface="Arial"/>
              </a:rPr>
              <a:t>ORGANIZATION GOALS</a:t>
            </a:r>
          </a:p>
        </p:txBody>
      </p:sp>
      <p:sp>
        <p:nvSpPr>
          <p:cNvPr id="13" name="TextBox 12"/>
          <p:cNvSpPr txBox="1"/>
          <p:nvPr/>
        </p:nvSpPr>
        <p:spPr>
          <a:xfrm>
            <a:off x="285750" y="1428750"/>
            <a:ext cx="4953000" cy="857250"/>
          </a:xfrm>
          <a:prstGeom prst="rect">
            <a:avLst/>
          </a:prstGeom>
          <a:noFill/>
        </p:spPr>
        <p:txBody>
          <a:bodyPr wrap="square" rtlCol="0">
            <a:spAutoFit/>
          </a:bodyPr>
          <a:lstStyle/>
          <a:p>
            <a:pPr lvl="0" indent="0" algn="l" fontAlgn="base"/>
            <a:r>
              <a:rPr sz="1400" b="0" i="0" u="none" strike="noStrike">
                <a:solidFill>
                  <a:srgbClr val="000000"/>
                </a:solidFill>
                <a:latin typeface="Arial"/>
              </a:rPr>
              <a:t>7.3 Launch a mobile app (ipad &amp; iphone). (IT Group)</a:t>
            </a:r>
          </a:p>
        </p:txBody>
      </p:sp>
      <p:sp>
        <p:nvSpPr>
          <p:cNvPr id="14" name="TextBox 13"/>
          <p:cNvSpPr txBox="1"/>
          <p:nvPr/>
        </p:nvSpPr>
        <p:spPr>
          <a:xfrm>
            <a:off x="285750" y="2286000"/>
            <a:ext cx="4953000" cy="333375"/>
          </a:xfrm>
          <a:prstGeom prst="rect">
            <a:avLst/>
          </a:prstGeom>
          <a:noFill/>
        </p:spPr>
        <p:txBody>
          <a:bodyPr wrap="square" rtlCol="0">
            <a:spAutoFit/>
          </a:bodyPr>
          <a:lstStyle/>
          <a:p>
            <a:pPr lvl="0" indent="0" algn="l" fontAlgn="base"/>
            <a:r>
              <a:rPr sz="1400" b="1" i="0" u="none" strike="noStrike">
                <a:solidFill>
                  <a:srgbClr val="000000"/>
                </a:solidFill>
                <a:latin typeface="Arial"/>
              </a:rPr>
              <a:t>Measure: </a:t>
            </a:r>
            <a:r>
              <a:rPr sz="1400" b="0" i="0" u="none" strike="noStrike">
                <a:solidFill>
                  <a:srgbClr val="000000"/>
                </a:solidFill>
                <a:latin typeface="Arial"/>
              </a:rPr>
              <a:t>% complete</a:t>
            </a:r>
          </a:p>
        </p:txBody>
      </p:sp>
      <p:sp>
        <p:nvSpPr>
          <p:cNvPr id="15" name="TextBox 14"/>
          <p:cNvSpPr txBox="1"/>
          <p:nvPr/>
        </p:nvSpPr>
        <p:spPr>
          <a:xfrm>
            <a:off x="5238750" y="1809750"/>
            <a:ext cx="3867150" cy="381000"/>
          </a:xfrm>
          <a:prstGeom prst="rect">
            <a:avLst/>
          </a:prstGeom>
          <a:noFill/>
        </p:spPr>
        <p:txBody>
          <a:bodyPr wrap="square" rtlCol="0">
            <a:spAutoFit/>
          </a:bodyPr>
          <a:lstStyle/>
          <a:p>
            <a:pPr lvl="0" indent="0" algn="ctr" fontAlgn="base"/>
            <a:r>
              <a:rPr sz="2400" b="1" i="0" u="none" strike="noStrike">
                <a:solidFill>
                  <a:srgbClr val="FFFFFF"/>
                </a:solidFill>
                <a:latin typeface="Arial"/>
              </a:rPr>
              <a:t>0 %</a:t>
            </a:r>
          </a:p>
        </p:txBody>
      </p:sp>
      <p:sp>
        <p:nvSpPr>
          <p:cNvPr id="16" name="TextBox 15"/>
          <p:cNvSpPr txBox="1"/>
          <p:nvPr/>
        </p:nvSpPr>
        <p:spPr>
          <a:xfrm>
            <a:off x="285750" y="3143250"/>
            <a:ext cx="4953000" cy="857250"/>
          </a:xfrm>
          <a:prstGeom prst="rect">
            <a:avLst/>
          </a:prstGeom>
          <a:noFill/>
        </p:spPr>
        <p:txBody>
          <a:bodyPr wrap="square" rtlCol="0">
            <a:spAutoFit/>
          </a:bodyPr>
          <a:lstStyle/>
          <a:p>
            <a:pPr lvl="0" indent="0" algn="l" fontAlgn="base"/>
            <a:r>
              <a:rPr sz="1400" b="0" i="0" u="none" strike="noStrike">
                <a:solidFill>
                  <a:srgbClr val="000000"/>
                </a:solidFill>
                <a:latin typeface="Arial"/>
              </a:rPr>
              <a:t>8.1 Create technology library and resource center (Web Specialists)</a:t>
            </a:r>
          </a:p>
        </p:txBody>
      </p:sp>
      <p:sp>
        <p:nvSpPr>
          <p:cNvPr id="17" name="TextBox 16"/>
          <p:cNvSpPr txBox="1"/>
          <p:nvPr/>
        </p:nvSpPr>
        <p:spPr>
          <a:xfrm>
            <a:off x="285750" y="4000500"/>
            <a:ext cx="4953000" cy="333375"/>
          </a:xfrm>
          <a:prstGeom prst="rect">
            <a:avLst/>
          </a:prstGeom>
          <a:noFill/>
        </p:spPr>
        <p:txBody>
          <a:bodyPr wrap="square" rtlCol="0">
            <a:spAutoFit/>
          </a:bodyPr>
          <a:lstStyle/>
          <a:p>
            <a:pPr lvl="0" indent="0" algn="l" fontAlgn="base"/>
            <a:r>
              <a:rPr sz="1400" b="1" i="0" u="none" strike="noStrike">
                <a:solidFill>
                  <a:srgbClr val="000000"/>
                </a:solidFill>
                <a:latin typeface="Arial"/>
              </a:rPr>
              <a:t>Measure: </a:t>
            </a:r>
            <a:r>
              <a:rPr sz="1400" b="0" i="0" u="none" strike="noStrike">
                <a:solidFill>
                  <a:srgbClr val="000000"/>
                </a:solidFill>
                <a:latin typeface="Arial"/>
              </a:rPr>
              <a:t>% complete</a:t>
            </a:r>
          </a:p>
        </p:txBody>
      </p:sp>
      <p:sp>
        <p:nvSpPr>
          <p:cNvPr id="18" name="TextBox 17"/>
          <p:cNvSpPr txBox="1"/>
          <p:nvPr/>
        </p:nvSpPr>
        <p:spPr>
          <a:xfrm>
            <a:off x="5238750" y="3571875"/>
            <a:ext cx="3867150" cy="381000"/>
          </a:xfrm>
          <a:prstGeom prst="rect">
            <a:avLst/>
          </a:prstGeom>
          <a:noFill/>
        </p:spPr>
        <p:txBody>
          <a:bodyPr wrap="square" rtlCol="0">
            <a:spAutoFit/>
          </a:bodyPr>
          <a:lstStyle/>
          <a:p>
            <a:pPr lvl="0" indent="0" algn="ctr" fontAlgn="base"/>
            <a:r>
              <a:rPr sz="2400" b="1" i="0" u="none" strike="noStrike">
                <a:solidFill>
                  <a:srgbClr val="FFFFFF"/>
                </a:solidFill>
                <a:latin typeface="Arial"/>
              </a:rPr>
              <a:t>0 %</a:t>
            </a:r>
          </a:p>
        </p:txBody>
      </p:sp>
      <p:sp>
        <p:nvSpPr>
          <p:cNvPr id="19" name="TextBox 18"/>
          <p:cNvSpPr txBox="1"/>
          <p:nvPr/>
        </p:nvSpPr>
        <p:spPr>
          <a:xfrm>
            <a:off x="285750" y="4857750"/>
            <a:ext cx="4953000" cy="857250"/>
          </a:xfrm>
          <a:prstGeom prst="rect">
            <a:avLst/>
          </a:prstGeom>
          <a:noFill/>
        </p:spPr>
        <p:txBody>
          <a:bodyPr wrap="square" rtlCol="0">
            <a:spAutoFit/>
          </a:bodyPr>
          <a:lstStyle/>
          <a:p>
            <a:pPr lvl="0" indent="0" algn="l" fontAlgn="base"/>
            <a:r>
              <a:rPr sz="1400" b="0" i="0" u="none" strike="noStrike">
                <a:solidFill>
                  <a:srgbClr val="000000"/>
                </a:solidFill>
                <a:latin typeface="Arial"/>
              </a:rPr>
              <a:t>8.2 Train sales people in best practices (Sales/Marketing)</a:t>
            </a:r>
          </a:p>
        </p:txBody>
      </p:sp>
      <p:sp>
        <p:nvSpPr>
          <p:cNvPr id="20" name="TextBox 19"/>
          <p:cNvSpPr txBox="1"/>
          <p:nvPr/>
        </p:nvSpPr>
        <p:spPr>
          <a:xfrm>
            <a:off x="285750" y="5715000"/>
            <a:ext cx="4953000" cy="333375"/>
          </a:xfrm>
          <a:prstGeom prst="rect">
            <a:avLst/>
          </a:prstGeom>
          <a:noFill/>
        </p:spPr>
        <p:txBody>
          <a:bodyPr wrap="square" rtlCol="0">
            <a:spAutoFit/>
          </a:bodyPr>
          <a:lstStyle/>
          <a:p>
            <a:pPr lvl="0" indent="0" algn="l" fontAlgn="base"/>
            <a:r>
              <a:rPr sz="1400" b="1" i="0" u="none" strike="noStrike">
                <a:solidFill>
                  <a:srgbClr val="000000"/>
                </a:solidFill>
                <a:latin typeface="Arial"/>
              </a:rPr>
              <a:t>Measure: </a:t>
            </a:r>
            <a:r>
              <a:rPr sz="1400" b="0" i="0" u="none" strike="noStrike">
                <a:solidFill>
                  <a:srgbClr val="000000"/>
                </a:solidFill>
                <a:latin typeface="Arial"/>
              </a:rPr>
              <a:t>actual attendance per year by all 12 managers</a:t>
            </a:r>
          </a:p>
        </p:txBody>
      </p:sp>
      <p:sp>
        <p:nvSpPr>
          <p:cNvPr id="21" name="TextBox 20"/>
          <p:cNvSpPr txBox="1"/>
          <p:nvPr/>
        </p:nvSpPr>
        <p:spPr>
          <a:xfrm>
            <a:off x="5238750" y="5334000"/>
            <a:ext cx="3867150" cy="381000"/>
          </a:xfrm>
          <a:prstGeom prst="rect">
            <a:avLst/>
          </a:prstGeom>
          <a:noFill/>
        </p:spPr>
        <p:txBody>
          <a:bodyPr wrap="square" rtlCol="0">
            <a:spAutoFit/>
          </a:bodyPr>
          <a:lstStyle/>
          <a:p>
            <a:pPr lvl="0" indent="0" algn="ctr" fontAlgn="base"/>
            <a:r>
              <a:rPr sz="2400" b="1" i="0" u="none" strike="noStrike">
                <a:solidFill>
                  <a:srgbClr val="FFFFFF"/>
                </a:solidFill>
                <a:latin typeface="Arial"/>
              </a:rPr>
              <a:t>25 %</a:t>
            </a:r>
          </a:p>
        </p:txBody>
      </p:sp>
      <p:sp>
        <p:nvSpPr>
          <p:cNvPr id="22" name="TextBox 21"/>
          <p:cNvSpPr txBox="1"/>
          <p:nvPr/>
        </p:nvSpPr>
        <p:spPr>
          <a:xfrm>
            <a:off x="8477250" y="6477000"/>
            <a:ext cx="666750" cy="190500"/>
          </a:xfrm>
          <a:prstGeom prst="rect">
            <a:avLst/>
          </a:prstGeom>
          <a:noFill/>
        </p:spPr>
        <p:txBody>
          <a:bodyPr wrap="square" rtlCol="0">
            <a:spAutoFit/>
          </a:bodyPr>
          <a:lstStyle/>
          <a:p>
            <a:pPr lvl="0" indent="0" algn="r" fontAlgn="base"/>
            <a:r>
              <a:rPr sz="1200" b="0" i="0" u="none" strike="noStrike">
                <a:solidFill>
                  <a:srgbClr val="9B9B9B"/>
                </a:solidFill>
                <a:latin typeface="Arial"/>
              </a:rPr>
              <a:t>10</a:t>
            </a:r>
            <a:r>
              <a:t/>
            </a:r>
            <a:b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Header Strip" descr="Gray Strip"/>
          <p:cNvPicPr>
            <a:picLocks noChangeAspect="1"/>
          </p:cNvPicPr>
          <p:nvPr/>
        </p:nvPicPr>
        <p:blipFill>
          <a:blip r:embed="rId2"/>
          <a:stretch>
            <a:fillRect/>
          </a:stretch>
        </p:blipFill>
        <p:spPr>
          <a:xfrm>
            <a:off x="0" y="142875"/>
            <a:ext cx="9163050" cy="457200"/>
          </a:xfrm>
          <a:prstGeom prst="rect">
            <a:avLst/>
          </a:prstGeom>
        </p:spPr>
      </p:pic>
      <p:pic>
        <p:nvPicPr>
          <p:cNvPr id="2" name="Header Logo Background" descr="M3 Header Logo"/>
          <p:cNvPicPr>
            <a:picLocks noChangeAspect="1"/>
          </p:cNvPicPr>
          <p:nvPr/>
        </p:nvPicPr>
        <p:blipFill>
          <a:blip r:embed="rId3"/>
          <a:stretch>
            <a:fillRect/>
          </a:stretch>
        </p:blipFill>
        <p:spPr>
          <a:xfrm>
            <a:off x="6496050" y="0"/>
            <a:ext cx="2476500" cy="1085850"/>
          </a:xfrm>
          <a:prstGeom prst="rect">
            <a:avLst/>
          </a:prstGeom>
        </p:spPr>
      </p:pic>
      <p:pic>
        <p:nvPicPr>
          <p:cNvPr id="3" name="Header Logo" descr="M3 Header Logo"/>
          <p:cNvPicPr>
            <a:picLocks noChangeAspect="1"/>
          </p:cNvPicPr>
          <p:nvPr/>
        </p:nvPicPr>
        <p:blipFill>
          <a:blip r:embed="rId4"/>
          <a:stretch>
            <a:fillRect/>
          </a:stretch>
        </p:blipFill>
        <p:spPr>
          <a:xfrm>
            <a:off x="7019925" y="266700"/>
            <a:ext cx="1666875" cy="533400"/>
          </a:xfrm>
          <a:prstGeom prst="rect">
            <a:avLst/>
          </a:prstGeom>
        </p:spPr>
      </p:pic>
      <p:pic>
        <p:nvPicPr>
          <p:cNvPr id="4" name="separator" descr="separator"/>
          <p:cNvPicPr>
            <a:picLocks noChangeAspect="1"/>
          </p:cNvPicPr>
          <p:nvPr/>
        </p:nvPicPr>
        <p:blipFill>
          <a:blip r:embed="rId5"/>
          <a:stretch>
            <a:fillRect/>
          </a:stretch>
        </p:blipFill>
        <p:spPr>
          <a:xfrm>
            <a:off x="285750" y="2857500"/>
            <a:ext cx="8591550" cy="9525"/>
          </a:xfrm>
          <a:prstGeom prst="rect">
            <a:avLst/>
          </a:prstGeom>
        </p:spPr>
      </p:pic>
      <p:pic>
        <p:nvPicPr>
          <p:cNvPr id="5" name="separator" descr="separator"/>
          <p:cNvPicPr>
            <a:picLocks noChangeAspect="1"/>
          </p:cNvPicPr>
          <p:nvPr/>
        </p:nvPicPr>
        <p:blipFill>
          <a:blip r:embed="rId5"/>
          <a:stretch>
            <a:fillRect/>
          </a:stretch>
        </p:blipFill>
        <p:spPr>
          <a:xfrm>
            <a:off x="285750" y="4619625"/>
            <a:ext cx="8591550" cy="9525"/>
          </a:xfrm>
          <a:prstGeom prst="rect">
            <a:avLst/>
          </a:prstGeom>
        </p:spPr>
      </p:pic>
      <p:pic>
        <p:nvPicPr>
          <p:cNvPr id="6" name="Gauges" descr="Gauges"/>
          <p:cNvPicPr>
            <a:picLocks noChangeAspect="1"/>
          </p:cNvPicPr>
          <p:nvPr/>
        </p:nvPicPr>
        <p:blipFill>
          <a:blip r:embed="rId6"/>
          <a:stretch>
            <a:fillRect/>
          </a:stretch>
        </p:blipFill>
        <p:spPr>
          <a:xfrm>
            <a:off x="5238750" y="1143000"/>
            <a:ext cx="3867150" cy="1714500"/>
          </a:xfrm>
          <a:prstGeom prst="rect">
            <a:avLst/>
          </a:prstGeom>
        </p:spPr>
      </p:pic>
      <p:pic>
        <p:nvPicPr>
          <p:cNvPr id="7" name="Gauges" descr="Gauges"/>
          <p:cNvPicPr>
            <a:picLocks noChangeAspect="1"/>
          </p:cNvPicPr>
          <p:nvPr/>
        </p:nvPicPr>
        <p:blipFill>
          <a:blip r:embed="rId7"/>
          <a:stretch>
            <a:fillRect/>
          </a:stretch>
        </p:blipFill>
        <p:spPr>
          <a:xfrm>
            <a:off x="5238750" y="2895600"/>
            <a:ext cx="3867150" cy="1714500"/>
          </a:xfrm>
          <a:prstGeom prst="rect">
            <a:avLst/>
          </a:prstGeom>
        </p:spPr>
      </p:pic>
      <p:pic>
        <p:nvPicPr>
          <p:cNvPr id="8" name="Gauges" descr="Gauges"/>
          <p:cNvPicPr>
            <a:picLocks noChangeAspect="1"/>
          </p:cNvPicPr>
          <p:nvPr/>
        </p:nvPicPr>
        <p:blipFill>
          <a:blip r:embed="rId8"/>
          <a:stretch>
            <a:fillRect/>
          </a:stretch>
        </p:blipFill>
        <p:spPr>
          <a:xfrm>
            <a:off x="5238750" y="4657725"/>
            <a:ext cx="3867150" cy="1714500"/>
          </a:xfrm>
          <a:prstGeom prst="rect">
            <a:avLst/>
          </a:prstGeom>
        </p:spPr>
      </p:pic>
      <p:pic>
        <p:nvPicPr>
          <p:cNvPr id="9" name="Footer Logo" descr="PHPPowerPoint logo"/>
          <p:cNvPicPr>
            <a:picLocks noChangeAspect="1"/>
          </p:cNvPicPr>
          <p:nvPr/>
        </p:nvPicPr>
        <p:blipFill>
          <a:blip r:embed="rId9"/>
          <a:stretch>
            <a:fillRect/>
          </a:stretch>
        </p:blipFill>
        <p:spPr>
          <a:xfrm>
            <a:off x="0" y="6381750"/>
            <a:ext cx="9163050" cy="504825"/>
          </a:xfrm>
          <a:prstGeom prst="rect">
            <a:avLst/>
          </a:prstGeom>
        </p:spPr>
      </p:pic>
      <p:sp>
        <p:nvSpPr>
          <p:cNvPr id="10" name="TextBox 9"/>
          <p:cNvSpPr txBox="1"/>
          <p:nvPr/>
        </p:nvSpPr>
        <p:spPr>
          <a:xfrm>
            <a:off x="104775" y="247650"/>
            <a:ext cx="8210550" cy="0"/>
          </a:xfrm>
          <a:prstGeom prst="rect">
            <a:avLst/>
          </a:prstGeom>
          <a:noFill/>
        </p:spPr>
        <p:txBody>
          <a:bodyPr wrap="square" rtlCol="0">
            <a:spAutoFit/>
          </a:bodyPr>
          <a:lstStyle/>
          <a:p>
            <a:pPr lvl="0" indent="0" algn="l" fontAlgn="base"/>
            <a:r>
              <a:rPr sz="1800" b="0" i="0" u="none" strike="noStrike">
                <a:solidFill>
                  <a:srgbClr val="000000"/>
                </a:solidFill>
                <a:latin typeface="Arial"/>
              </a:rPr>
              <a:t>OVERALL - PERFORMANCE TO DATE</a:t>
            </a:r>
          </a:p>
        </p:txBody>
      </p:sp>
      <p:sp>
        <p:nvSpPr>
          <p:cNvPr id="11" name="TextBox 10"/>
          <p:cNvSpPr txBox="1"/>
          <p:nvPr/>
        </p:nvSpPr>
        <p:spPr>
          <a:xfrm>
            <a:off x="95250" y="238125"/>
            <a:ext cx="8210550" cy="0"/>
          </a:xfrm>
          <a:prstGeom prst="rect">
            <a:avLst/>
          </a:prstGeom>
          <a:noFill/>
        </p:spPr>
        <p:txBody>
          <a:bodyPr wrap="square" rtlCol="0">
            <a:spAutoFit/>
          </a:bodyPr>
          <a:lstStyle/>
          <a:p>
            <a:pPr lvl="0" indent="0" algn="l" fontAlgn="base"/>
            <a:r>
              <a:rPr sz="1800" b="0" i="0" u="none" strike="noStrike">
                <a:solidFill>
                  <a:srgbClr val="959898"/>
                </a:solidFill>
                <a:latin typeface="Arial"/>
              </a:rPr>
              <a:t>OVERALL - PERFORMANCE TO DATE</a:t>
            </a:r>
          </a:p>
        </p:txBody>
      </p:sp>
      <p:sp>
        <p:nvSpPr>
          <p:cNvPr id="12" name="TextBox 11"/>
          <p:cNvSpPr txBox="1"/>
          <p:nvPr/>
        </p:nvSpPr>
        <p:spPr>
          <a:xfrm>
            <a:off x="285750" y="666750"/>
            <a:ext cx="3333750" cy="1238250"/>
          </a:xfrm>
          <a:prstGeom prst="rect">
            <a:avLst/>
          </a:prstGeom>
          <a:noFill/>
        </p:spPr>
        <p:txBody>
          <a:bodyPr wrap="square" rtlCol="0">
            <a:spAutoFit/>
          </a:bodyPr>
          <a:lstStyle/>
          <a:p>
            <a:pPr lvl="0" indent="0" algn="l" fontAlgn="base"/>
            <a:r>
              <a:rPr sz="2000" b="1" i="0" u="none" strike="noStrike">
                <a:solidFill>
                  <a:srgbClr val="959898"/>
                </a:solidFill>
                <a:latin typeface="Arial"/>
              </a:rPr>
              <a:t>ORGANIZATION GOALS</a:t>
            </a:r>
          </a:p>
        </p:txBody>
      </p:sp>
      <p:sp>
        <p:nvSpPr>
          <p:cNvPr id="13" name="TextBox 12"/>
          <p:cNvSpPr txBox="1"/>
          <p:nvPr/>
        </p:nvSpPr>
        <p:spPr>
          <a:xfrm>
            <a:off x="285750" y="1428750"/>
            <a:ext cx="4953000" cy="857250"/>
          </a:xfrm>
          <a:prstGeom prst="rect">
            <a:avLst/>
          </a:prstGeom>
          <a:noFill/>
        </p:spPr>
        <p:txBody>
          <a:bodyPr wrap="square" rtlCol="0">
            <a:spAutoFit/>
          </a:bodyPr>
          <a:lstStyle/>
          <a:p>
            <a:pPr lvl="0" indent="0" algn="l" fontAlgn="base"/>
            <a:r>
              <a:rPr sz="1400" b="0" i="0" u="none" strike="noStrike">
                <a:solidFill>
                  <a:srgbClr val="000000"/>
                </a:solidFill>
                <a:latin typeface="Arial"/>
              </a:rPr>
              <a:t>8.3 Develop better communication and presentation skills to increase ability to work with and assist clients. (Customer Service)</a:t>
            </a:r>
          </a:p>
        </p:txBody>
      </p:sp>
      <p:sp>
        <p:nvSpPr>
          <p:cNvPr id="14" name="TextBox 13"/>
          <p:cNvSpPr txBox="1"/>
          <p:nvPr/>
        </p:nvSpPr>
        <p:spPr>
          <a:xfrm>
            <a:off x="285750" y="2286000"/>
            <a:ext cx="4953000" cy="333375"/>
          </a:xfrm>
          <a:prstGeom prst="rect">
            <a:avLst/>
          </a:prstGeom>
          <a:noFill/>
        </p:spPr>
        <p:txBody>
          <a:bodyPr wrap="square" rtlCol="0">
            <a:spAutoFit/>
          </a:bodyPr>
          <a:lstStyle/>
          <a:p>
            <a:pPr lvl="0" indent="0" algn="l" fontAlgn="base"/>
            <a:r>
              <a:rPr sz="1400" b="1" i="0" u="none" strike="noStrike">
                <a:solidFill>
                  <a:srgbClr val="000000"/>
                </a:solidFill>
                <a:latin typeface="Arial"/>
              </a:rPr>
              <a:t>Measure: </a:t>
            </a:r>
            <a:r>
              <a:rPr sz="1400" b="0" i="0" u="none" strike="noStrike">
                <a:solidFill>
                  <a:srgbClr val="000000"/>
                </a:solidFill>
                <a:latin typeface="Arial"/>
              </a:rPr>
              <a:t>% complete</a:t>
            </a:r>
          </a:p>
        </p:txBody>
      </p:sp>
      <p:sp>
        <p:nvSpPr>
          <p:cNvPr id="15" name="TextBox 14"/>
          <p:cNvSpPr txBox="1"/>
          <p:nvPr/>
        </p:nvSpPr>
        <p:spPr>
          <a:xfrm>
            <a:off x="5238750" y="1809750"/>
            <a:ext cx="3867150" cy="381000"/>
          </a:xfrm>
          <a:prstGeom prst="rect">
            <a:avLst/>
          </a:prstGeom>
          <a:noFill/>
        </p:spPr>
        <p:txBody>
          <a:bodyPr wrap="square" rtlCol="0">
            <a:spAutoFit/>
          </a:bodyPr>
          <a:lstStyle/>
          <a:p>
            <a:pPr lvl="0" indent="0" algn="ctr" fontAlgn="base"/>
            <a:r>
              <a:rPr sz="2400" b="1" i="0" u="none" strike="noStrike">
                <a:solidFill>
                  <a:srgbClr val="FFFFFF"/>
                </a:solidFill>
                <a:latin typeface="Arial"/>
              </a:rPr>
              <a:t>0 %</a:t>
            </a:r>
          </a:p>
        </p:txBody>
      </p:sp>
      <p:sp>
        <p:nvSpPr>
          <p:cNvPr id="16" name="TextBox 15"/>
          <p:cNvSpPr txBox="1"/>
          <p:nvPr/>
        </p:nvSpPr>
        <p:spPr>
          <a:xfrm>
            <a:off x="285750" y="3143250"/>
            <a:ext cx="4953000" cy="857250"/>
          </a:xfrm>
          <a:prstGeom prst="rect">
            <a:avLst/>
          </a:prstGeom>
          <a:noFill/>
        </p:spPr>
        <p:txBody>
          <a:bodyPr wrap="square" rtlCol="0">
            <a:spAutoFit/>
          </a:bodyPr>
          <a:lstStyle/>
          <a:p>
            <a:pPr lvl="0" indent="0" algn="l" fontAlgn="base"/>
            <a:r>
              <a:rPr sz="1400" b="0" i="0" u="none" strike="noStrike">
                <a:solidFill>
                  <a:srgbClr val="000000"/>
                </a:solidFill>
                <a:latin typeface="Arial"/>
              </a:rPr>
              <a:t>9.1 Increase the number of innovative ideas through an incentive program. (Administration)</a:t>
            </a:r>
          </a:p>
        </p:txBody>
      </p:sp>
      <p:sp>
        <p:nvSpPr>
          <p:cNvPr id="17" name="TextBox 16"/>
          <p:cNvSpPr txBox="1"/>
          <p:nvPr/>
        </p:nvSpPr>
        <p:spPr>
          <a:xfrm>
            <a:off x="285750" y="4000500"/>
            <a:ext cx="4953000" cy="333375"/>
          </a:xfrm>
          <a:prstGeom prst="rect">
            <a:avLst/>
          </a:prstGeom>
          <a:noFill/>
        </p:spPr>
        <p:txBody>
          <a:bodyPr wrap="square" rtlCol="0">
            <a:spAutoFit/>
          </a:bodyPr>
          <a:lstStyle/>
          <a:p>
            <a:pPr lvl="0" indent="0" algn="l" fontAlgn="base"/>
            <a:r>
              <a:rPr sz="1400" b="1" i="0" u="none" strike="noStrike">
                <a:solidFill>
                  <a:srgbClr val="000000"/>
                </a:solidFill>
                <a:latin typeface="Arial"/>
              </a:rPr>
              <a:t>Measure: </a:t>
            </a:r>
            <a:r>
              <a:rPr sz="1400" b="0" i="0" u="none" strike="noStrike">
                <a:solidFill>
                  <a:srgbClr val="000000"/>
                </a:solidFill>
                <a:latin typeface="Arial"/>
              </a:rPr>
              <a:t># of innovative ideas implemented</a:t>
            </a:r>
          </a:p>
        </p:txBody>
      </p:sp>
      <p:sp>
        <p:nvSpPr>
          <p:cNvPr id="18" name="TextBox 17"/>
          <p:cNvSpPr txBox="1"/>
          <p:nvPr/>
        </p:nvSpPr>
        <p:spPr>
          <a:xfrm>
            <a:off x="5238750" y="3571875"/>
            <a:ext cx="3867150" cy="381000"/>
          </a:xfrm>
          <a:prstGeom prst="rect">
            <a:avLst/>
          </a:prstGeom>
          <a:noFill/>
        </p:spPr>
        <p:txBody>
          <a:bodyPr wrap="square" rtlCol="0">
            <a:spAutoFit/>
          </a:bodyPr>
          <a:lstStyle/>
          <a:p>
            <a:pPr lvl="0" indent="0" algn="ctr" fontAlgn="base"/>
            <a:r>
              <a:rPr sz="2400" b="1" i="0" u="none" strike="noStrike">
                <a:solidFill>
                  <a:srgbClr val="FFFFFF"/>
                </a:solidFill>
                <a:latin typeface="Arial"/>
              </a:rPr>
              <a:t>63 %</a:t>
            </a:r>
          </a:p>
        </p:txBody>
      </p:sp>
      <p:sp>
        <p:nvSpPr>
          <p:cNvPr id="19" name="TextBox 18"/>
          <p:cNvSpPr txBox="1"/>
          <p:nvPr/>
        </p:nvSpPr>
        <p:spPr>
          <a:xfrm>
            <a:off x="285750" y="4857750"/>
            <a:ext cx="4953000" cy="857250"/>
          </a:xfrm>
          <a:prstGeom prst="rect">
            <a:avLst/>
          </a:prstGeom>
          <a:noFill/>
        </p:spPr>
        <p:txBody>
          <a:bodyPr wrap="square" rtlCol="0">
            <a:spAutoFit/>
          </a:bodyPr>
          <a:lstStyle/>
          <a:p>
            <a:pPr lvl="0" indent="0" algn="l" fontAlgn="base"/>
            <a:r>
              <a:rPr sz="1400" b="0" i="0" u="none" strike="noStrike">
                <a:solidFill>
                  <a:srgbClr val="000000"/>
                </a:solidFill>
                <a:latin typeface="Arial"/>
              </a:rPr>
              <a:t>10.1 Manage the selection, contribution and customer communication of nonprofit donations. Target is 15% of revenue. (Administration)</a:t>
            </a:r>
          </a:p>
        </p:txBody>
      </p:sp>
      <p:sp>
        <p:nvSpPr>
          <p:cNvPr id="20" name="TextBox 19"/>
          <p:cNvSpPr txBox="1"/>
          <p:nvPr/>
        </p:nvSpPr>
        <p:spPr>
          <a:xfrm>
            <a:off x="285750" y="5715000"/>
            <a:ext cx="4953000" cy="333375"/>
          </a:xfrm>
          <a:prstGeom prst="rect">
            <a:avLst/>
          </a:prstGeom>
          <a:noFill/>
        </p:spPr>
        <p:txBody>
          <a:bodyPr wrap="square" rtlCol="0">
            <a:spAutoFit/>
          </a:bodyPr>
          <a:lstStyle/>
          <a:p>
            <a:pPr lvl="0" indent="0" algn="l" fontAlgn="base"/>
            <a:r>
              <a:rPr sz="1400" b="1" i="0" u="none" strike="noStrike">
                <a:solidFill>
                  <a:srgbClr val="000000"/>
                </a:solidFill>
                <a:latin typeface="Arial"/>
              </a:rPr>
              <a:t>Measure: </a:t>
            </a:r>
            <a:r>
              <a:rPr sz="1400" b="0" i="0" u="none" strike="noStrike">
                <a:solidFill>
                  <a:srgbClr val="000000"/>
                </a:solidFill>
                <a:latin typeface="Arial"/>
              </a:rPr>
              <a:t>% of license revenue</a:t>
            </a:r>
          </a:p>
        </p:txBody>
      </p:sp>
      <p:sp>
        <p:nvSpPr>
          <p:cNvPr id="21" name="TextBox 20"/>
          <p:cNvSpPr txBox="1"/>
          <p:nvPr/>
        </p:nvSpPr>
        <p:spPr>
          <a:xfrm>
            <a:off x="5238750" y="5334000"/>
            <a:ext cx="3867150" cy="381000"/>
          </a:xfrm>
          <a:prstGeom prst="rect">
            <a:avLst/>
          </a:prstGeom>
          <a:noFill/>
        </p:spPr>
        <p:txBody>
          <a:bodyPr wrap="square" rtlCol="0">
            <a:spAutoFit/>
          </a:bodyPr>
          <a:lstStyle/>
          <a:p>
            <a:pPr lvl="0" indent="0" algn="ctr" fontAlgn="base"/>
            <a:r>
              <a:rPr sz="2400" b="1" i="0" u="none" strike="noStrike">
                <a:solidFill>
                  <a:srgbClr val="FFFFFF"/>
                </a:solidFill>
                <a:latin typeface="Arial"/>
              </a:rPr>
              <a:t>20 %</a:t>
            </a:r>
          </a:p>
        </p:txBody>
      </p:sp>
      <p:sp>
        <p:nvSpPr>
          <p:cNvPr id="22" name="TextBox 21"/>
          <p:cNvSpPr txBox="1"/>
          <p:nvPr/>
        </p:nvSpPr>
        <p:spPr>
          <a:xfrm>
            <a:off x="8477250" y="6477000"/>
            <a:ext cx="666750" cy="190500"/>
          </a:xfrm>
          <a:prstGeom prst="rect">
            <a:avLst/>
          </a:prstGeom>
          <a:noFill/>
        </p:spPr>
        <p:txBody>
          <a:bodyPr wrap="square" rtlCol="0">
            <a:spAutoFit/>
          </a:bodyPr>
          <a:lstStyle/>
          <a:p>
            <a:pPr lvl="0" indent="0" algn="r" fontAlgn="base"/>
            <a:r>
              <a:rPr sz="1200" b="0" i="0" u="none" strike="noStrike">
                <a:solidFill>
                  <a:srgbClr val="9B9B9B"/>
                </a:solidFill>
                <a:latin typeface="Arial"/>
              </a:rPr>
              <a:t>11</a:t>
            </a:r>
            <a:r>
              <a:t/>
            </a:r>
            <a:b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Header Strip" descr="Gray Strip"/>
          <p:cNvPicPr>
            <a:picLocks noChangeAspect="1"/>
          </p:cNvPicPr>
          <p:nvPr/>
        </p:nvPicPr>
        <p:blipFill>
          <a:blip r:embed="rId2"/>
          <a:stretch>
            <a:fillRect/>
          </a:stretch>
        </p:blipFill>
        <p:spPr>
          <a:xfrm>
            <a:off x="0" y="142875"/>
            <a:ext cx="9163050" cy="457200"/>
          </a:xfrm>
          <a:prstGeom prst="rect">
            <a:avLst/>
          </a:prstGeom>
        </p:spPr>
      </p:pic>
      <p:pic>
        <p:nvPicPr>
          <p:cNvPr id="2" name="Header Logo Background" descr="M3 Header Logo"/>
          <p:cNvPicPr>
            <a:picLocks noChangeAspect="1"/>
          </p:cNvPicPr>
          <p:nvPr/>
        </p:nvPicPr>
        <p:blipFill>
          <a:blip r:embed="rId3"/>
          <a:stretch>
            <a:fillRect/>
          </a:stretch>
        </p:blipFill>
        <p:spPr>
          <a:xfrm>
            <a:off x="6496050" y="0"/>
            <a:ext cx="2476500" cy="1085850"/>
          </a:xfrm>
          <a:prstGeom prst="rect">
            <a:avLst/>
          </a:prstGeom>
        </p:spPr>
      </p:pic>
      <p:pic>
        <p:nvPicPr>
          <p:cNvPr id="3" name="Header Logo" descr="M3 Header Logo"/>
          <p:cNvPicPr>
            <a:picLocks noChangeAspect="1"/>
          </p:cNvPicPr>
          <p:nvPr/>
        </p:nvPicPr>
        <p:blipFill>
          <a:blip r:embed="rId4"/>
          <a:stretch>
            <a:fillRect/>
          </a:stretch>
        </p:blipFill>
        <p:spPr>
          <a:xfrm>
            <a:off x="7019925" y="266700"/>
            <a:ext cx="1666875" cy="533400"/>
          </a:xfrm>
          <a:prstGeom prst="rect">
            <a:avLst/>
          </a:prstGeom>
        </p:spPr>
      </p:pic>
      <p:pic>
        <p:nvPicPr>
          <p:cNvPr id="4" name="separator" descr="separator"/>
          <p:cNvPicPr>
            <a:picLocks noChangeAspect="1"/>
          </p:cNvPicPr>
          <p:nvPr/>
        </p:nvPicPr>
        <p:blipFill>
          <a:blip r:embed="rId5"/>
          <a:stretch>
            <a:fillRect/>
          </a:stretch>
        </p:blipFill>
        <p:spPr>
          <a:xfrm>
            <a:off x="285750" y="2857500"/>
            <a:ext cx="8591550" cy="9525"/>
          </a:xfrm>
          <a:prstGeom prst="rect">
            <a:avLst/>
          </a:prstGeom>
        </p:spPr>
      </p:pic>
      <p:pic>
        <p:nvPicPr>
          <p:cNvPr id="5" name="separator" descr="separator"/>
          <p:cNvPicPr>
            <a:picLocks noChangeAspect="1"/>
          </p:cNvPicPr>
          <p:nvPr/>
        </p:nvPicPr>
        <p:blipFill>
          <a:blip r:embed="rId5"/>
          <a:stretch>
            <a:fillRect/>
          </a:stretch>
        </p:blipFill>
        <p:spPr>
          <a:xfrm>
            <a:off x="285750" y="4619625"/>
            <a:ext cx="8591550" cy="9525"/>
          </a:xfrm>
          <a:prstGeom prst="rect">
            <a:avLst/>
          </a:prstGeom>
        </p:spPr>
      </p:pic>
      <p:pic>
        <p:nvPicPr>
          <p:cNvPr id="6" name="Gauges" descr="Gauges"/>
          <p:cNvPicPr>
            <a:picLocks noChangeAspect="1"/>
          </p:cNvPicPr>
          <p:nvPr/>
        </p:nvPicPr>
        <p:blipFill>
          <a:blip r:embed="rId6"/>
          <a:stretch>
            <a:fillRect/>
          </a:stretch>
        </p:blipFill>
        <p:spPr>
          <a:xfrm>
            <a:off x="5238750" y="1143000"/>
            <a:ext cx="3867150" cy="1714500"/>
          </a:xfrm>
          <a:prstGeom prst="rect">
            <a:avLst/>
          </a:prstGeom>
        </p:spPr>
      </p:pic>
      <p:pic>
        <p:nvPicPr>
          <p:cNvPr id="7" name="Graph" descr="Graph"/>
          <p:cNvPicPr>
            <a:picLocks noChangeAspect="1"/>
          </p:cNvPicPr>
          <p:nvPr/>
        </p:nvPicPr>
        <p:blipFill>
          <a:blip r:embed="rId7"/>
          <a:stretch>
            <a:fillRect/>
          </a:stretch>
        </p:blipFill>
        <p:spPr>
          <a:xfrm>
            <a:off x="6000750" y="2990850"/>
            <a:ext cx="2857500" cy="1371600"/>
          </a:xfrm>
          <a:prstGeom prst="rect">
            <a:avLst/>
          </a:prstGeom>
        </p:spPr>
      </p:pic>
      <p:pic>
        <p:nvPicPr>
          <p:cNvPr id="8" name="Footer Logo" descr="PHPPowerPoint logo"/>
          <p:cNvPicPr>
            <a:picLocks noChangeAspect="1"/>
          </p:cNvPicPr>
          <p:nvPr/>
        </p:nvPicPr>
        <p:blipFill>
          <a:blip r:embed="rId8"/>
          <a:stretch>
            <a:fillRect/>
          </a:stretch>
        </p:blipFill>
        <p:spPr>
          <a:xfrm>
            <a:off x="0" y="6381750"/>
            <a:ext cx="9163050" cy="504825"/>
          </a:xfrm>
          <a:prstGeom prst="rect">
            <a:avLst/>
          </a:prstGeom>
        </p:spPr>
      </p:pic>
      <p:sp>
        <p:nvSpPr>
          <p:cNvPr id="9" name="TextBox 8"/>
          <p:cNvSpPr txBox="1"/>
          <p:nvPr/>
        </p:nvSpPr>
        <p:spPr>
          <a:xfrm>
            <a:off x="104775" y="247650"/>
            <a:ext cx="8210550" cy="0"/>
          </a:xfrm>
          <a:prstGeom prst="rect">
            <a:avLst/>
          </a:prstGeom>
          <a:noFill/>
        </p:spPr>
        <p:txBody>
          <a:bodyPr wrap="square" rtlCol="0">
            <a:spAutoFit/>
          </a:bodyPr>
          <a:lstStyle/>
          <a:p>
            <a:pPr lvl="0" indent="0" algn="l" fontAlgn="base"/>
            <a:r>
              <a:rPr sz="1800" b="0" i="0" u="none" strike="noStrike">
                <a:solidFill>
                  <a:srgbClr val="000000"/>
                </a:solidFill>
                <a:latin typeface="Arial"/>
              </a:rPr>
              <a:t>OVERALL - PERFORMANCE TO DATE</a:t>
            </a:r>
          </a:p>
        </p:txBody>
      </p:sp>
      <p:sp>
        <p:nvSpPr>
          <p:cNvPr id="10" name="TextBox 9"/>
          <p:cNvSpPr txBox="1"/>
          <p:nvPr/>
        </p:nvSpPr>
        <p:spPr>
          <a:xfrm>
            <a:off x="95250" y="238125"/>
            <a:ext cx="8210550" cy="0"/>
          </a:xfrm>
          <a:prstGeom prst="rect">
            <a:avLst/>
          </a:prstGeom>
          <a:noFill/>
        </p:spPr>
        <p:txBody>
          <a:bodyPr wrap="square" rtlCol="0">
            <a:spAutoFit/>
          </a:bodyPr>
          <a:lstStyle/>
          <a:p>
            <a:pPr lvl="0" indent="0" algn="l" fontAlgn="base"/>
            <a:r>
              <a:rPr sz="1800" b="0" i="0" u="none" strike="noStrike">
                <a:solidFill>
                  <a:srgbClr val="959898"/>
                </a:solidFill>
                <a:latin typeface="Arial"/>
              </a:rPr>
              <a:t>OVERALL - PERFORMANCE TO DATE</a:t>
            </a:r>
          </a:p>
        </p:txBody>
      </p:sp>
      <p:sp>
        <p:nvSpPr>
          <p:cNvPr id="11" name="TextBox 10"/>
          <p:cNvSpPr txBox="1"/>
          <p:nvPr/>
        </p:nvSpPr>
        <p:spPr>
          <a:xfrm>
            <a:off x="285750" y="666750"/>
            <a:ext cx="3333750" cy="1238250"/>
          </a:xfrm>
          <a:prstGeom prst="rect">
            <a:avLst/>
          </a:prstGeom>
          <a:noFill/>
        </p:spPr>
        <p:txBody>
          <a:bodyPr wrap="square" rtlCol="0">
            <a:spAutoFit/>
          </a:bodyPr>
          <a:lstStyle/>
          <a:p>
            <a:pPr lvl="0" indent="0" algn="l" fontAlgn="base"/>
            <a:r>
              <a:rPr sz="2000" b="1" i="0" u="none" strike="noStrike">
                <a:solidFill>
                  <a:srgbClr val="959898"/>
                </a:solidFill>
                <a:latin typeface="Arial"/>
              </a:rPr>
              <a:t>ORGANIZATION GOALS</a:t>
            </a:r>
          </a:p>
        </p:txBody>
      </p:sp>
      <p:sp>
        <p:nvSpPr>
          <p:cNvPr id="12" name="TextBox 11"/>
          <p:cNvSpPr txBox="1"/>
          <p:nvPr/>
        </p:nvSpPr>
        <p:spPr>
          <a:xfrm>
            <a:off x="285750" y="1428750"/>
            <a:ext cx="4953000" cy="857250"/>
          </a:xfrm>
          <a:prstGeom prst="rect">
            <a:avLst/>
          </a:prstGeom>
          <a:noFill/>
        </p:spPr>
        <p:txBody>
          <a:bodyPr wrap="square" rtlCol="0">
            <a:spAutoFit/>
          </a:bodyPr>
          <a:lstStyle/>
          <a:p>
            <a:pPr lvl="0" indent="0" algn="l" fontAlgn="base"/>
            <a:r>
              <a:rPr sz="1400" b="0" i="0" u="none" strike="noStrike">
                <a:solidFill>
                  <a:srgbClr val="000000"/>
                </a:solidFill>
                <a:latin typeface="Arial"/>
              </a:rPr>
              <a:t>11.1 Organizational Goal (Corporate-wide, generally not assigned, 18-24 months) [**Sample Goal Cascading**] (Administration)</a:t>
            </a:r>
          </a:p>
        </p:txBody>
      </p:sp>
      <p:sp>
        <p:nvSpPr>
          <p:cNvPr id="13" name="TextBox 12"/>
          <p:cNvSpPr txBox="1"/>
          <p:nvPr/>
        </p:nvSpPr>
        <p:spPr>
          <a:xfrm>
            <a:off x="285750" y="2286000"/>
            <a:ext cx="4953000" cy="333375"/>
          </a:xfrm>
          <a:prstGeom prst="rect">
            <a:avLst/>
          </a:prstGeom>
          <a:noFill/>
        </p:spPr>
        <p:txBody>
          <a:bodyPr wrap="square" rtlCol="0">
            <a:spAutoFit/>
          </a:bodyPr>
          <a:lstStyle/>
          <a:p>
            <a:pPr lvl="0" indent="0" algn="l" fontAlgn="base"/>
            <a:r>
              <a:rPr sz="1400" b="1" i="0" u="none" strike="noStrike">
                <a:solidFill>
                  <a:srgbClr val="000000"/>
                </a:solidFill>
                <a:latin typeface="Arial"/>
              </a:rPr>
              <a:t>Measure: </a:t>
            </a:r>
            <a:r>
              <a:rPr sz="1400" b="0" i="0" u="none" strike="noStrike">
                <a:solidFill>
                  <a:srgbClr val="000000"/>
                </a:solidFill>
                <a:latin typeface="Arial"/>
              </a:rPr>
              <a:t>% complete</a:t>
            </a:r>
          </a:p>
        </p:txBody>
      </p:sp>
      <p:sp>
        <p:nvSpPr>
          <p:cNvPr id="14" name="TextBox 13"/>
          <p:cNvSpPr txBox="1"/>
          <p:nvPr/>
        </p:nvSpPr>
        <p:spPr>
          <a:xfrm>
            <a:off x="5238750" y="1809750"/>
            <a:ext cx="3867150" cy="381000"/>
          </a:xfrm>
          <a:prstGeom prst="rect">
            <a:avLst/>
          </a:prstGeom>
          <a:noFill/>
        </p:spPr>
        <p:txBody>
          <a:bodyPr wrap="square" rtlCol="0">
            <a:spAutoFit/>
          </a:bodyPr>
          <a:lstStyle/>
          <a:p>
            <a:pPr lvl="0" indent="0" algn="ctr" fontAlgn="base"/>
            <a:r>
              <a:rPr sz="2400" b="1" i="0" u="none" strike="noStrike">
                <a:solidFill>
                  <a:srgbClr val="FFFFFF"/>
                </a:solidFill>
                <a:latin typeface="Arial"/>
              </a:rPr>
              <a:t>0 %</a:t>
            </a:r>
          </a:p>
        </p:txBody>
      </p:sp>
      <p:sp>
        <p:nvSpPr>
          <p:cNvPr id="15" name="TextBox 14"/>
          <p:cNvSpPr txBox="1"/>
          <p:nvPr/>
        </p:nvSpPr>
        <p:spPr>
          <a:xfrm>
            <a:off x="285750" y="3143250"/>
            <a:ext cx="4953000" cy="857250"/>
          </a:xfrm>
          <a:prstGeom prst="rect">
            <a:avLst/>
          </a:prstGeom>
          <a:noFill/>
        </p:spPr>
        <p:txBody>
          <a:bodyPr wrap="square" rtlCol="0">
            <a:spAutoFit/>
          </a:bodyPr>
          <a:lstStyle/>
          <a:p>
            <a:pPr lvl="0" indent="0" algn="l" fontAlgn="base"/>
            <a:r>
              <a:rPr sz="1400" b="0" i="0" u="none" strike="noStrike">
                <a:solidFill>
                  <a:srgbClr val="000000"/>
                </a:solidFill>
                <a:latin typeface="Arial"/>
              </a:rPr>
              <a:t>12.1 To increase the number of new sole source or buying agreements 20% (3-4 more) by end of 2013. (Sales/Marketing)</a:t>
            </a:r>
          </a:p>
        </p:txBody>
      </p:sp>
      <p:sp>
        <p:nvSpPr>
          <p:cNvPr id="16" name="TextBox 15"/>
          <p:cNvSpPr txBox="1"/>
          <p:nvPr/>
        </p:nvSpPr>
        <p:spPr>
          <a:xfrm>
            <a:off x="285750" y="4000500"/>
            <a:ext cx="4953000" cy="333375"/>
          </a:xfrm>
          <a:prstGeom prst="rect">
            <a:avLst/>
          </a:prstGeom>
          <a:noFill/>
        </p:spPr>
        <p:txBody>
          <a:bodyPr wrap="square" rtlCol="0">
            <a:spAutoFit/>
          </a:bodyPr>
          <a:lstStyle/>
          <a:p>
            <a:pPr lvl="0" indent="0" algn="l" fontAlgn="base"/>
            <a:r>
              <a:rPr sz="1400" b="1" i="0" u="none" strike="noStrike">
                <a:solidFill>
                  <a:srgbClr val="000000"/>
                </a:solidFill>
                <a:latin typeface="Arial"/>
              </a:rPr>
              <a:t>Measure: </a:t>
            </a:r>
            <a:r>
              <a:rPr sz="1400" b="0" i="0" u="none" strike="noStrike">
                <a:solidFill>
                  <a:srgbClr val="000000"/>
                </a:solidFill>
                <a:latin typeface="Arial"/>
              </a:rPr>
              <a:t># of new sole source/bying agreements</a:t>
            </a:r>
          </a:p>
        </p:txBody>
      </p:sp>
      <p:sp>
        <p:nvSpPr>
          <p:cNvPr id="17" name="TextBox 16"/>
          <p:cNvSpPr txBox="1"/>
          <p:nvPr/>
        </p:nvSpPr>
        <p:spPr>
          <a:xfrm>
            <a:off x="6010275" y="3571875"/>
            <a:ext cx="2857500" cy="381000"/>
          </a:xfrm>
          <a:prstGeom prst="rect">
            <a:avLst/>
          </a:prstGeom>
          <a:noFill/>
        </p:spPr>
        <p:txBody>
          <a:bodyPr wrap="square" rtlCol="0">
            <a:spAutoFit/>
          </a:bodyPr>
          <a:lstStyle/>
          <a:p>
            <a:pPr lvl="0" indent="0" algn="ctr" fontAlgn="base"/>
            <a:r>
              <a:rPr sz="2800" b="1" i="0" u="none" strike="noStrike">
                <a:solidFill>
                  <a:srgbClr val="FFFFFF"/>
                </a:solidFill>
                <a:latin typeface="Arial"/>
              </a:rPr>
              <a:t>15%</a:t>
            </a:r>
          </a:p>
        </p:txBody>
      </p:sp>
      <p:sp>
        <p:nvSpPr>
          <p:cNvPr id="18" name="TextBox 17"/>
          <p:cNvSpPr txBox="1"/>
          <p:nvPr/>
        </p:nvSpPr>
        <p:spPr>
          <a:xfrm>
            <a:off x="6010275" y="4286250"/>
            <a:ext cx="2857500" cy="381000"/>
          </a:xfrm>
          <a:prstGeom prst="rect">
            <a:avLst/>
          </a:prstGeom>
          <a:noFill/>
        </p:spPr>
        <p:txBody>
          <a:bodyPr wrap="square" rtlCol="0">
            <a:spAutoFit/>
          </a:bodyPr>
          <a:lstStyle/>
          <a:p>
            <a:pPr lvl="0" indent="0" algn="ctr" fontAlgn="base"/>
            <a:r>
              <a:rPr sz="1400" b="1" i="0" u="none" strike="noStrike">
                <a:solidFill>
                  <a:srgbClr val="000000"/>
                </a:solidFill>
                <a:latin typeface="Arial"/>
              </a:rPr>
              <a:t>Target: 20%</a:t>
            </a:r>
          </a:p>
        </p:txBody>
      </p:sp>
      <p:sp>
        <p:nvSpPr>
          <p:cNvPr id="19" name="TextBox 18"/>
          <p:cNvSpPr txBox="1"/>
          <p:nvPr/>
        </p:nvSpPr>
        <p:spPr>
          <a:xfrm>
            <a:off x="5238750" y="3000375"/>
            <a:ext cx="3810000" cy="857250"/>
          </a:xfrm>
          <a:prstGeom prst="rect">
            <a:avLst/>
          </a:prstGeom>
          <a:noFill/>
        </p:spPr>
        <p:txBody>
          <a:bodyPr wrap="square" rtlCol="0">
            <a:spAutoFit/>
          </a:bodyPr>
          <a:lstStyle/>
          <a:p>
            <a:pPr lvl="0" indent="0" algn="l" fontAlgn="base"/>
            <a:r>
              <a:rPr sz="1200" b="1" i="0" u="none" strike="noStrike">
                <a:solidFill>
                  <a:srgbClr val="000000"/>
                </a:solidFill>
                <a:latin typeface="Arial"/>
              </a:rPr>
              <a:t>April
</a:t>
            </a:r>
            <a:r>
              <a:rPr sz="1200" b="0" i="0" u="none" strike="noStrike">
                <a:solidFill>
                  <a:srgbClr val="000000"/>
                </a:solidFill>
                <a:latin typeface="Arial"/>
              </a:rPr>
              <a:t>5% / 3%
</a:t>
            </a:r>
            <a:r>
              <a:rPr sz="1200" b="1" i="0" u="none" strike="noStrike">
                <a:solidFill>
                  <a:srgbClr val="000000"/>
                </a:solidFill>
                <a:latin typeface="Arial"/>
              </a:rPr>
              <a:t>May
</a:t>
            </a:r>
            <a:r>
              <a:rPr sz="1200" b="0" i="0" u="none" strike="noStrike">
                <a:solidFill>
                  <a:srgbClr val="000000"/>
                </a:solidFill>
                <a:latin typeface="Arial"/>
              </a:rPr>
              <a:t>5% / 5%
</a:t>
            </a:r>
            <a:r>
              <a:rPr sz="1200" b="1" i="0" u="none" strike="noStrike">
                <a:solidFill>
                  <a:srgbClr val="000000"/>
                </a:solidFill>
                <a:latin typeface="Arial"/>
              </a:rPr>
              <a:t>June
</a:t>
            </a:r>
            <a:r>
              <a:rPr sz="1200" b="0" i="0" u="none" strike="noStrike">
                <a:solidFill>
                  <a:srgbClr val="000000"/>
                </a:solidFill>
                <a:latin typeface="Arial"/>
              </a:rPr>
              <a:t>5% / 8%
</a:t>
            </a:r>
            <a:r>
              <a:t/>
            </a:r>
            <a:br/>
            <a:endParaRPr/>
          </a:p>
        </p:txBody>
      </p:sp>
      <p:sp>
        <p:nvSpPr>
          <p:cNvPr id="20" name="TextBox 19"/>
          <p:cNvSpPr txBox="1"/>
          <p:nvPr/>
        </p:nvSpPr>
        <p:spPr>
          <a:xfrm>
            <a:off x="8477250" y="6477000"/>
            <a:ext cx="666750" cy="190500"/>
          </a:xfrm>
          <a:prstGeom prst="rect">
            <a:avLst/>
          </a:prstGeom>
          <a:noFill/>
        </p:spPr>
        <p:txBody>
          <a:bodyPr wrap="square" rtlCol="0">
            <a:spAutoFit/>
          </a:bodyPr>
          <a:lstStyle/>
          <a:p>
            <a:pPr lvl="0" indent="0" algn="r" fontAlgn="base"/>
            <a:r>
              <a:rPr sz="1200" b="0" i="0" u="none" strike="noStrike">
                <a:solidFill>
                  <a:srgbClr val="9B9B9B"/>
                </a:solidFill>
                <a:latin typeface="Arial"/>
              </a:rPr>
              <a:t>12</a:t>
            </a:r>
            <a:r>
              <a:t/>
            </a:r>
            <a:b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Header Strip" descr="Gray Strip"/>
          <p:cNvPicPr>
            <a:picLocks noChangeAspect="1"/>
          </p:cNvPicPr>
          <p:nvPr/>
        </p:nvPicPr>
        <p:blipFill>
          <a:blip r:embed="rId2"/>
          <a:stretch>
            <a:fillRect/>
          </a:stretch>
        </p:blipFill>
        <p:spPr>
          <a:xfrm>
            <a:off x="0" y="142875"/>
            <a:ext cx="9163050" cy="457200"/>
          </a:xfrm>
          <a:prstGeom prst="rect">
            <a:avLst/>
          </a:prstGeom>
        </p:spPr>
      </p:pic>
      <p:pic>
        <p:nvPicPr>
          <p:cNvPr id="2" name="Header Logo Background" descr="M3 Header Logo"/>
          <p:cNvPicPr>
            <a:picLocks noChangeAspect="1"/>
          </p:cNvPicPr>
          <p:nvPr/>
        </p:nvPicPr>
        <p:blipFill>
          <a:blip r:embed="rId3"/>
          <a:stretch>
            <a:fillRect/>
          </a:stretch>
        </p:blipFill>
        <p:spPr>
          <a:xfrm>
            <a:off x="6496050" y="0"/>
            <a:ext cx="2476500" cy="1085850"/>
          </a:xfrm>
          <a:prstGeom prst="rect">
            <a:avLst/>
          </a:prstGeom>
        </p:spPr>
      </p:pic>
      <p:pic>
        <p:nvPicPr>
          <p:cNvPr id="3" name="Header Logo" descr="M3 Header Logo"/>
          <p:cNvPicPr>
            <a:picLocks noChangeAspect="1"/>
          </p:cNvPicPr>
          <p:nvPr/>
        </p:nvPicPr>
        <p:blipFill>
          <a:blip r:embed="rId4"/>
          <a:stretch>
            <a:fillRect/>
          </a:stretch>
        </p:blipFill>
        <p:spPr>
          <a:xfrm>
            <a:off x="7019925" y="266700"/>
            <a:ext cx="1666875" cy="533400"/>
          </a:xfrm>
          <a:prstGeom prst="rect">
            <a:avLst/>
          </a:prstGeom>
        </p:spPr>
      </p:pic>
      <p:pic>
        <p:nvPicPr>
          <p:cNvPr id="4" name="Title Fade" descr="Title Fade"/>
          <p:cNvPicPr>
            <a:picLocks noChangeAspect="1"/>
          </p:cNvPicPr>
          <p:nvPr/>
        </p:nvPicPr>
        <p:blipFill>
          <a:blip r:embed="rId5"/>
          <a:stretch>
            <a:fillRect/>
          </a:stretch>
        </p:blipFill>
        <p:spPr>
          <a:xfrm>
            <a:off x="285750" y="2857500"/>
            <a:ext cx="8191500" cy="628650"/>
          </a:xfrm>
          <a:prstGeom prst="rect">
            <a:avLst/>
          </a:prstGeom>
        </p:spPr>
      </p:pic>
      <p:pic>
        <p:nvPicPr>
          <p:cNvPr id="5" name="Footer Logo" descr="PHPPowerPoint logo"/>
          <p:cNvPicPr>
            <a:picLocks noChangeAspect="1"/>
          </p:cNvPicPr>
          <p:nvPr/>
        </p:nvPicPr>
        <p:blipFill>
          <a:blip r:embed="rId6"/>
          <a:stretch>
            <a:fillRect/>
          </a:stretch>
        </p:blipFill>
        <p:spPr>
          <a:xfrm>
            <a:off x="0" y="6381750"/>
            <a:ext cx="9163050" cy="504825"/>
          </a:xfrm>
          <a:prstGeom prst="rect">
            <a:avLst/>
          </a:prstGeom>
        </p:spPr>
      </p:pic>
      <p:sp>
        <p:nvSpPr>
          <p:cNvPr id="6" name="TextBox 5"/>
          <p:cNvSpPr txBox="1"/>
          <p:nvPr/>
        </p:nvSpPr>
        <p:spPr>
          <a:xfrm>
            <a:off x="762000" y="3619500"/>
            <a:ext cx="7620000" cy="571500"/>
          </a:xfrm>
          <a:prstGeom prst="rect">
            <a:avLst/>
          </a:prstGeom>
          <a:noFill/>
        </p:spPr>
        <p:txBody>
          <a:bodyPr wrap="square" rtlCol="0">
            <a:spAutoFit/>
          </a:bodyPr>
          <a:lstStyle/>
          <a:p>
            <a:pPr lvl="0" indent="0" algn="l" fontAlgn="base"/>
            <a:r>
              <a:rPr sz="2000" b="1" i="0" u="none" strike="noStrike">
                <a:solidFill>
                  <a:srgbClr val="000000"/>
                </a:solidFill>
                <a:latin typeface="Arial"/>
              </a:rPr>
              <a:t>Administration</a:t>
            </a:r>
          </a:p>
        </p:txBody>
      </p:sp>
      <p:sp>
        <p:nvSpPr>
          <p:cNvPr id="7" name="TextBox 6"/>
          <p:cNvSpPr txBox="1"/>
          <p:nvPr/>
        </p:nvSpPr>
        <p:spPr>
          <a:xfrm>
            <a:off x="762000" y="4000500"/>
            <a:ext cx="7620000" cy="571500"/>
          </a:xfrm>
          <a:prstGeom prst="rect">
            <a:avLst/>
          </a:prstGeom>
          <a:noFill/>
        </p:spPr>
        <p:txBody>
          <a:bodyPr wrap="square" rtlCol="0">
            <a:spAutoFit/>
          </a:bodyPr>
          <a:lstStyle/>
          <a:p>
            <a:pPr lvl="0" indent="0" algn="l" fontAlgn="base"/>
            <a:r>
              <a:rPr sz="4000" b="0" i="0" u="none" strike="noStrike">
                <a:solidFill>
                  <a:srgbClr val="959595"/>
                </a:solidFill>
                <a:latin typeface="Arial"/>
              </a:rPr>
              <a:t>JoAnne Rogers</a:t>
            </a:r>
          </a:p>
        </p:txBody>
      </p:sp>
      <p:sp>
        <p:nvSpPr>
          <p:cNvPr id="8" name="TextBox 7"/>
          <p:cNvSpPr txBox="1"/>
          <p:nvPr/>
        </p:nvSpPr>
        <p:spPr>
          <a:xfrm>
            <a:off x="8477250" y="6477000"/>
            <a:ext cx="666750" cy="190500"/>
          </a:xfrm>
          <a:prstGeom prst="rect">
            <a:avLst/>
          </a:prstGeom>
          <a:noFill/>
        </p:spPr>
        <p:txBody>
          <a:bodyPr wrap="square" rtlCol="0">
            <a:spAutoFit/>
          </a:bodyPr>
          <a:lstStyle/>
          <a:p>
            <a:pPr lvl="0" indent="0" algn="r" fontAlgn="base"/>
            <a:r>
              <a:rPr sz="1200" b="0" i="0" u="none" strike="noStrike">
                <a:solidFill>
                  <a:srgbClr val="9B9B9B"/>
                </a:solidFill>
                <a:latin typeface="Arial"/>
              </a:rPr>
              <a:t>13</a:t>
            </a:r>
            <a:r>
              <a:t/>
            </a:r>
            <a:b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Header Strip" descr="Gray Strip"/>
          <p:cNvPicPr>
            <a:picLocks noChangeAspect="1"/>
          </p:cNvPicPr>
          <p:nvPr/>
        </p:nvPicPr>
        <p:blipFill>
          <a:blip r:embed="rId2"/>
          <a:stretch>
            <a:fillRect/>
          </a:stretch>
        </p:blipFill>
        <p:spPr>
          <a:xfrm>
            <a:off x="0" y="142875"/>
            <a:ext cx="9163050" cy="457200"/>
          </a:xfrm>
          <a:prstGeom prst="rect">
            <a:avLst/>
          </a:prstGeom>
        </p:spPr>
      </p:pic>
      <p:pic>
        <p:nvPicPr>
          <p:cNvPr id="2" name="Header Logo Background" descr="M3 Header Logo"/>
          <p:cNvPicPr>
            <a:picLocks noChangeAspect="1"/>
          </p:cNvPicPr>
          <p:nvPr/>
        </p:nvPicPr>
        <p:blipFill>
          <a:blip r:embed="rId3"/>
          <a:stretch>
            <a:fillRect/>
          </a:stretch>
        </p:blipFill>
        <p:spPr>
          <a:xfrm>
            <a:off x="6496050" y="0"/>
            <a:ext cx="2476500" cy="1085850"/>
          </a:xfrm>
          <a:prstGeom prst="rect">
            <a:avLst/>
          </a:prstGeom>
        </p:spPr>
      </p:pic>
      <p:pic>
        <p:nvPicPr>
          <p:cNvPr id="3" name="Header Logo" descr="M3 Header Logo"/>
          <p:cNvPicPr>
            <a:picLocks noChangeAspect="1"/>
          </p:cNvPicPr>
          <p:nvPr/>
        </p:nvPicPr>
        <p:blipFill>
          <a:blip r:embed="rId4"/>
          <a:stretch>
            <a:fillRect/>
          </a:stretch>
        </p:blipFill>
        <p:spPr>
          <a:xfrm>
            <a:off x="7019925" y="266700"/>
            <a:ext cx="1666875" cy="533400"/>
          </a:xfrm>
          <a:prstGeom prst="rect">
            <a:avLst/>
          </a:prstGeom>
        </p:spPr>
      </p:pic>
      <p:pic>
        <p:nvPicPr>
          <p:cNvPr id="4" name="separator" descr="separator"/>
          <p:cNvPicPr>
            <a:picLocks noChangeAspect="1"/>
          </p:cNvPicPr>
          <p:nvPr/>
        </p:nvPicPr>
        <p:blipFill>
          <a:blip r:embed="rId5"/>
          <a:stretch>
            <a:fillRect/>
          </a:stretch>
        </p:blipFill>
        <p:spPr>
          <a:xfrm>
            <a:off x="285750" y="2857500"/>
            <a:ext cx="8591550" cy="9525"/>
          </a:xfrm>
          <a:prstGeom prst="rect">
            <a:avLst/>
          </a:prstGeom>
        </p:spPr>
      </p:pic>
      <p:pic>
        <p:nvPicPr>
          <p:cNvPr id="5" name="separator" descr="separator"/>
          <p:cNvPicPr>
            <a:picLocks noChangeAspect="1"/>
          </p:cNvPicPr>
          <p:nvPr/>
        </p:nvPicPr>
        <p:blipFill>
          <a:blip r:embed="rId5"/>
          <a:stretch>
            <a:fillRect/>
          </a:stretch>
        </p:blipFill>
        <p:spPr>
          <a:xfrm>
            <a:off x="285750" y="4619625"/>
            <a:ext cx="8591550" cy="9525"/>
          </a:xfrm>
          <a:prstGeom prst="rect">
            <a:avLst/>
          </a:prstGeom>
        </p:spPr>
      </p:pic>
      <p:pic>
        <p:nvPicPr>
          <p:cNvPr id="6" name="Graph" descr="Graph"/>
          <p:cNvPicPr>
            <a:picLocks noChangeAspect="1"/>
          </p:cNvPicPr>
          <p:nvPr/>
        </p:nvPicPr>
        <p:blipFill>
          <a:blip r:embed="rId6"/>
          <a:stretch>
            <a:fillRect/>
          </a:stretch>
        </p:blipFill>
        <p:spPr>
          <a:xfrm>
            <a:off x="6000750" y="1238250"/>
            <a:ext cx="2857500" cy="1371600"/>
          </a:xfrm>
          <a:prstGeom prst="rect">
            <a:avLst/>
          </a:prstGeom>
        </p:spPr>
      </p:pic>
      <p:pic>
        <p:nvPicPr>
          <p:cNvPr id="7" name="Graph" descr="Graph"/>
          <p:cNvPicPr>
            <a:picLocks noChangeAspect="1"/>
          </p:cNvPicPr>
          <p:nvPr/>
        </p:nvPicPr>
        <p:blipFill>
          <a:blip r:embed="rId6"/>
          <a:stretch>
            <a:fillRect/>
          </a:stretch>
        </p:blipFill>
        <p:spPr>
          <a:xfrm>
            <a:off x="6000750" y="2990850"/>
            <a:ext cx="2857500" cy="1371600"/>
          </a:xfrm>
          <a:prstGeom prst="rect">
            <a:avLst/>
          </a:prstGeom>
        </p:spPr>
      </p:pic>
      <p:pic>
        <p:nvPicPr>
          <p:cNvPr id="8" name="Graph" descr="Graph"/>
          <p:cNvPicPr>
            <a:picLocks noChangeAspect="1"/>
          </p:cNvPicPr>
          <p:nvPr/>
        </p:nvPicPr>
        <p:blipFill>
          <a:blip r:embed="rId7"/>
          <a:stretch>
            <a:fillRect/>
          </a:stretch>
        </p:blipFill>
        <p:spPr>
          <a:xfrm>
            <a:off x="6000750" y="4743450"/>
            <a:ext cx="2857500" cy="1371600"/>
          </a:xfrm>
          <a:prstGeom prst="rect">
            <a:avLst/>
          </a:prstGeom>
        </p:spPr>
      </p:pic>
      <p:pic>
        <p:nvPicPr>
          <p:cNvPr id="9" name="Footer Logo" descr="PHPPowerPoint logo"/>
          <p:cNvPicPr>
            <a:picLocks noChangeAspect="1"/>
          </p:cNvPicPr>
          <p:nvPr/>
        </p:nvPicPr>
        <p:blipFill>
          <a:blip r:embed="rId8"/>
          <a:stretch>
            <a:fillRect/>
          </a:stretch>
        </p:blipFill>
        <p:spPr>
          <a:xfrm>
            <a:off x="0" y="6381750"/>
            <a:ext cx="9163050" cy="504825"/>
          </a:xfrm>
          <a:prstGeom prst="rect">
            <a:avLst/>
          </a:prstGeom>
        </p:spPr>
      </p:pic>
      <p:sp>
        <p:nvSpPr>
          <p:cNvPr id="10" name="TextBox 9"/>
          <p:cNvSpPr txBox="1"/>
          <p:nvPr/>
        </p:nvSpPr>
        <p:spPr>
          <a:xfrm>
            <a:off x="104775" y="247650"/>
            <a:ext cx="8210550" cy="0"/>
          </a:xfrm>
          <a:prstGeom prst="rect">
            <a:avLst/>
          </a:prstGeom>
          <a:noFill/>
        </p:spPr>
        <p:txBody>
          <a:bodyPr wrap="square" rtlCol="0">
            <a:spAutoFit/>
          </a:bodyPr>
          <a:lstStyle/>
          <a:p>
            <a:pPr lvl="0" indent="0" algn="l" fontAlgn="base"/>
            <a:r>
              <a:rPr sz="1800" b="0" i="0" u="none" strike="noStrike">
                <a:solidFill>
                  <a:srgbClr val="000000"/>
                </a:solidFill>
                <a:latin typeface="Arial"/>
              </a:rPr>
              <a:t>ADMINISTRATION - PERFORMANCE TO DATE</a:t>
            </a:r>
          </a:p>
        </p:txBody>
      </p:sp>
      <p:sp>
        <p:nvSpPr>
          <p:cNvPr id="11" name="TextBox 10"/>
          <p:cNvSpPr txBox="1"/>
          <p:nvPr/>
        </p:nvSpPr>
        <p:spPr>
          <a:xfrm>
            <a:off x="95250" y="238125"/>
            <a:ext cx="8210550" cy="0"/>
          </a:xfrm>
          <a:prstGeom prst="rect">
            <a:avLst/>
          </a:prstGeom>
          <a:noFill/>
        </p:spPr>
        <p:txBody>
          <a:bodyPr wrap="square" rtlCol="0">
            <a:spAutoFit/>
          </a:bodyPr>
          <a:lstStyle/>
          <a:p>
            <a:pPr lvl="0" indent="0" algn="l" fontAlgn="base"/>
            <a:r>
              <a:rPr sz="1800" b="0" i="0" u="none" strike="noStrike">
                <a:solidFill>
                  <a:srgbClr val="959898"/>
                </a:solidFill>
                <a:latin typeface="Arial"/>
              </a:rPr>
              <a:t>ADMINISTRATION - PERFORMANCE TO DATE</a:t>
            </a:r>
          </a:p>
        </p:txBody>
      </p:sp>
      <p:sp>
        <p:nvSpPr>
          <p:cNvPr id="12" name="TextBox 11"/>
          <p:cNvSpPr txBox="1"/>
          <p:nvPr/>
        </p:nvSpPr>
        <p:spPr>
          <a:xfrm>
            <a:off x="285750" y="666750"/>
            <a:ext cx="3333750" cy="1238250"/>
          </a:xfrm>
          <a:prstGeom prst="rect">
            <a:avLst/>
          </a:prstGeom>
          <a:noFill/>
        </p:spPr>
        <p:txBody>
          <a:bodyPr wrap="square" rtlCol="0">
            <a:spAutoFit/>
          </a:bodyPr>
          <a:lstStyle/>
          <a:p>
            <a:pPr lvl="0" indent="0" algn="l" fontAlgn="base"/>
            <a:r>
              <a:rPr sz="2000" b="1" i="0" u="none" strike="noStrike">
                <a:solidFill>
                  <a:srgbClr val="959898"/>
                </a:solidFill>
                <a:latin typeface="Arial"/>
              </a:rPr>
              <a:t>DEPARTMENT GOALS</a:t>
            </a:r>
          </a:p>
        </p:txBody>
      </p:sp>
      <p:sp>
        <p:nvSpPr>
          <p:cNvPr id="13" name="TextBox 12"/>
          <p:cNvSpPr txBox="1"/>
          <p:nvPr/>
        </p:nvSpPr>
        <p:spPr>
          <a:xfrm>
            <a:off x="285750" y="1428750"/>
            <a:ext cx="4953000" cy="857250"/>
          </a:xfrm>
          <a:prstGeom prst="rect">
            <a:avLst/>
          </a:prstGeom>
          <a:noFill/>
        </p:spPr>
        <p:txBody>
          <a:bodyPr wrap="square" rtlCol="0">
            <a:spAutoFit/>
          </a:bodyPr>
          <a:lstStyle/>
          <a:p>
            <a:pPr lvl="0" indent="0" algn="l" fontAlgn="base"/>
            <a:r>
              <a:rPr sz="1400" b="0" i="0" u="none" strike="noStrike">
                <a:solidFill>
                  <a:srgbClr val="000000"/>
                </a:solidFill>
                <a:latin typeface="Arial"/>
              </a:rPr>
              <a:t>4.1.2 Develop a competitive analysis survey for our market.</a:t>
            </a:r>
          </a:p>
        </p:txBody>
      </p:sp>
      <p:sp>
        <p:nvSpPr>
          <p:cNvPr id="14" name="TextBox 13"/>
          <p:cNvSpPr txBox="1"/>
          <p:nvPr/>
        </p:nvSpPr>
        <p:spPr>
          <a:xfrm>
            <a:off x="285750" y="2286000"/>
            <a:ext cx="4953000" cy="333375"/>
          </a:xfrm>
          <a:prstGeom prst="rect">
            <a:avLst/>
          </a:prstGeom>
          <a:noFill/>
        </p:spPr>
        <p:txBody>
          <a:bodyPr wrap="square" rtlCol="0">
            <a:spAutoFit/>
          </a:bodyPr>
          <a:lstStyle/>
          <a:p>
            <a:pPr lvl="0" indent="0" algn="l" fontAlgn="base"/>
            <a:r>
              <a:rPr sz="1400" b="1" i="0" u="none" strike="noStrike">
                <a:solidFill>
                  <a:srgbClr val="000000"/>
                </a:solidFill>
                <a:latin typeface="Arial"/>
              </a:rPr>
              <a:t>Measure: </a:t>
            </a:r>
            <a:r>
              <a:rPr sz="1400" b="0" i="0" u="none" strike="noStrike">
                <a:solidFill>
                  <a:srgbClr val="000000"/>
                </a:solidFill>
                <a:latin typeface="Arial"/>
              </a:rPr>
              <a:t>% Complete</a:t>
            </a:r>
          </a:p>
        </p:txBody>
      </p:sp>
      <p:sp>
        <p:nvSpPr>
          <p:cNvPr id="15" name="TextBox 14"/>
          <p:cNvSpPr txBox="1"/>
          <p:nvPr/>
        </p:nvSpPr>
        <p:spPr>
          <a:xfrm>
            <a:off x="6010275" y="1809750"/>
            <a:ext cx="2857500" cy="381000"/>
          </a:xfrm>
          <a:prstGeom prst="rect">
            <a:avLst/>
          </a:prstGeom>
          <a:noFill/>
        </p:spPr>
        <p:txBody>
          <a:bodyPr wrap="square" rtlCol="0">
            <a:spAutoFit/>
          </a:bodyPr>
          <a:lstStyle/>
          <a:p>
            <a:pPr lvl="0" indent="0" algn="ctr" fontAlgn="base"/>
            <a:r>
              <a:rPr sz="2800" b="1" i="0" u="none" strike="noStrike">
                <a:solidFill>
                  <a:srgbClr val="FFFFFF"/>
                </a:solidFill>
                <a:latin typeface="Arial"/>
              </a:rPr>
              <a:t>0%</a:t>
            </a:r>
          </a:p>
        </p:txBody>
      </p:sp>
      <p:sp>
        <p:nvSpPr>
          <p:cNvPr id="16" name="TextBox 15"/>
          <p:cNvSpPr txBox="1"/>
          <p:nvPr/>
        </p:nvSpPr>
        <p:spPr>
          <a:xfrm>
            <a:off x="6010275" y="2524125"/>
            <a:ext cx="2857500" cy="381000"/>
          </a:xfrm>
          <a:prstGeom prst="rect">
            <a:avLst/>
          </a:prstGeom>
          <a:noFill/>
        </p:spPr>
        <p:txBody>
          <a:bodyPr wrap="square" rtlCol="0">
            <a:spAutoFit/>
          </a:bodyPr>
          <a:lstStyle/>
          <a:p>
            <a:pPr lvl="0" indent="0" algn="ctr" fontAlgn="base"/>
            <a:r>
              <a:rPr sz="1400" b="1" i="0" u="none" strike="noStrike">
                <a:solidFill>
                  <a:srgbClr val="000000"/>
                </a:solidFill>
                <a:latin typeface="Arial"/>
              </a:rPr>
              <a:t>Target: 100%</a:t>
            </a:r>
          </a:p>
        </p:txBody>
      </p:sp>
      <p:sp>
        <p:nvSpPr>
          <p:cNvPr id="17" name="TextBox 16"/>
          <p:cNvSpPr txBox="1"/>
          <p:nvPr/>
        </p:nvSpPr>
        <p:spPr>
          <a:xfrm>
            <a:off x="5238750" y="1285875"/>
            <a:ext cx="3810000" cy="857250"/>
          </a:xfrm>
          <a:prstGeom prst="rect">
            <a:avLst/>
          </a:prstGeom>
          <a:noFill/>
        </p:spPr>
        <p:txBody>
          <a:bodyPr wrap="square" rtlCol="0">
            <a:spAutoFit/>
          </a:bodyPr>
          <a:lstStyle/>
          <a:p>
            <a:pPr lvl="0" indent="0" algn="l" fontAlgn="base"/>
            <a:r>
              <a:t/>
            </a:r>
            <a:br/>
            <a:endParaRPr/>
          </a:p>
        </p:txBody>
      </p:sp>
      <p:sp>
        <p:nvSpPr>
          <p:cNvPr id="18" name="TextBox 17"/>
          <p:cNvSpPr txBox="1"/>
          <p:nvPr/>
        </p:nvSpPr>
        <p:spPr>
          <a:xfrm>
            <a:off x="285750" y="3143250"/>
            <a:ext cx="4953000" cy="857250"/>
          </a:xfrm>
          <a:prstGeom prst="rect">
            <a:avLst/>
          </a:prstGeom>
          <a:noFill/>
        </p:spPr>
        <p:txBody>
          <a:bodyPr wrap="square" rtlCol="0">
            <a:spAutoFit/>
          </a:bodyPr>
          <a:lstStyle/>
          <a:p>
            <a:pPr lvl="0" indent="0" algn="l" fontAlgn="base"/>
            <a:r>
              <a:rPr sz="1400" b="0" i="0" u="none" strike="noStrike">
                <a:solidFill>
                  <a:srgbClr val="000000"/>
                </a:solidFill>
                <a:latin typeface="Arial"/>
              </a:rPr>
              <a:t>6.3.2 Write 2 newsletters per month.</a:t>
            </a:r>
          </a:p>
        </p:txBody>
      </p:sp>
      <p:sp>
        <p:nvSpPr>
          <p:cNvPr id="19" name="TextBox 18"/>
          <p:cNvSpPr txBox="1"/>
          <p:nvPr/>
        </p:nvSpPr>
        <p:spPr>
          <a:xfrm>
            <a:off x="285750" y="4000500"/>
            <a:ext cx="4953000" cy="333375"/>
          </a:xfrm>
          <a:prstGeom prst="rect">
            <a:avLst/>
          </a:prstGeom>
          <a:noFill/>
        </p:spPr>
        <p:txBody>
          <a:bodyPr wrap="square" rtlCol="0">
            <a:spAutoFit/>
          </a:bodyPr>
          <a:lstStyle/>
          <a:p>
            <a:pPr lvl="0" indent="0" algn="l" fontAlgn="base"/>
            <a:r>
              <a:rPr sz="1400" b="1" i="0" u="none" strike="noStrike">
                <a:solidFill>
                  <a:srgbClr val="000000"/>
                </a:solidFill>
                <a:latin typeface="Arial"/>
              </a:rPr>
              <a:t>Measure: </a:t>
            </a:r>
            <a:r>
              <a:rPr sz="1400" b="0" i="0" u="none" strike="noStrike">
                <a:solidFill>
                  <a:srgbClr val="000000"/>
                </a:solidFill>
                <a:latin typeface="Arial"/>
              </a:rPr>
              <a:t># of newsletters</a:t>
            </a:r>
          </a:p>
        </p:txBody>
      </p:sp>
      <p:sp>
        <p:nvSpPr>
          <p:cNvPr id="20" name="TextBox 19"/>
          <p:cNvSpPr txBox="1"/>
          <p:nvPr/>
        </p:nvSpPr>
        <p:spPr>
          <a:xfrm>
            <a:off x="6010275" y="3571875"/>
            <a:ext cx="2857500" cy="381000"/>
          </a:xfrm>
          <a:prstGeom prst="rect">
            <a:avLst/>
          </a:prstGeom>
          <a:noFill/>
        </p:spPr>
        <p:txBody>
          <a:bodyPr wrap="square" rtlCol="0">
            <a:spAutoFit/>
          </a:bodyPr>
          <a:lstStyle/>
          <a:p>
            <a:pPr lvl="0" indent="0" algn="ctr" fontAlgn="base"/>
            <a:r>
              <a:rPr sz="2800" b="1" i="0" u="none" strike="noStrike">
                <a:solidFill>
                  <a:srgbClr val="FFFFFF"/>
                </a:solidFill>
                <a:latin typeface="Arial"/>
              </a:rPr>
              <a:t>0</a:t>
            </a:r>
          </a:p>
        </p:txBody>
      </p:sp>
      <p:sp>
        <p:nvSpPr>
          <p:cNvPr id="21" name="TextBox 20"/>
          <p:cNvSpPr txBox="1"/>
          <p:nvPr/>
        </p:nvSpPr>
        <p:spPr>
          <a:xfrm>
            <a:off x="6010275" y="4286250"/>
            <a:ext cx="2857500" cy="381000"/>
          </a:xfrm>
          <a:prstGeom prst="rect">
            <a:avLst/>
          </a:prstGeom>
          <a:noFill/>
        </p:spPr>
        <p:txBody>
          <a:bodyPr wrap="square" rtlCol="0">
            <a:spAutoFit/>
          </a:bodyPr>
          <a:lstStyle/>
          <a:p>
            <a:pPr lvl="0" indent="0" algn="ctr" fontAlgn="base"/>
            <a:r>
              <a:rPr sz="1400" b="1" i="0" u="none" strike="noStrike">
                <a:solidFill>
                  <a:srgbClr val="000000"/>
                </a:solidFill>
                <a:latin typeface="Arial"/>
              </a:rPr>
              <a:t>Target: 2</a:t>
            </a:r>
          </a:p>
        </p:txBody>
      </p:sp>
      <p:sp>
        <p:nvSpPr>
          <p:cNvPr id="22" name="TextBox 21"/>
          <p:cNvSpPr txBox="1"/>
          <p:nvPr/>
        </p:nvSpPr>
        <p:spPr>
          <a:xfrm>
            <a:off x="5238750" y="3000375"/>
            <a:ext cx="3810000" cy="857250"/>
          </a:xfrm>
          <a:prstGeom prst="rect">
            <a:avLst/>
          </a:prstGeom>
          <a:noFill/>
        </p:spPr>
        <p:txBody>
          <a:bodyPr wrap="square" rtlCol="0">
            <a:spAutoFit/>
          </a:bodyPr>
          <a:lstStyle/>
          <a:p>
            <a:pPr lvl="0" indent="0" algn="l" fontAlgn="base"/>
            <a:r>
              <a:t/>
            </a:r>
            <a:br/>
            <a:endParaRPr/>
          </a:p>
        </p:txBody>
      </p:sp>
      <p:sp>
        <p:nvSpPr>
          <p:cNvPr id="23" name="TextBox 22"/>
          <p:cNvSpPr txBox="1"/>
          <p:nvPr/>
        </p:nvSpPr>
        <p:spPr>
          <a:xfrm>
            <a:off x="285750" y="4857750"/>
            <a:ext cx="4953000" cy="857250"/>
          </a:xfrm>
          <a:prstGeom prst="rect">
            <a:avLst/>
          </a:prstGeom>
          <a:noFill/>
        </p:spPr>
        <p:txBody>
          <a:bodyPr wrap="square" rtlCol="0">
            <a:spAutoFit/>
          </a:bodyPr>
          <a:lstStyle/>
          <a:p>
            <a:pPr lvl="0" indent="0" algn="l" fontAlgn="base"/>
            <a:r>
              <a:rPr sz="1400" b="0" i="0" u="none" strike="noStrike">
                <a:solidFill>
                  <a:srgbClr val="000000"/>
                </a:solidFill>
                <a:latin typeface="Arial"/>
              </a:rPr>
              <a:t>8.1.1 Research recommended reading list and best practices related to technology</a:t>
            </a:r>
          </a:p>
        </p:txBody>
      </p:sp>
      <p:sp>
        <p:nvSpPr>
          <p:cNvPr id="24" name="TextBox 23"/>
          <p:cNvSpPr txBox="1"/>
          <p:nvPr/>
        </p:nvSpPr>
        <p:spPr>
          <a:xfrm>
            <a:off x="285750" y="5715000"/>
            <a:ext cx="4953000" cy="333375"/>
          </a:xfrm>
          <a:prstGeom prst="rect">
            <a:avLst/>
          </a:prstGeom>
          <a:noFill/>
        </p:spPr>
        <p:txBody>
          <a:bodyPr wrap="square" rtlCol="0">
            <a:spAutoFit/>
          </a:bodyPr>
          <a:lstStyle/>
          <a:p>
            <a:pPr lvl="0" indent="0" algn="l" fontAlgn="base"/>
            <a:r>
              <a:rPr sz="1400" b="1" i="0" u="none" strike="noStrike">
                <a:solidFill>
                  <a:srgbClr val="000000"/>
                </a:solidFill>
                <a:latin typeface="Arial"/>
              </a:rPr>
              <a:t>Measure: </a:t>
            </a:r>
            <a:r>
              <a:rPr sz="1400" b="0" i="0" u="none" strike="noStrike">
                <a:solidFill>
                  <a:srgbClr val="000000"/>
                </a:solidFill>
                <a:latin typeface="Arial"/>
              </a:rPr>
              <a:t># of titles collected</a:t>
            </a:r>
          </a:p>
        </p:txBody>
      </p:sp>
      <p:sp>
        <p:nvSpPr>
          <p:cNvPr id="25" name="TextBox 24"/>
          <p:cNvSpPr txBox="1"/>
          <p:nvPr/>
        </p:nvSpPr>
        <p:spPr>
          <a:xfrm>
            <a:off x="6010275" y="5334000"/>
            <a:ext cx="2857500" cy="381000"/>
          </a:xfrm>
          <a:prstGeom prst="rect">
            <a:avLst/>
          </a:prstGeom>
          <a:noFill/>
        </p:spPr>
        <p:txBody>
          <a:bodyPr wrap="square" rtlCol="0">
            <a:spAutoFit/>
          </a:bodyPr>
          <a:lstStyle/>
          <a:p>
            <a:pPr lvl="0" indent="0" algn="ctr" fontAlgn="base"/>
            <a:r>
              <a:rPr sz="2800" b="1" i="0" u="none" strike="noStrike">
                <a:solidFill>
                  <a:srgbClr val="FFFFFF"/>
                </a:solidFill>
                <a:latin typeface="Arial"/>
              </a:rPr>
              <a:t>10</a:t>
            </a:r>
          </a:p>
        </p:txBody>
      </p:sp>
      <p:sp>
        <p:nvSpPr>
          <p:cNvPr id="26" name="TextBox 25"/>
          <p:cNvSpPr txBox="1"/>
          <p:nvPr/>
        </p:nvSpPr>
        <p:spPr>
          <a:xfrm>
            <a:off x="6010275" y="6048375"/>
            <a:ext cx="2857500" cy="381000"/>
          </a:xfrm>
          <a:prstGeom prst="rect">
            <a:avLst/>
          </a:prstGeom>
          <a:noFill/>
        </p:spPr>
        <p:txBody>
          <a:bodyPr wrap="square" rtlCol="0">
            <a:spAutoFit/>
          </a:bodyPr>
          <a:lstStyle/>
          <a:p>
            <a:pPr lvl="0" indent="0" algn="ctr" fontAlgn="base"/>
            <a:r>
              <a:rPr sz="1400" b="1" i="0" u="none" strike="noStrike">
                <a:solidFill>
                  <a:srgbClr val="000000"/>
                </a:solidFill>
                <a:latin typeface="Arial"/>
              </a:rPr>
              <a:t>Target: 50</a:t>
            </a:r>
          </a:p>
        </p:txBody>
      </p:sp>
      <p:sp>
        <p:nvSpPr>
          <p:cNvPr id="27" name="TextBox 26"/>
          <p:cNvSpPr txBox="1"/>
          <p:nvPr/>
        </p:nvSpPr>
        <p:spPr>
          <a:xfrm>
            <a:off x="5238750" y="4714875"/>
            <a:ext cx="3810000" cy="857250"/>
          </a:xfrm>
          <a:prstGeom prst="rect">
            <a:avLst/>
          </a:prstGeom>
          <a:noFill/>
        </p:spPr>
        <p:txBody>
          <a:bodyPr wrap="square" rtlCol="0">
            <a:spAutoFit/>
          </a:bodyPr>
          <a:lstStyle/>
          <a:p>
            <a:pPr lvl="0" indent="0" algn="l" fontAlgn="base"/>
            <a:r>
              <a:t/>
            </a:r>
            <a:br/>
            <a:endParaRPr/>
          </a:p>
        </p:txBody>
      </p:sp>
      <p:sp>
        <p:nvSpPr>
          <p:cNvPr id="28" name="TextBox 27"/>
          <p:cNvSpPr txBox="1"/>
          <p:nvPr/>
        </p:nvSpPr>
        <p:spPr>
          <a:xfrm>
            <a:off x="8477250" y="6477000"/>
            <a:ext cx="666750" cy="190500"/>
          </a:xfrm>
          <a:prstGeom prst="rect">
            <a:avLst/>
          </a:prstGeom>
          <a:noFill/>
        </p:spPr>
        <p:txBody>
          <a:bodyPr wrap="square" rtlCol="0">
            <a:spAutoFit/>
          </a:bodyPr>
          <a:lstStyle/>
          <a:p>
            <a:pPr lvl="0" indent="0" algn="r" fontAlgn="base"/>
            <a:r>
              <a:rPr sz="1200" b="0" i="0" u="none" strike="noStrike">
                <a:solidFill>
                  <a:srgbClr val="9B9B9B"/>
                </a:solidFill>
                <a:latin typeface="Arial"/>
              </a:rPr>
              <a:t>14</a:t>
            </a:r>
            <a:r>
              <a:t/>
            </a:r>
            <a:b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Header Strip" descr="Gray Strip"/>
          <p:cNvPicPr>
            <a:picLocks noChangeAspect="1"/>
          </p:cNvPicPr>
          <p:nvPr/>
        </p:nvPicPr>
        <p:blipFill>
          <a:blip r:embed="rId2"/>
          <a:stretch>
            <a:fillRect/>
          </a:stretch>
        </p:blipFill>
        <p:spPr>
          <a:xfrm>
            <a:off x="0" y="142875"/>
            <a:ext cx="9163050" cy="457200"/>
          </a:xfrm>
          <a:prstGeom prst="rect">
            <a:avLst/>
          </a:prstGeom>
        </p:spPr>
      </p:pic>
      <p:pic>
        <p:nvPicPr>
          <p:cNvPr id="2" name="Header Logo Background" descr="M3 Header Logo"/>
          <p:cNvPicPr>
            <a:picLocks noChangeAspect="1"/>
          </p:cNvPicPr>
          <p:nvPr/>
        </p:nvPicPr>
        <p:blipFill>
          <a:blip r:embed="rId3"/>
          <a:stretch>
            <a:fillRect/>
          </a:stretch>
        </p:blipFill>
        <p:spPr>
          <a:xfrm>
            <a:off x="6496050" y="0"/>
            <a:ext cx="2476500" cy="1085850"/>
          </a:xfrm>
          <a:prstGeom prst="rect">
            <a:avLst/>
          </a:prstGeom>
        </p:spPr>
      </p:pic>
      <p:pic>
        <p:nvPicPr>
          <p:cNvPr id="3" name="Header Logo" descr="M3 Header Logo"/>
          <p:cNvPicPr>
            <a:picLocks noChangeAspect="1"/>
          </p:cNvPicPr>
          <p:nvPr/>
        </p:nvPicPr>
        <p:blipFill>
          <a:blip r:embed="rId4"/>
          <a:stretch>
            <a:fillRect/>
          </a:stretch>
        </p:blipFill>
        <p:spPr>
          <a:xfrm>
            <a:off x="7019925" y="266700"/>
            <a:ext cx="1666875" cy="533400"/>
          </a:xfrm>
          <a:prstGeom prst="rect">
            <a:avLst/>
          </a:prstGeom>
        </p:spPr>
      </p:pic>
      <p:pic>
        <p:nvPicPr>
          <p:cNvPr id="4" name="Glasses" descr="Glasses"/>
          <p:cNvPicPr>
            <a:picLocks noChangeAspect="1"/>
          </p:cNvPicPr>
          <p:nvPr/>
        </p:nvPicPr>
        <p:blipFill>
          <a:blip r:embed="rId5"/>
          <a:stretch>
            <a:fillRect/>
          </a:stretch>
        </p:blipFill>
        <p:spPr>
          <a:xfrm>
            <a:off x="0" y="2305050"/>
            <a:ext cx="3933825" cy="4095750"/>
          </a:xfrm>
          <a:prstGeom prst="rect">
            <a:avLst/>
          </a:prstGeom>
        </p:spPr>
      </p:pic>
      <p:pic>
        <p:nvPicPr>
          <p:cNvPr id="5" name="Footer Logo" descr="PHPPowerPoint logo"/>
          <p:cNvPicPr>
            <a:picLocks noChangeAspect="1"/>
          </p:cNvPicPr>
          <p:nvPr/>
        </p:nvPicPr>
        <p:blipFill>
          <a:blip r:embed="rId6"/>
          <a:stretch>
            <a:fillRect/>
          </a:stretch>
        </p:blipFill>
        <p:spPr>
          <a:xfrm>
            <a:off x="0" y="6381750"/>
            <a:ext cx="9163050" cy="504825"/>
          </a:xfrm>
          <a:prstGeom prst="rect">
            <a:avLst/>
          </a:prstGeom>
        </p:spPr>
      </p:pic>
      <p:sp>
        <p:nvSpPr>
          <p:cNvPr id="6" name="TextBox 5"/>
          <p:cNvSpPr txBox="1"/>
          <p:nvPr/>
        </p:nvSpPr>
        <p:spPr>
          <a:xfrm>
            <a:off x="104775" y="247650"/>
            <a:ext cx="8210550" cy="0"/>
          </a:xfrm>
          <a:prstGeom prst="rect">
            <a:avLst/>
          </a:prstGeom>
          <a:noFill/>
        </p:spPr>
        <p:txBody>
          <a:bodyPr wrap="square" rtlCol="0">
            <a:spAutoFit/>
          </a:bodyPr>
          <a:lstStyle/>
          <a:p>
            <a:pPr lvl="0" indent="0" algn="l" fontAlgn="base"/>
            <a:r>
              <a:rPr sz="1800" b="0" i="0" u="none" strike="noStrike">
                <a:solidFill>
                  <a:srgbClr val="000000"/>
                </a:solidFill>
                <a:latin typeface="Arial"/>
              </a:rPr>
              <a:t>ADMINISTRATION - FOCUS FOR NEXT QUARTER</a:t>
            </a:r>
          </a:p>
        </p:txBody>
      </p:sp>
      <p:sp>
        <p:nvSpPr>
          <p:cNvPr id="7" name="TextBox 6"/>
          <p:cNvSpPr txBox="1"/>
          <p:nvPr/>
        </p:nvSpPr>
        <p:spPr>
          <a:xfrm>
            <a:off x="95250" y="238125"/>
            <a:ext cx="8210550" cy="0"/>
          </a:xfrm>
          <a:prstGeom prst="rect">
            <a:avLst/>
          </a:prstGeom>
          <a:noFill/>
        </p:spPr>
        <p:txBody>
          <a:bodyPr wrap="square" rtlCol="0">
            <a:spAutoFit/>
          </a:bodyPr>
          <a:lstStyle/>
          <a:p>
            <a:pPr lvl="0" indent="0" algn="l" fontAlgn="base"/>
            <a:r>
              <a:rPr sz="1800" b="0" i="0" u="none" strike="noStrike">
                <a:solidFill>
                  <a:srgbClr val="959898"/>
                </a:solidFill>
                <a:latin typeface="Arial"/>
              </a:rPr>
              <a:t>ADMINISTRATION - FOCUS FOR NEXT QUARTER</a:t>
            </a:r>
          </a:p>
        </p:txBody>
      </p:sp>
      <p:sp>
        <p:nvSpPr>
          <p:cNvPr id="8" name="TextBox 7"/>
          <p:cNvSpPr txBox="1"/>
          <p:nvPr/>
        </p:nvSpPr>
        <p:spPr>
          <a:xfrm>
            <a:off x="571500" y="1381125"/>
            <a:ext cx="8210550" cy="0"/>
          </a:xfrm>
          <a:prstGeom prst="rect">
            <a:avLst/>
          </a:prstGeom>
          <a:noFill/>
        </p:spPr>
        <p:txBody>
          <a:bodyPr wrap="square" rtlCol="0">
            <a:spAutoFit/>
          </a:bodyPr>
          <a:lstStyle/>
          <a:p>
            <a:pPr lvl="0" indent="0" algn="l" fontAlgn="base"/>
            <a:r>
              <a:rPr sz="2000" b="0" i="0" u="none" strike="noStrike">
                <a:solidFill>
                  <a:srgbClr val="4D4D4D"/>
                </a:solidFill>
                <a:latin typeface="Arial"/>
              </a:rPr>
              <a:t>• Use the internet to locate strategic planning titles, reading
lists, professional organizations</a:t>
            </a:r>
          </a:p>
        </p:txBody>
      </p:sp>
      <p:sp>
        <p:nvSpPr>
          <p:cNvPr id="9" name="TextBox 8"/>
          <p:cNvSpPr txBox="1"/>
          <p:nvPr/>
        </p:nvSpPr>
        <p:spPr>
          <a:xfrm>
            <a:off x="8477250" y="6477000"/>
            <a:ext cx="666750" cy="190500"/>
          </a:xfrm>
          <a:prstGeom prst="rect">
            <a:avLst/>
          </a:prstGeom>
          <a:noFill/>
        </p:spPr>
        <p:txBody>
          <a:bodyPr wrap="square" rtlCol="0">
            <a:spAutoFit/>
          </a:bodyPr>
          <a:lstStyle/>
          <a:p>
            <a:pPr lvl="0" indent="0" algn="r" fontAlgn="base"/>
            <a:r>
              <a:rPr sz="1200" b="0" i="0" u="none" strike="noStrike">
                <a:solidFill>
                  <a:srgbClr val="9B9B9B"/>
                </a:solidFill>
                <a:latin typeface="Arial"/>
              </a:rPr>
              <a:t>15</a:t>
            </a:r>
            <a:r>
              <a:t/>
            </a:r>
            <a:b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Header Strip" descr="Gray Strip"/>
          <p:cNvPicPr>
            <a:picLocks noChangeAspect="1"/>
          </p:cNvPicPr>
          <p:nvPr/>
        </p:nvPicPr>
        <p:blipFill>
          <a:blip r:embed="rId2"/>
          <a:stretch>
            <a:fillRect/>
          </a:stretch>
        </p:blipFill>
        <p:spPr>
          <a:xfrm>
            <a:off x="0" y="142875"/>
            <a:ext cx="9163050" cy="457200"/>
          </a:xfrm>
          <a:prstGeom prst="rect">
            <a:avLst/>
          </a:prstGeom>
        </p:spPr>
      </p:pic>
      <p:pic>
        <p:nvPicPr>
          <p:cNvPr id="2" name="Header Logo Background" descr="M3 Header Logo"/>
          <p:cNvPicPr>
            <a:picLocks noChangeAspect="1"/>
          </p:cNvPicPr>
          <p:nvPr/>
        </p:nvPicPr>
        <p:blipFill>
          <a:blip r:embed="rId3"/>
          <a:stretch>
            <a:fillRect/>
          </a:stretch>
        </p:blipFill>
        <p:spPr>
          <a:xfrm>
            <a:off x="6496050" y="0"/>
            <a:ext cx="2476500" cy="1085850"/>
          </a:xfrm>
          <a:prstGeom prst="rect">
            <a:avLst/>
          </a:prstGeom>
        </p:spPr>
      </p:pic>
      <p:pic>
        <p:nvPicPr>
          <p:cNvPr id="3" name="Header Logo" descr="M3 Header Logo"/>
          <p:cNvPicPr>
            <a:picLocks noChangeAspect="1"/>
          </p:cNvPicPr>
          <p:nvPr/>
        </p:nvPicPr>
        <p:blipFill>
          <a:blip r:embed="rId4"/>
          <a:stretch>
            <a:fillRect/>
          </a:stretch>
        </p:blipFill>
        <p:spPr>
          <a:xfrm>
            <a:off x="7019925" y="266700"/>
            <a:ext cx="1666875" cy="533400"/>
          </a:xfrm>
          <a:prstGeom prst="rect">
            <a:avLst/>
          </a:prstGeom>
        </p:spPr>
      </p:pic>
      <p:pic>
        <p:nvPicPr>
          <p:cNvPr id="4" name="Title Fade" descr="Title Fade"/>
          <p:cNvPicPr>
            <a:picLocks noChangeAspect="1"/>
          </p:cNvPicPr>
          <p:nvPr/>
        </p:nvPicPr>
        <p:blipFill>
          <a:blip r:embed="rId5"/>
          <a:stretch>
            <a:fillRect/>
          </a:stretch>
        </p:blipFill>
        <p:spPr>
          <a:xfrm>
            <a:off x="285750" y="2857500"/>
            <a:ext cx="8191500" cy="628650"/>
          </a:xfrm>
          <a:prstGeom prst="rect">
            <a:avLst/>
          </a:prstGeom>
        </p:spPr>
      </p:pic>
      <p:pic>
        <p:nvPicPr>
          <p:cNvPr id="5" name="Footer Logo" descr="PHPPowerPoint logo"/>
          <p:cNvPicPr>
            <a:picLocks noChangeAspect="1"/>
          </p:cNvPicPr>
          <p:nvPr/>
        </p:nvPicPr>
        <p:blipFill>
          <a:blip r:embed="rId6"/>
          <a:stretch>
            <a:fillRect/>
          </a:stretch>
        </p:blipFill>
        <p:spPr>
          <a:xfrm>
            <a:off x="0" y="6381750"/>
            <a:ext cx="9163050" cy="504825"/>
          </a:xfrm>
          <a:prstGeom prst="rect">
            <a:avLst/>
          </a:prstGeom>
        </p:spPr>
      </p:pic>
      <p:sp>
        <p:nvSpPr>
          <p:cNvPr id="6" name="TextBox 5"/>
          <p:cNvSpPr txBox="1"/>
          <p:nvPr/>
        </p:nvSpPr>
        <p:spPr>
          <a:xfrm>
            <a:off x="762000" y="3619500"/>
            <a:ext cx="7620000" cy="571500"/>
          </a:xfrm>
          <a:prstGeom prst="rect">
            <a:avLst/>
          </a:prstGeom>
          <a:noFill/>
        </p:spPr>
        <p:txBody>
          <a:bodyPr wrap="square" rtlCol="0">
            <a:spAutoFit/>
          </a:bodyPr>
          <a:lstStyle/>
          <a:p>
            <a:pPr lvl="0" indent="0" algn="l" fontAlgn="base"/>
            <a:r>
              <a:rPr sz="2000" b="1" i="0" u="none" strike="noStrike">
                <a:solidFill>
                  <a:srgbClr val="000000"/>
                </a:solidFill>
                <a:latin typeface="Arial"/>
              </a:rPr>
              <a:t>Customer Service</a:t>
            </a:r>
          </a:p>
        </p:txBody>
      </p:sp>
      <p:sp>
        <p:nvSpPr>
          <p:cNvPr id="7" name="TextBox 6"/>
          <p:cNvSpPr txBox="1"/>
          <p:nvPr/>
        </p:nvSpPr>
        <p:spPr>
          <a:xfrm>
            <a:off x="762000" y="4000500"/>
            <a:ext cx="7620000" cy="571500"/>
          </a:xfrm>
          <a:prstGeom prst="rect">
            <a:avLst/>
          </a:prstGeom>
          <a:noFill/>
        </p:spPr>
        <p:txBody>
          <a:bodyPr wrap="square" rtlCol="0">
            <a:spAutoFit/>
          </a:bodyPr>
          <a:lstStyle/>
          <a:p>
            <a:pPr lvl="0" indent="0" algn="l" fontAlgn="base"/>
            <a:r>
              <a:rPr sz="4000" b="0" i="0" u="none" strike="noStrike">
                <a:solidFill>
                  <a:srgbClr val="959595"/>
                </a:solidFill>
                <a:latin typeface="Arial"/>
              </a:rPr>
              <a:t>Mikey Hougland</a:t>
            </a:r>
          </a:p>
        </p:txBody>
      </p:sp>
      <p:sp>
        <p:nvSpPr>
          <p:cNvPr id="8" name="TextBox 7"/>
          <p:cNvSpPr txBox="1"/>
          <p:nvPr/>
        </p:nvSpPr>
        <p:spPr>
          <a:xfrm>
            <a:off x="8477250" y="6477000"/>
            <a:ext cx="666750" cy="190500"/>
          </a:xfrm>
          <a:prstGeom prst="rect">
            <a:avLst/>
          </a:prstGeom>
          <a:noFill/>
        </p:spPr>
        <p:txBody>
          <a:bodyPr wrap="square" rtlCol="0">
            <a:spAutoFit/>
          </a:bodyPr>
          <a:lstStyle/>
          <a:p>
            <a:pPr lvl="0" indent="0" algn="r" fontAlgn="base"/>
            <a:r>
              <a:rPr sz="1200" b="0" i="0" u="none" strike="noStrike">
                <a:solidFill>
                  <a:srgbClr val="9B9B9B"/>
                </a:solidFill>
                <a:latin typeface="Arial"/>
              </a:rPr>
              <a:t>16</a:t>
            </a:r>
            <a:r>
              <a:t/>
            </a:r>
            <a:b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Header Strip" descr="Gray Strip"/>
          <p:cNvPicPr>
            <a:picLocks noChangeAspect="1"/>
          </p:cNvPicPr>
          <p:nvPr/>
        </p:nvPicPr>
        <p:blipFill>
          <a:blip r:embed="rId2"/>
          <a:stretch>
            <a:fillRect/>
          </a:stretch>
        </p:blipFill>
        <p:spPr>
          <a:xfrm>
            <a:off x="0" y="142875"/>
            <a:ext cx="9163050" cy="457200"/>
          </a:xfrm>
          <a:prstGeom prst="rect">
            <a:avLst/>
          </a:prstGeom>
        </p:spPr>
      </p:pic>
      <p:pic>
        <p:nvPicPr>
          <p:cNvPr id="2" name="Header Logo Background" descr="M3 Header Logo"/>
          <p:cNvPicPr>
            <a:picLocks noChangeAspect="1"/>
          </p:cNvPicPr>
          <p:nvPr/>
        </p:nvPicPr>
        <p:blipFill>
          <a:blip r:embed="rId3"/>
          <a:stretch>
            <a:fillRect/>
          </a:stretch>
        </p:blipFill>
        <p:spPr>
          <a:xfrm>
            <a:off x="6496050" y="0"/>
            <a:ext cx="2476500" cy="1085850"/>
          </a:xfrm>
          <a:prstGeom prst="rect">
            <a:avLst/>
          </a:prstGeom>
        </p:spPr>
      </p:pic>
      <p:pic>
        <p:nvPicPr>
          <p:cNvPr id="3" name="Header Logo" descr="M3 Header Logo"/>
          <p:cNvPicPr>
            <a:picLocks noChangeAspect="1"/>
          </p:cNvPicPr>
          <p:nvPr/>
        </p:nvPicPr>
        <p:blipFill>
          <a:blip r:embed="rId4"/>
          <a:stretch>
            <a:fillRect/>
          </a:stretch>
        </p:blipFill>
        <p:spPr>
          <a:xfrm>
            <a:off x="7019925" y="266700"/>
            <a:ext cx="1666875" cy="533400"/>
          </a:xfrm>
          <a:prstGeom prst="rect">
            <a:avLst/>
          </a:prstGeom>
        </p:spPr>
      </p:pic>
      <p:pic>
        <p:nvPicPr>
          <p:cNvPr id="4" name="Check Mark" descr="Check Mark"/>
          <p:cNvPicPr>
            <a:picLocks noChangeAspect="1"/>
          </p:cNvPicPr>
          <p:nvPr/>
        </p:nvPicPr>
        <p:blipFill>
          <a:blip r:embed="rId5"/>
          <a:stretch>
            <a:fillRect/>
          </a:stretch>
        </p:blipFill>
        <p:spPr>
          <a:xfrm>
            <a:off x="0" y="2276475"/>
            <a:ext cx="3962400" cy="4114800"/>
          </a:xfrm>
          <a:prstGeom prst="rect">
            <a:avLst/>
          </a:prstGeom>
        </p:spPr>
      </p:pic>
      <p:pic>
        <p:nvPicPr>
          <p:cNvPr id="5" name="Footer Logo" descr="PHPPowerPoint logo"/>
          <p:cNvPicPr>
            <a:picLocks noChangeAspect="1"/>
          </p:cNvPicPr>
          <p:nvPr/>
        </p:nvPicPr>
        <p:blipFill>
          <a:blip r:embed="rId6"/>
          <a:stretch>
            <a:fillRect/>
          </a:stretch>
        </p:blipFill>
        <p:spPr>
          <a:xfrm>
            <a:off x="0" y="6381750"/>
            <a:ext cx="9163050" cy="504825"/>
          </a:xfrm>
          <a:prstGeom prst="rect">
            <a:avLst/>
          </a:prstGeom>
        </p:spPr>
      </p:pic>
      <p:sp>
        <p:nvSpPr>
          <p:cNvPr id="6" name="TextBox 5"/>
          <p:cNvSpPr txBox="1"/>
          <p:nvPr/>
        </p:nvSpPr>
        <p:spPr>
          <a:xfrm>
            <a:off x="104775" y="247650"/>
            <a:ext cx="8210550" cy="0"/>
          </a:xfrm>
          <a:prstGeom prst="rect">
            <a:avLst/>
          </a:prstGeom>
          <a:noFill/>
        </p:spPr>
        <p:txBody>
          <a:bodyPr wrap="square" rtlCol="0">
            <a:spAutoFit/>
          </a:bodyPr>
          <a:lstStyle/>
          <a:p>
            <a:pPr lvl="0" indent="0" algn="l" fontAlgn="base"/>
            <a:r>
              <a:rPr sz="1800" b="0" i="0" u="none" strike="noStrike">
                <a:solidFill>
                  <a:srgbClr val="000000"/>
                </a:solidFill>
                <a:latin typeface="Arial"/>
              </a:rPr>
              <a:t>CUSTOMER SERVICE - ACCOMPLISHMENTS TO DATE</a:t>
            </a:r>
          </a:p>
        </p:txBody>
      </p:sp>
      <p:sp>
        <p:nvSpPr>
          <p:cNvPr id="7" name="TextBox 6"/>
          <p:cNvSpPr txBox="1"/>
          <p:nvPr/>
        </p:nvSpPr>
        <p:spPr>
          <a:xfrm>
            <a:off x="95250" y="238125"/>
            <a:ext cx="8210550" cy="0"/>
          </a:xfrm>
          <a:prstGeom prst="rect">
            <a:avLst/>
          </a:prstGeom>
          <a:noFill/>
        </p:spPr>
        <p:txBody>
          <a:bodyPr wrap="square" rtlCol="0">
            <a:spAutoFit/>
          </a:bodyPr>
          <a:lstStyle/>
          <a:p>
            <a:pPr lvl="0" indent="0" algn="l" fontAlgn="base"/>
            <a:r>
              <a:rPr sz="1800" b="0" i="0" u="none" strike="noStrike">
                <a:solidFill>
                  <a:srgbClr val="959898"/>
                </a:solidFill>
                <a:latin typeface="Arial"/>
              </a:rPr>
              <a:t>CUSTOMER SERVICE - ACCOMPLISHMENTS TO DATE</a:t>
            </a:r>
          </a:p>
        </p:txBody>
      </p:sp>
      <p:sp>
        <p:nvSpPr>
          <p:cNvPr id="8" name="TextBox 7"/>
          <p:cNvSpPr txBox="1"/>
          <p:nvPr/>
        </p:nvSpPr>
        <p:spPr>
          <a:xfrm>
            <a:off x="571500" y="1428750"/>
            <a:ext cx="8210550" cy="0"/>
          </a:xfrm>
          <a:prstGeom prst="rect">
            <a:avLst/>
          </a:prstGeom>
          <a:noFill/>
        </p:spPr>
        <p:txBody>
          <a:bodyPr wrap="square" rtlCol="0">
            <a:spAutoFit/>
          </a:bodyPr>
          <a:lstStyle/>
          <a:p>
            <a:pPr lvl="0" indent="0" algn="l" fontAlgn="base"/>
            <a:r>
              <a:rPr sz="2000" b="0" i="0" u="none" strike="noStrike">
                <a:solidFill>
                  <a:srgbClr val="000000"/>
                </a:solidFill>
                <a:latin typeface="Arial"/>
              </a:rPr>
              <a:t>• Develop a program to encourage ideas from everyone.</a:t>
            </a:r>
          </a:p>
        </p:txBody>
      </p:sp>
      <p:sp>
        <p:nvSpPr>
          <p:cNvPr id="9" name="TextBox 8"/>
          <p:cNvSpPr txBox="1"/>
          <p:nvPr/>
        </p:nvSpPr>
        <p:spPr>
          <a:xfrm>
            <a:off x="571500" y="1809750"/>
            <a:ext cx="8210550" cy="0"/>
          </a:xfrm>
          <a:prstGeom prst="rect">
            <a:avLst/>
          </a:prstGeom>
          <a:noFill/>
        </p:spPr>
        <p:txBody>
          <a:bodyPr wrap="square" rtlCol="0">
            <a:spAutoFit/>
          </a:bodyPr>
          <a:lstStyle/>
          <a:p>
            <a:pPr lvl="0" indent="0" algn="l" fontAlgn="base"/>
            <a:r>
              <a:rPr sz="2000" b="0" i="0" u="none" strike="noStrike">
                <a:solidFill>
                  <a:srgbClr val="000000"/>
                </a:solidFill>
                <a:latin typeface="Arial"/>
              </a:rPr>
              <a:t>• Throw a party to kick off incentive program.</a:t>
            </a:r>
          </a:p>
        </p:txBody>
      </p:sp>
      <p:sp>
        <p:nvSpPr>
          <p:cNvPr id="10" name="TextBox 9"/>
          <p:cNvSpPr txBox="1"/>
          <p:nvPr/>
        </p:nvSpPr>
        <p:spPr>
          <a:xfrm>
            <a:off x="8477250" y="6477000"/>
            <a:ext cx="666750" cy="190500"/>
          </a:xfrm>
          <a:prstGeom prst="rect">
            <a:avLst/>
          </a:prstGeom>
          <a:noFill/>
        </p:spPr>
        <p:txBody>
          <a:bodyPr wrap="square" rtlCol="0">
            <a:spAutoFit/>
          </a:bodyPr>
          <a:lstStyle/>
          <a:p>
            <a:pPr lvl="0" indent="0" algn="r" fontAlgn="base"/>
            <a:r>
              <a:rPr sz="1200" b="0" i="0" u="none" strike="noStrike">
                <a:solidFill>
                  <a:srgbClr val="9B9B9B"/>
                </a:solidFill>
                <a:latin typeface="Arial"/>
              </a:rPr>
              <a:t>17</a:t>
            </a:r>
            <a:r>
              <a:t/>
            </a:r>
            <a:b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Header Strip" descr="Gray Strip"/>
          <p:cNvPicPr>
            <a:picLocks noChangeAspect="1"/>
          </p:cNvPicPr>
          <p:nvPr/>
        </p:nvPicPr>
        <p:blipFill>
          <a:blip r:embed="rId2"/>
          <a:stretch>
            <a:fillRect/>
          </a:stretch>
        </p:blipFill>
        <p:spPr>
          <a:xfrm>
            <a:off x="0" y="142875"/>
            <a:ext cx="9163050" cy="457200"/>
          </a:xfrm>
          <a:prstGeom prst="rect">
            <a:avLst/>
          </a:prstGeom>
        </p:spPr>
      </p:pic>
      <p:pic>
        <p:nvPicPr>
          <p:cNvPr id="2" name="Header Logo Background" descr="M3 Header Logo"/>
          <p:cNvPicPr>
            <a:picLocks noChangeAspect="1"/>
          </p:cNvPicPr>
          <p:nvPr/>
        </p:nvPicPr>
        <p:blipFill>
          <a:blip r:embed="rId3"/>
          <a:stretch>
            <a:fillRect/>
          </a:stretch>
        </p:blipFill>
        <p:spPr>
          <a:xfrm>
            <a:off x="6496050" y="0"/>
            <a:ext cx="2476500" cy="1085850"/>
          </a:xfrm>
          <a:prstGeom prst="rect">
            <a:avLst/>
          </a:prstGeom>
        </p:spPr>
      </p:pic>
      <p:pic>
        <p:nvPicPr>
          <p:cNvPr id="3" name="Header Logo" descr="M3 Header Logo"/>
          <p:cNvPicPr>
            <a:picLocks noChangeAspect="1"/>
          </p:cNvPicPr>
          <p:nvPr/>
        </p:nvPicPr>
        <p:blipFill>
          <a:blip r:embed="rId4"/>
          <a:stretch>
            <a:fillRect/>
          </a:stretch>
        </p:blipFill>
        <p:spPr>
          <a:xfrm>
            <a:off x="7019925" y="266700"/>
            <a:ext cx="1666875" cy="533400"/>
          </a:xfrm>
          <a:prstGeom prst="rect">
            <a:avLst/>
          </a:prstGeom>
        </p:spPr>
      </p:pic>
      <p:pic>
        <p:nvPicPr>
          <p:cNvPr id="4" name="separator" descr="separator"/>
          <p:cNvPicPr>
            <a:picLocks noChangeAspect="1"/>
          </p:cNvPicPr>
          <p:nvPr/>
        </p:nvPicPr>
        <p:blipFill>
          <a:blip r:embed="rId5"/>
          <a:stretch>
            <a:fillRect/>
          </a:stretch>
        </p:blipFill>
        <p:spPr>
          <a:xfrm>
            <a:off x="285750" y="2857500"/>
            <a:ext cx="8591550" cy="9525"/>
          </a:xfrm>
          <a:prstGeom prst="rect">
            <a:avLst/>
          </a:prstGeom>
        </p:spPr>
      </p:pic>
      <p:pic>
        <p:nvPicPr>
          <p:cNvPr id="5" name="separator" descr="separator"/>
          <p:cNvPicPr>
            <a:picLocks noChangeAspect="1"/>
          </p:cNvPicPr>
          <p:nvPr/>
        </p:nvPicPr>
        <p:blipFill>
          <a:blip r:embed="rId5"/>
          <a:stretch>
            <a:fillRect/>
          </a:stretch>
        </p:blipFill>
        <p:spPr>
          <a:xfrm>
            <a:off x="285750" y="4619625"/>
            <a:ext cx="8591550" cy="9525"/>
          </a:xfrm>
          <a:prstGeom prst="rect">
            <a:avLst/>
          </a:prstGeom>
        </p:spPr>
      </p:pic>
      <p:pic>
        <p:nvPicPr>
          <p:cNvPr id="6" name="Graph" descr="Graph"/>
          <p:cNvPicPr>
            <a:picLocks noChangeAspect="1"/>
          </p:cNvPicPr>
          <p:nvPr/>
        </p:nvPicPr>
        <p:blipFill>
          <a:blip r:embed="rId6"/>
          <a:stretch>
            <a:fillRect/>
          </a:stretch>
        </p:blipFill>
        <p:spPr>
          <a:xfrm>
            <a:off x="6000750" y="1238250"/>
            <a:ext cx="2857500" cy="1371600"/>
          </a:xfrm>
          <a:prstGeom prst="rect">
            <a:avLst/>
          </a:prstGeom>
        </p:spPr>
      </p:pic>
      <p:pic>
        <p:nvPicPr>
          <p:cNvPr id="7" name="Gauges" descr="Gauges"/>
          <p:cNvPicPr>
            <a:picLocks noChangeAspect="1"/>
          </p:cNvPicPr>
          <p:nvPr/>
        </p:nvPicPr>
        <p:blipFill>
          <a:blip r:embed="rId7"/>
          <a:stretch>
            <a:fillRect/>
          </a:stretch>
        </p:blipFill>
        <p:spPr>
          <a:xfrm>
            <a:off x="5238750" y="2895600"/>
            <a:ext cx="3867150" cy="1714500"/>
          </a:xfrm>
          <a:prstGeom prst="rect">
            <a:avLst/>
          </a:prstGeom>
        </p:spPr>
      </p:pic>
      <p:pic>
        <p:nvPicPr>
          <p:cNvPr id="8" name="Gauges" descr="Gauges"/>
          <p:cNvPicPr>
            <a:picLocks noChangeAspect="1"/>
          </p:cNvPicPr>
          <p:nvPr/>
        </p:nvPicPr>
        <p:blipFill>
          <a:blip r:embed="rId8"/>
          <a:stretch>
            <a:fillRect/>
          </a:stretch>
        </p:blipFill>
        <p:spPr>
          <a:xfrm>
            <a:off x="5238750" y="4657725"/>
            <a:ext cx="3867150" cy="1714500"/>
          </a:xfrm>
          <a:prstGeom prst="rect">
            <a:avLst/>
          </a:prstGeom>
        </p:spPr>
      </p:pic>
      <p:pic>
        <p:nvPicPr>
          <p:cNvPr id="9" name="Footer Logo" descr="PHPPowerPoint logo"/>
          <p:cNvPicPr>
            <a:picLocks noChangeAspect="1"/>
          </p:cNvPicPr>
          <p:nvPr/>
        </p:nvPicPr>
        <p:blipFill>
          <a:blip r:embed="rId9"/>
          <a:stretch>
            <a:fillRect/>
          </a:stretch>
        </p:blipFill>
        <p:spPr>
          <a:xfrm>
            <a:off x="0" y="6381750"/>
            <a:ext cx="9163050" cy="504825"/>
          </a:xfrm>
          <a:prstGeom prst="rect">
            <a:avLst/>
          </a:prstGeom>
        </p:spPr>
      </p:pic>
      <p:sp>
        <p:nvSpPr>
          <p:cNvPr id="10" name="TextBox 9"/>
          <p:cNvSpPr txBox="1"/>
          <p:nvPr/>
        </p:nvSpPr>
        <p:spPr>
          <a:xfrm>
            <a:off x="104775" y="247650"/>
            <a:ext cx="8210550" cy="0"/>
          </a:xfrm>
          <a:prstGeom prst="rect">
            <a:avLst/>
          </a:prstGeom>
          <a:noFill/>
        </p:spPr>
        <p:txBody>
          <a:bodyPr wrap="square" rtlCol="0">
            <a:spAutoFit/>
          </a:bodyPr>
          <a:lstStyle/>
          <a:p>
            <a:pPr lvl="0" indent="0" algn="l" fontAlgn="base"/>
            <a:r>
              <a:rPr sz="1800" b="0" i="0" u="none" strike="noStrike">
                <a:solidFill>
                  <a:srgbClr val="000000"/>
                </a:solidFill>
                <a:latin typeface="Arial"/>
              </a:rPr>
              <a:t>CUSTOMER SERVICE - PERFORMANCE TO DATE</a:t>
            </a:r>
          </a:p>
        </p:txBody>
      </p:sp>
      <p:sp>
        <p:nvSpPr>
          <p:cNvPr id="11" name="TextBox 10"/>
          <p:cNvSpPr txBox="1"/>
          <p:nvPr/>
        </p:nvSpPr>
        <p:spPr>
          <a:xfrm>
            <a:off x="95250" y="238125"/>
            <a:ext cx="8210550" cy="0"/>
          </a:xfrm>
          <a:prstGeom prst="rect">
            <a:avLst/>
          </a:prstGeom>
          <a:noFill/>
        </p:spPr>
        <p:txBody>
          <a:bodyPr wrap="square" rtlCol="0">
            <a:spAutoFit/>
          </a:bodyPr>
          <a:lstStyle/>
          <a:p>
            <a:pPr lvl="0" indent="0" algn="l" fontAlgn="base"/>
            <a:r>
              <a:rPr sz="1800" b="0" i="0" u="none" strike="noStrike">
                <a:solidFill>
                  <a:srgbClr val="959898"/>
                </a:solidFill>
                <a:latin typeface="Arial"/>
              </a:rPr>
              <a:t>CUSTOMER SERVICE - PERFORMANCE TO DATE</a:t>
            </a:r>
          </a:p>
        </p:txBody>
      </p:sp>
      <p:sp>
        <p:nvSpPr>
          <p:cNvPr id="12" name="TextBox 11"/>
          <p:cNvSpPr txBox="1"/>
          <p:nvPr/>
        </p:nvSpPr>
        <p:spPr>
          <a:xfrm>
            <a:off x="285750" y="666750"/>
            <a:ext cx="3333750" cy="1238250"/>
          </a:xfrm>
          <a:prstGeom prst="rect">
            <a:avLst/>
          </a:prstGeom>
          <a:noFill/>
        </p:spPr>
        <p:txBody>
          <a:bodyPr wrap="square" rtlCol="0">
            <a:spAutoFit/>
          </a:bodyPr>
          <a:lstStyle/>
          <a:p>
            <a:pPr lvl="0" indent="0" algn="l" fontAlgn="base"/>
            <a:r>
              <a:rPr sz="2000" b="1" i="0" u="none" strike="noStrike">
                <a:solidFill>
                  <a:srgbClr val="959898"/>
                </a:solidFill>
                <a:latin typeface="Arial"/>
              </a:rPr>
              <a:t>DEPARTMENT GOALS</a:t>
            </a:r>
          </a:p>
        </p:txBody>
      </p:sp>
      <p:sp>
        <p:nvSpPr>
          <p:cNvPr id="13" name="TextBox 12"/>
          <p:cNvSpPr txBox="1"/>
          <p:nvPr/>
        </p:nvSpPr>
        <p:spPr>
          <a:xfrm>
            <a:off x="285750" y="1428750"/>
            <a:ext cx="4953000" cy="857250"/>
          </a:xfrm>
          <a:prstGeom prst="rect">
            <a:avLst/>
          </a:prstGeom>
          <a:noFill/>
        </p:spPr>
        <p:txBody>
          <a:bodyPr wrap="square" rtlCol="0">
            <a:spAutoFit/>
          </a:bodyPr>
          <a:lstStyle/>
          <a:p>
            <a:pPr lvl="0" indent="0" algn="l" fontAlgn="base"/>
            <a:r>
              <a:rPr sz="1400" b="0" i="0" u="none" strike="noStrike">
                <a:solidFill>
                  <a:srgbClr val="000000"/>
                </a:solidFill>
                <a:latin typeface="Arial"/>
              </a:rPr>
              <a:t>3.1.3 Maintain or decrease the Churn Rate of Licenses which is currently at 8.5%.</a:t>
            </a:r>
          </a:p>
        </p:txBody>
      </p:sp>
      <p:sp>
        <p:nvSpPr>
          <p:cNvPr id="14" name="TextBox 13"/>
          <p:cNvSpPr txBox="1"/>
          <p:nvPr/>
        </p:nvSpPr>
        <p:spPr>
          <a:xfrm>
            <a:off x="285750" y="2286000"/>
            <a:ext cx="4953000" cy="333375"/>
          </a:xfrm>
          <a:prstGeom prst="rect">
            <a:avLst/>
          </a:prstGeom>
          <a:noFill/>
        </p:spPr>
        <p:txBody>
          <a:bodyPr wrap="square" rtlCol="0">
            <a:spAutoFit/>
          </a:bodyPr>
          <a:lstStyle/>
          <a:p>
            <a:pPr lvl="0" indent="0" algn="l" fontAlgn="base"/>
            <a:r>
              <a:rPr sz="1400" b="1" i="0" u="none" strike="noStrike">
                <a:solidFill>
                  <a:srgbClr val="000000"/>
                </a:solidFill>
                <a:latin typeface="Arial"/>
              </a:rPr>
              <a:t>Measure: </a:t>
            </a:r>
            <a:r>
              <a:rPr sz="1400" b="0" i="0" u="none" strike="noStrike">
                <a:solidFill>
                  <a:srgbClr val="000000"/>
                </a:solidFill>
                <a:latin typeface="Arial"/>
              </a:rPr>
              <a:t>% Churn</a:t>
            </a:r>
          </a:p>
        </p:txBody>
      </p:sp>
      <p:sp>
        <p:nvSpPr>
          <p:cNvPr id="15" name="TextBox 14"/>
          <p:cNvSpPr txBox="1"/>
          <p:nvPr/>
        </p:nvSpPr>
        <p:spPr>
          <a:xfrm>
            <a:off x="6010275" y="1809750"/>
            <a:ext cx="2857500" cy="381000"/>
          </a:xfrm>
          <a:prstGeom prst="rect">
            <a:avLst/>
          </a:prstGeom>
          <a:noFill/>
        </p:spPr>
        <p:txBody>
          <a:bodyPr wrap="square" rtlCol="0">
            <a:spAutoFit/>
          </a:bodyPr>
          <a:lstStyle/>
          <a:p>
            <a:pPr lvl="0" indent="0" algn="ctr" fontAlgn="base"/>
            <a:r>
              <a:rPr sz="2800" b="1" i="0" u="none" strike="noStrike">
                <a:solidFill>
                  <a:srgbClr val="FFFFFF"/>
                </a:solidFill>
                <a:latin typeface="Arial"/>
              </a:rPr>
              <a:t>8.42%</a:t>
            </a:r>
          </a:p>
        </p:txBody>
      </p:sp>
      <p:sp>
        <p:nvSpPr>
          <p:cNvPr id="16" name="TextBox 15"/>
          <p:cNvSpPr txBox="1"/>
          <p:nvPr/>
        </p:nvSpPr>
        <p:spPr>
          <a:xfrm>
            <a:off x="6010275" y="2524125"/>
            <a:ext cx="2857500" cy="381000"/>
          </a:xfrm>
          <a:prstGeom prst="rect">
            <a:avLst/>
          </a:prstGeom>
          <a:noFill/>
        </p:spPr>
        <p:txBody>
          <a:bodyPr wrap="square" rtlCol="0">
            <a:spAutoFit/>
          </a:bodyPr>
          <a:lstStyle/>
          <a:p>
            <a:pPr lvl="0" indent="0" algn="ctr" fontAlgn="base"/>
            <a:r>
              <a:rPr sz="1400" b="1" i="0" u="none" strike="noStrike">
                <a:solidFill>
                  <a:srgbClr val="000000"/>
                </a:solidFill>
                <a:latin typeface="Arial"/>
              </a:rPr>
              <a:t>Target: 8.49%</a:t>
            </a:r>
          </a:p>
        </p:txBody>
      </p:sp>
      <p:sp>
        <p:nvSpPr>
          <p:cNvPr id="17" name="TextBox 16"/>
          <p:cNvSpPr txBox="1"/>
          <p:nvPr/>
        </p:nvSpPr>
        <p:spPr>
          <a:xfrm>
            <a:off x="5238750" y="1285875"/>
            <a:ext cx="3810000" cy="857250"/>
          </a:xfrm>
          <a:prstGeom prst="rect">
            <a:avLst/>
          </a:prstGeom>
          <a:noFill/>
        </p:spPr>
        <p:txBody>
          <a:bodyPr wrap="square" rtlCol="0">
            <a:spAutoFit/>
          </a:bodyPr>
          <a:lstStyle/>
          <a:p>
            <a:pPr lvl="0" indent="0" algn="l" fontAlgn="base"/>
            <a:r>
              <a:t/>
            </a:r>
            <a:br/>
            <a:endParaRPr/>
          </a:p>
        </p:txBody>
      </p:sp>
      <p:sp>
        <p:nvSpPr>
          <p:cNvPr id="18" name="TextBox 17"/>
          <p:cNvSpPr txBox="1"/>
          <p:nvPr/>
        </p:nvSpPr>
        <p:spPr>
          <a:xfrm>
            <a:off x="285750" y="3143250"/>
            <a:ext cx="4953000" cy="857250"/>
          </a:xfrm>
          <a:prstGeom prst="rect">
            <a:avLst/>
          </a:prstGeom>
          <a:noFill/>
        </p:spPr>
        <p:txBody>
          <a:bodyPr wrap="square" rtlCol="0">
            <a:spAutoFit/>
          </a:bodyPr>
          <a:lstStyle/>
          <a:p>
            <a:pPr lvl="0" indent="0" algn="l" fontAlgn="base"/>
            <a:r>
              <a:rPr sz="1400" b="0" i="0" u="none" strike="noStrike">
                <a:solidFill>
                  <a:srgbClr val="000000"/>
                </a:solidFill>
                <a:latin typeface="Arial"/>
              </a:rPr>
              <a:t>3.3.2 Complete 3 online focus groups to explore pricing and value of new service packages.</a:t>
            </a:r>
          </a:p>
        </p:txBody>
      </p:sp>
      <p:sp>
        <p:nvSpPr>
          <p:cNvPr id="19" name="TextBox 18"/>
          <p:cNvSpPr txBox="1"/>
          <p:nvPr/>
        </p:nvSpPr>
        <p:spPr>
          <a:xfrm>
            <a:off x="285750" y="4000500"/>
            <a:ext cx="4953000" cy="333375"/>
          </a:xfrm>
          <a:prstGeom prst="rect">
            <a:avLst/>
          </a:prstGeom>
          <a:noFill/>
        </p:spPr>
        <p:txBody>
          <a:bodyPr wrap="square" rtlCol="0">
            <a:spAutoFit/>
          </a:bodyPr>
          <a:lstStyle/>
          <a:p>
            <a:pPr lvl="0" indent="0" algn="l" fontAlgn="base"/>
            <a:r>
              <a:rPr sz="1400" b="1" i="0" u="none" strike="noStrike">
                <a:solidFill>
                  <a:srgbClr val="000000"/>
                </a:solidFill>
                <a:latin typeface="Arial"/>
              </a:rPr>
              <a:t>Measure: </a:t>
            </a:r>
            <a:r>
              <a:rPr sz="1400" b="0" i="0" u="none" strike="noStrike">
                <a:solidFill>
                  <a:srgbClr val="000000"/>
                </a:solidFill>
                <a:latin typeface="Arial"/>
              </a:rPr>
              <a:t># of online focus groups held</a:t>
            </a:r>
          </a:p>
        </p:txBody>
      </p:sp>
      <p:sp>
        <p:nvSpPr>
          <p:cNvPr id="20" name="TextBox 19"/>
          <p:cNvSpPr txBox="1"/>
          <p:nvPr/>
        </p:nvSpPr>
        <p:spPr>
          <a:xfrm>
            <a:off x="5238750" y="3571875"/>
            <a:ext cx="3867150" cy="381000"/>
          </a:xfrm>
          <a:prstGeom prst="rect">
            <a:avLst/>
          </a:prstGeom>
          <a:noFill/>
        </p:spPr>
        <p:txBody>
          <a:bodyPr wrap="square" rtlCol="0">
            <a:spAutoFit/>
          </a:bodyPr>
          <a:lstStyle/>
          <a:p>
            <a:pPr lvl="0" indent="0" algn="ctr" fontAlgn="base"/>
            <a:r>
              <a:rPr sz="2400" b="1" i="0" u="none" strike="noStrike">
                <a:solidFill>
                  <a:srgbClr val="FFFFFF"/>
                </a:solidFill>
                <a:latin typeface="Arial"/>
              </a:rPr>
              <a:t>50 %</a:t>
            </a:r>
          </a:p>
        </p:txBody>
      </p:sp>
      <p:sp>
        <p:nvSpPr>
          <p:cNvPr id="21" name="TextBox 20"/>
          <p:cNvSpPr txBox="1"/>
          <p:nvPr/>
        </p:nvSpPr>
        <p:spPr>
          <a:xfrm>
            <a:off x="285750" y="4857750"/>
            <a:ext cx="4953000" cy="857250"/>
          </a:xfrm>
          <a:prstGeom prst="rect">
            <a:avLst/>
          </a:prstGeom>
          <a:noFill/>
        </p:spPr>
        <p:txBody>
          <a:bodyPr wrap="square" rtlCol="0">
            <a:spAutoFit/>
          </a:bodyPr>
          <a:lstStyle/>
          <a:p>
            <a:pPr lvl="0" indent="0" algn="l" fontAlgn="base"/>
            <a:r>
              <a:rPr sz="1400" b="0" i="0" u="none" strike="noStrike">
                <a:solidFill>
                  <a:srgbClr val="000000"/>
                </a:solidFill>
                <a:latin typeface="Arial"/>
              </a:rPr>
              <a:t>3.4.1 Research and report on the unique software requirements of existing customers.</a:t>
            </a:r>
          </a:p>
        </p:txBody>
      </p:sp>
      <p:sp>
        <p:nvSpPr>
          <p:cNvPr id="22" name="TextBox 21"/>
          <p:cNvSpPr txBox="1"/>
          <p:nvPr/>
        </p:nvSpPr>
        <p:spPr>
          <a:xfrm>
            <a:off x="285750" y="5715000"/>
            <a:ext cx="4953000" cy="333375"/>
          </a:xfrm>
          <a:prstGeom prst="rect">
            <a:avLst/>
          </a:prstGeom>
          <a:noFill/>
        </p:spPr>
        <p:txBody>
          <a:bodyPr wrap="square" rtlCol="0">
            <a:spAutoFit/>
          </a:bodyPr>
          <a:lstStyle/>
          <a:p>
            <a:pPr lvl="0" indent="0" algn="l" fontAlgn="base"/>
            <a:r>
              <a:rPr sz="1400" b="1" i="0" u="none" strike="noStrike">
                <a:solidFill>
                  <a:srgbClr val="000000"/>
                </a:solidFill>
                <a:latin typeface="Arial"/>
              </a:rPr>
              <a:t>Measure: </a:t>
            </a:r>
            <a:r>
              <a:rPr sz="1400" b="0" i="0" u="none" strike="noStrike">
                <a:solidFill>
                  <a:srgbClr val="000000"/>
                </a:solidFill>
                <a:latin typeface="Arial"/>
              </a:rPr>
              <a:t># of responses</a:t>
            </a:r>
          </a:p>
        </p:txBody>
      </p:sp>
      <p:sp>
        <p:nvSpPr>
          <p:cNvPr id="23" name="TextBox 22"/>
          <p:cNvSpPr txBox="1"/>
          <p:nvPr/>
        </p:nvSpPr>
        <p:spPr>
          <a:xfrm>
            <a:off x="5238750" y="5334000"/>
            <a:ext cx="3867150" cy="381000"/>
          </a:xfrm>
          <a:prstGeom prst="rect">
            <a:avLst/>
          </a:prstGeom>
          <a:noFill/>
        </p:spPr>
        <p:txBody>
          <a:bodyPr wrap="square" rtlCol="0">
            <a:spAutoFit/>
          </a:bodyPr>
          <a:lstStyle/>
          <a:p>
            <a:pPr lvl="0" indent="0" algn="ctr" fontAlgn="base"/>
            <a:r>
              <a:rPr sz="2400" b="1" i="0" u="none" strike="noStrike">
                <a:solidFill>
                  <a:srgbClr val="FFFFFF"/>
                </a:solidFill>
                <a:latin typeface="Arial"/>
              </a:rPr>
              <a:t>10 %</a:t>
            </a:r>
          </a:p>
        </p:txBody>
      </p:sp>
      <p:sp>
        <p:nvSpPr>
          <p:cNvPr id="24" name="TextBox 23"/>
          <p:cNvSpPr txBox="1"/>
          <p:nvPr/>
        </p:nvSpPr>
        <p:spPr>
          <a:xfrm>
            <a:off x="8477250" y="6477000"/>
            <a:ext cx="666750" cy="190500"/>
          </a:xfrm>
          <a:prstGeom prst="rect">
            <a:avLst/>
          </a:prstGeom>
          <a:noFill/>
        </p:spPr>
        <p:txBody>
          <a:bodyPr wrap="square" rtlCol="0">
            <a:spAutoFit/>
          </a:bodyPr>
          <a:lstStyle/>
          <a:p>
            <a:pPr lvl="0" indent="0" algn="r" fontAlgn="base"/>
            <a:r>
              <a:rPr sz="1200" b="0" i="0" u="none" strike="noStrike">
                <a:solidFill>
                  <a:srgbClr val="9B9B9B"/>
                </a:solidFill>
                <a:latin typeface="Arial"/>
              </a:rPr>
              <a:t>18</a:t>
            </a:r>
            <a:r>
              <a:t/>
            </a:r>
            <a:b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Header Strip" descr="Gray Strip"/>
          <p:cNvPicPr>
            <a:picLocks noChangeAspect="1"/>
          </p:cNvPicPr>
          <p:nvPr/>
        </p:nvPicPr>
        <p:blipFill>
          <a:blip r:embed="rId2"/>
          <a:stretch>
            <a:fillRect/>
          </a:stretch>
        </p:blipFill>
        <p:spPr>
          <a:xfrm>
            <a:off x="0" y="142875"/>
            <a:ext cx="9163050" cy="457200"/>
          </a:xfrm>
          <a:prstGeom prst="rect">
            <a:avLst/>
          </a:prstGeom>
        </p:spPr>
      </p:pic>
      <p:pic>
        <p:nvPicPr>
          <p:cNvPr id="2" name="Header Logo Background" descr="M3 Header Logo"/>
          <p:cNvPicPr>
            <a:picLocks noChangeAspect="1"/>
          </p:cNvPicPr>
          <p:nvPr/>
        </p:nvPicPr>
        <p:blipFill>
          <a:blip r:embed="rId3"/>
          <a:stretch>
            <a:fillRect/>
          </a:stretch>
        </p:blipFill>
        <p:spPr>
          <a:xfrm>
            <a:off x="6496050" y="0"/>
            <a:ext cx="2476500" cy="1085850"/>
          </a:xfrm>
          <a:prstGeom prst="rect">
            <a:avLst/>
          </a:prstGeom>
        </p:spPr>
      </p:pic>
      <p:pic>
        <p:nvPicPr>
          <p:cNvPr id="3" name="Header Logo" descr="M3 Header Logo"/>
          <p:cNvPicPr>
            <a:picLocks noChangeAspect="1"/>
          </p:cNvPicPr>
          <p:nvPr/>
        </p:nvPicPr>
        <p:blipFill>
          <a:blip r:embed="rId4"/>
          <a:stretch>
            <a:fillRect/>
          </a:stretch>
        </p:blipFill>
        <p:spPr>
          <a:xfrm>
            <a:off x="7019925" y="266700"/>
            <a:ext cx="1666875" cy="533400"/>
          </a:xfrm>
          <a:prstGeom prst="rect">
            <a:avLst/>
          </a:prstGeom>
        </p:spPr>
      </p:pic>
      <p:pic>
        <p:nvPicPr>
          <p:cNvPr id="4" name="Title Fade" descr="Title Fade"/>
          <p:cNvPicPr>
            <a:picLocks noChangeAspect="1"/>
          </p:cNvPicPr>
          <p:nvPr/>
        </p:nvPicPr>
        <p:blipFill>
          <a:blip r:embed="rId5"/>
          <a:stretch>
            <a:fillRect/>
          </a:stretch>
        </p:blipFill>
        <p:spPr>
          <a:xfrm>
            <a:off x="285750" y="2857500"/>
            <a:ext cx="8191500" cy="628650"/>
          </a:xfrm>
          <a:prstGeom prst="rect">
            <a:avLst/>
          </a:prstGeom>
        </p:spPr>
      </p:pic>
      <p:pic>
        <p:nvPicPr>
          <p:cNvPr id="5" name="Footer Logo" descr="PHPPowerPoint logo"/>
          <p:cNvPicPr>
            <a:picLocks noChangeAspect="1"/>
          </p:cNvPicPr>
          <p:nvPr/>
        </p:nvPicPr>
        <p:blipFill>
          <a:blip r:embed="rId6"/>
          <a:stretch>
            <a:fillRect/>
          </a:stretch>
        </p:blipFill>
        <p:spPr>
          <a:xfrm>
            <a:off x="0" y="6381750"/>
            <a:ext cx="9163050" cy="504825"/>
          </a:xfrm>
          <a:prstGeom prst="rect">
            <a:avLst/>
          </a:prstGeom>
        </p:spPr>
      </p:pic>
      <p:sp>
        <p:nvSpPr>
          <p:cNvPr id="6" name="TextBox 5"/>
          <p:cNvSpPr txBox="1"/>
          <p:nvPr/>
        </p:nvSpPr>
        <p:spPr>
          <a:xfrm>
            <a:off x="0" y="2333625"/>
            <a:ext cx="9163050" cy="952500"/>
          </a:xfrm>
          <a:prstGeom prst="rect">
            <a:avLst/>
          </a:prstGeom>
          <a:noFill/>
        </p:spPr>
        <p:txBody>
          <a:bodyPr wrap="square" rtlCol="0">
            <a:spAutoFit/>
          </a:bodyPr>
          <a:lstStyle/>
          <a:p>
            <a:pPr lvl="0" indent="0" algn="ctr" fontAlgn="base"/>
            <a:r>
              <a:rPr sz="4800" b="0" i="0" u="none" strike="noStrike">
                <a:solidFill>
                  <a:srgbClr val="959595"/>
                </a:solidFill>
                <a:latin typeface="Arial"/>
              </a:rPr>
              <a:t>Acme Corporation Technology</a:t>
            </a:r>
          </a:p>
        </p:txBody>
      </p:sp>
      <p:sp>
        <p:nvSpPr>
          <p:cNvPr id="7" name="TextBox 6"/>
          <p:cNvSpPr txBox="1"/>
          <p:nvPr/>
        </p:nvSpPr>
        <p:spPr>
          <a:xfrm>
            <a:off x="0" y="3810000"/>
            <a:ext cx="9163050" cy="523875"/>
          </a:xfrm>
          <a:prstGeom prst="rect">
            <a:avLst/>
          </a:prstGeom>
          <a:noFill/>
        </p:spPr>
        <p:txBody>
          <a:bodyPr wrap="square" rtlCol="0">
            <a:spAutoFit/>
          </a:bodyPr>
          <a:lstStyle/>
          <a:p>
            <a:pPr lvl="0" indent="0" algn="ctr" fontAlgn="base"/>
            <a:endParaRPr/>
          </a:p>
        </p:txBody>
      </p:sp>
      <p:sp>
        <p:nvSpPr>
          <p:cNvPr id="8" name="TextBox 7"/>
          <p:cNvSpPr txBox="1"/>
          <p:nvPr/>
        </p:nvSpPr>
        <p:spPr>
          <a:xfrm>
            <a:off x="0" y="4314825"/>
            <a:ext cx="9163050" cy="333375"/>
          </a:xfrm>
          <a:prstGeom prst="rect">
            <a:avLst/>
          </a:prstGeom>
          <a:noFill/>
        </p:spPr>
        <p:txBody>
          <a:bodyPr wrap="square" rtlCol="0">
            <a:spAutoFit/>
          </a:bodyPr>
          <a:lstStyle/>
          <a:p>
            <a:pPr lvl="0" indent="0" algn="ctr" fontAlgn="base"/>
            <a:r>
              <a:rPr sz="2800" b="1" i="0" u="none" strike="noStrike">
                <a:solidFill>
                  <a:srgbClr val="4D4F4D"/>
                </a:solidFill>
                <a:latin typeface="Arial"/>
              </a:rPr>
              <a:t>Strategy Review Meeting</a:t>
            </a:r>
          </a:p>
        </p:txBody>
      </p:sp>
      <p:sp>
        <p:nvSpPr>
          <p:cNvPr id="9" name="TextBox 8"/>
          <p:cNvSpPr txBox="1"/>
          <p:nvPr/>
        </p:nvSpPr>
        <p:spPr>
          <a:xfrm>
            <a:off x="0" y="4819650"/>
            <a:ext cx="9163050" cy="333375"/>
          </a:xfrm>
          <a:prstGeom prst="rect">
            <a:avLst/>
          </a:prstGeom>
          <a:noFill/>
        </p:spPr>
        <p:txBody>
          <a:bodyPr wrap="square" rtlCol="0">
            <a:spAutoFit/>
          </a:bodyPr>
          <a:lstStyle/>
          <a:p>
            <a:pPr lvl="0" indent="0" algn="ctr" fontAlgn="base"/>
            <a:r>
              <a:rPr sz="2800" b="1" i="0" u="none" strike="noStrike">
                <a:solidFill>
                  <a:srgbClr val="4D4F4D"/>
                </a:solidFill>
                <a:latin typeface="Arial"/>
              </a:rPr>
              <a:t>07/19/2012</a:t>
            </a:r>
          </a:p>
        </p:txBody>
      </p:sp>
      <p:sp>
        <p:nvSpPr>
          <p:cNvPr id="10" name="TextBox 9"/>
          <p:cNvSpPr txBox="1"/>
          <p:nvPr/>
        </p:nvSpPr>
        <p:spPr>
          <a:xfrm>
            <a:off x="8477250" y="6477000"/>
            <a:ext cx="666750" cy="190500"/>
          </a:xfrm>
          <a:prstGeom prst="rect">
            <a:avLst/>
          </a:prstGeom>
          <a:noFill/>
        </p:spPr>
        <p:txBody>
          <a:bodyPr wrap="square" rtlCol="0">
            <a:spAutoFit/>
          </a:bodyPr>
          <a:lstStyle/>
          <a:p>
            <a:pPr lvl="0" indent="0" algn="r" fontAlgn="base"/>
            <a:r>
              <a:rPr sz="1200" b="0" i="0" u="none" strike="noStrike">
                <a:solidFill>
                  <a:srgbClr val="9B9B9B"/>
                </a:solidFill>
                <a:latin typeface="Arial"/>
              </a:rPr>
              <a:t>1</a:t>
            </a:r>
            <a:r>
              <a:t/>
            </a:r>
            <a:b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Header Strip" descr="Gray Strip"/>
          <p:cNvPicPr>
            <a:picLocks noChangeAspect="1"/>
          </p:cNvPicPr>
          <p:nvPr/>
        </p:nvPicPr>
        <p:blipFill>
          <a:blip r:embed="rId2"/>
          <a:stretch>
            <a:fillRect/>
          </a:stretch>
        </p:blipFill>
        <p:spPr>
          <a:xfrm>
            <a:off x="0" y="142875"/>
            <a:ext cx="9163050" cy="457200"/>
          </a:xfrm>
          <a:prstGeom prst="rect">
            <a:avLst/>
          </a:prstGeom>
        </p:spPr>
      </p:pic>
      <p:pic>
        <p:nvPicPr>
          <p:cNvPr id="2" name="Header Logo Background" descr="M3 Header Logo"/>
          <p:cNvPicPr>
            <a:picLocks noChangeAspect="1"/>
          </p:cNvPicPr>
          <p:nvPr/>
        </p:nvPicPr>
        <p:blipFill>
          <a:blip r:embed="rId3"/>
          <a:stretch>
            <a:fillRect/>
          </a:stretch>
        </p:blipFill>
        <p:spPr>
          <a:xfrm>
            <a:off x="6496050" y="0"/>
            <a:ext cx="2476500" cy="1085850"/>
          </a:xfrm>
          <a:prstGeom prst="rect">
            <a:avLst/>
          </a:prstGeom>
        </p:spPr>
      </p:pic>
      <p:pic>
        <p:nvPicPr>
          <p:cNvPr id="3" name="Header Logo" descr="M3 Header Logo"/>
          <p:cNvPicPr>
            <a:picLocks noChangeAspect="1"/>
          </p:cNvPicPr>
          <p:nvPr/>
        </p:nvPicPr>
        <p:blipFill>
          <a:blip r:embed="rId4"/>
          <a:stretch>
            <a:fillRect/>
          </a:stretch>
        </p:blipFill>
        <p:spPr>
          <a:xfrm>
            <a:off x="7019925" y="266700"/>
            <a:ext cx="1666875" cy="533400"/>
          </a:xfrm>
          <a:prstGeom prst="rect">
            <a:avLst/>
          </a:prstGeom>
        </p:spPr>
      </p:pic>
      <p:pic>
        <p:nvPicPr>
          <p:cNvPr id="4" name="separator" descr="separator"/>
          <p:cNvPicPr>
            <a:picLocks noChangeAspect="1"/>
          </p:cNvPicPr>
          <p:nvPr/>
        </p:nvPicPr>
        <p:blipFill>
          <a:blip r:embed="rId5"/>
          <a:stretch>
            <a:fillRect/>
          </a:stretch>
        </p:blipFill>
        <p:spPr>
          <a:xfrm>
            <a:off x="285750" y="2857500"/>
            <a:ext cx="8591550" cy="9525"/>
          </a:xfrm>
          <a:prstGeom prst="rect">
            <a:avLst/>
          </a:prstGeom>
        </p:spPr>
      </p:pic>
      <p:pic>
        <p:nvPicPr>
          <p:cNvPr id="5" name="separator" descr="separator"/>
          <p:cNvPicPr>
            <a:picLocks noChangeAspect="1"/>
          </p:cNvPicPr>
          <p:nvPr/>
        </p:nvPicPr>
        <p:blipFill>
          <a:blip r:embed="rId5"/>
          <a:stretch>
            <a:fillRect/>
          </a:stretch>
        </p:blipFill>
        <p:spPr>
          <a:xfrm>
            <a:off x="285750" y="4619625"/>
            <a:ext cx="8591550" cy="9525"/>
          </a:xfrm>
          <a:prstGeom prst="rect">
            <a:avLst/>
          </a:prstGeom>
        </p:spPr>
      </p:pic>
      <p:pic>
        <p:nvPicPr>
          <p:cNvPr id="6" name="Gauges" descr="Gauges"/>
          <p:cNvPicPr>
            <a:picLocks noChangeAspect="1"/>
          </p:cNvPicPr>
          <p:nvPr/>
        </p:nvPicPr>
        <p:blipFill>
          <a:blip r:embed="rId6"/>
          <a:stretch>
            <a:fillRect/>
          </a:stretch>
        </p:blipFill>
        <p:spPr>
          <a:xfrm>
            <a:off x="5238750" y="1143000"/>
            <a:ext cx="3867150" cy="1714500"/>
          </a:xfrm>
          <a:prstGeom prst="rect">
            <a:avLst/>
          </a:prstGeom>
        </p:spPr>
      </p:pic>
      <p:pic>
        <p:nvPicPr>
          <p:cNvPr id="7" name="Gauges" descr="Gauges"/>
          <p:cNvPicPr>
            <a:picLocks noChangeAspect="1"/>
          </p:cNvPicPr>
          <p:nvPr/>
        </p:nvPicPr>
        <p:blipFill>
          <a:blip r:embed="rId6"/>
          <a:stretch>
            <a:fillRect/>
          </a:stretch>
        </p:blipFill>
        <p:spPr>
          <a:xfrm>
            <a:off x="5238750" y="2895600"/>
            <a:ext cx="3867150" cy="1714500"/>
          </a:xfrm>
          <a:prstGeom prst="rect">
            <a:avLst/>
          </a:prstGeom>
        </p:spPr>
      </p:pic>
      <p:pic>
        <p:nvPicPr>
          <p:cNvPr id="8" name="Gauges" descr="Gauges"/>
          <p:cNvPicPr>
            <a:picLocks noChangeAspect="1"/>
          </p:cNvPicPr>
          <p:nvPr/>
        </p:nvPicPr>
        <p:blipFill>
          <a:blip r:embed="rId7"/>
          <a:stretch>
            <a:fillRect/>
          </a:stretch>
        </p:blipFill>
        <p:spPr>
          <a:xfrm>
            <a:off x="5238750" y="4657725"/>
            <a:ext cx="3867150" cy="1714500"/>
          </a:xfrm>
          <a:prstGeom prst="rect">
            <a:avLst/>
          </a:prstGeom>
        </p:spPr>
      </p:pic>
      <p:pic>
        <p:nvPicPr>
          <p:cNvPr id="9" name="Footer Logo" descr="PHPPowerPoint logo"/>
          <p:cNvPicPr>
            <a:picLocks noChangeAspect="1"/>
          </p:cNvPicPr>
          <p:nvPr/>
        </p:nvPicPr>
        <p:blipFill>
          <a:blip r:embed="rId8"/>
          <a:stretch>
            <a:fillRect/>
          </a:stretch>
        </p:blipFill>
        <p:spPr>
          <a:xfrm>
            <a:off x="0" y="6381750"/>
            <a:ext cx="9163050" cy="504825"/>
          </a:xfrm>
          <a:prstGeom prst="rect">
            <a:avLst/>
          </a:prstGeom>
        </p:spPr>
      </p:pic>
      <p:sp>
        <p:nvSpPr>
          <p:cNvPr id="10" name="TextBox 9"/>
          <p:cNvSpPr txBox="1"/>
          <p:nvPr/>
        </p:nvSpPr>
        <p:spPr>
          <a:xfrm>
            <a:off x="104775" y="247650"/>
            <a:ext cx="8210550" cy="0"/>
          </a:xfrm>
          <a:prstGeom prst="rect">
            <a:avLst/>
          </a:prstGeom>
          <a:noFill/>
        </p:spPr>
        <p:txBody>
          <a:bodyPr wrap="square" rtlCol="0">
            <a:spAutoFit/>
          </a:bodyPr>
          <a:lstStyle/>
          <a:p>
            <a:pPr lvl="0" indent="0" algn="l" fontAlgn="base"/>
            <a:r>
              <a:rPr sz="1800" b="0" i="0" u="none" strike="noStrike">
                <a:solidFill>
                  <a:srgbClr val="000000"/>
                </a:solidFill>
                <a:latin typeface="Arial"/>
              </a:rPr>
              <a:t>CUSTOMER SERVICE - PERFORMANCE TO DATE</a:t>
            </a:r>
          </a:p>
        </p:txBody>
      </p:sp>
      <p:sp>
        <p:nvSpPr>
          <p:cNvPr id="11" name="TextBox 10"/>
          <p:cNvSpPr txBox="1"/>
          <p:nvPr/>
        </p:nvSpPr>
        <p:spPr>
          <a:xfrm>
            <a:off x="95250" y="238125"/>
            <a:ext cx="8210550" cy="0"/>
          </a:xfrm>
          <a:prstGeom prst="rect">
            <a:avLst/>
          </a:prstGeom>
          <a:noFill/>
        </p:spPr>
        <p:txBody>
          <a:bodyPr wrap="square" rtlCol="0">
            <a:spAutoFit/>
          </a:bodyPr>
          <a:lstStyle/>
          <a:p>
            <a:pPr lvl="0" indent="0" algn="l" fontAlgn="base"/>
            <a:r>
              <a:rPr sz="1800" b="0" i="0" u="none" strike="noStrike">
                <a:solidFill>
                  <a:srgbClr val="959898"/>
                </a:solidFill>
                <a:latin typeface="Arial"/>
              </a:rPr>
              <a:t>CUSTOMER SERVICE - PERFORMANCE TO DATE</a:t>
            </a:r>
          </a:p>
        </p:txBody>
      </p:sp>
      <p:sp>
        <p:nvSpPr>
          <p:cNvPr id="12" name="TextBox 11"/>
          <p:cNvSpPr txBox="1"/>
          <p:nvPr/>
        </p:nvSpPr>
        <p:spPr>
          <a:xfrm>
            <a:off x="285750" y="666750"/>
            <a:ext cx="3333750" cy="1238250"/>
          </a:xfrm>
          <a:prstGeom prst="rect">
            <a:avLst/>
          </a:prstGeom>
          <a:noFill/>
        </p:spPr>
        <p:txBody>
          <a:bodyPr wrap="square" rtlCol="0">
            <a:spAutoFit/>
          </a:bodyPr>
          <a:lstStyle/>
          <a:p>
            <a:pPr lvl="0" indent="0" algn="l" fontAlgn="base"/>
            <a:r>
              <a:rPr sz="2000" b="1" i="0" u="none" strike="noStrike">
                <a:solidFill>
                  <a:srgbClr val="959898"/>
                </a:solidFill>
                <a:latin typeface="Arial"/>
              </a:rPr>
              <a:t>DEPARTMENT GOALS</a:t>
            </a:r>
          </a:p>
        </p:txBody>
      </p:sp>
      <p:sp>
        <p:nvSpPr>
          <p:cNvPr id="13" name="TextBox 12"/>
          <p:cNvSpPr txBox="1"/>
          <p:nvPr/>
        </p:nvSpPr>
        <p:spPr>
          <a:xfrm>
            <a:off x="285750" y="1428750"/>
            <a:ext cx="4953000" cy="857250"/>
          </a:xfrm>
          <a:prstGeom prst="rect">
            <a:avLst/>
          </a:prstGeom>
          <a:noFill/>
        </p:spPr>
        <p:txBody>
          <a:bodyPr wrap="square" rtlCol="0">
            <a:spAutoFit/>
          </a:bodyPr>
          <a:lstStyle/>
          <a:p>
            <a:pPr lvl="0" indent="0" algn="l" fontAlgn="base"/>
            <a:r>
              <a:rPr sz="1400" b="0" i="0" u="none" strike="noStrike">
                <a:solidFill>
                  <a:srgbClr val="000000"/>
                </a:solidFill>
                <a:latin typeface="Arial"/>
              </a:rPr>
              <a:t>9.1.1 Develop a program to encourage ideas from everyone.</a:t>
            </a:r>
          </a:p>
        </p:txBody>
      </p:sp>
      <p:sp>
        <p:nvSpPr>
          <p:cNvPr id="14" name="TextBox 13"/>
          <p:cNvSpPr txBox="1"/>
          <p:nvPr/>
        </p:nvSpPr>
        <p:spPr>
          <a:xfrm>
            <a:off x="285750" y="2286000"/>
            <a:ext cx="4953000" cy="333375"/>
          </a:xfrm>
          <a:prstGeom prst="rect">
            <a:avLst/>
          </a:prstGeom>
          <a:noFill/>
        </p:spPr>
        <p:txBody>
          <a:bodyPr wrap="square" rtlCol="0">
            <a:spAutoFit/>
          </a:bodyPr>
          <a:lstStyle/>
          <a:p>
            <a:pPr lvl="0" indent="0" algn="l" fontAlgn="base"/>
            <a:r>
              <a:rPr sz="1400" b="1" i="0" u="none" strike="noStrike">
                <a:solidFill>
                  <a:srgbClr val="000000"/>
                </a:solidFill>
                <a:latin typeface="Arial"/>
              </a:rPr>
              <a:t>Measure: </a:t>
            </a:r>
            <a:r>
              <a:rPr sz="1400" b="0" i="0" u="none" strike="noStrike">
                <a:solidFill>
                  <a:srgbClr val="000000"/>
                </a:solidFill>
                <a:latin typeface="Arial"/>
              </a:rPr>
              <a:t>% complete</a:t>
            </a:r>
          </a:p>
        </p:txBody>
      </p:sp>
      <p:sp>
        <p:nvSpPr>
          <p:cNvPr id="15" name="TextBox 14"/>
          <p:cNvSpPr txBox="1"/>
          <p:nvPr/>
        </p:nvSpPr>
        <p:spPr>
          <a:xfrm>
            <a:off x="5238750" y="1809750"/>
            <a:ext cx="3867150" cy="381000"/>
          </a:xfrm>
          <a:prstGeom prst="rect">
            <a:avLst/>
          </a:prstGeom>
          <a:noFill/>
        </p:spPr>
        <p:txBody>
          <a:bodyPr wrap="square" rtlCol="0">
            <a:spAutoFit/>
          </a:bodyPr>
          <a:lstStyle/>
          <a:p>
            <a:pPr lvl="0" indent="0" algn="ctr" fontAlgn="base"/>
            <a:endParaRPr/>
          </a:p>
        </p:txBody>
      </p:sp>
      <p:sp>
        <p:nvSpPr>
          <p:cNvPr id="16" name="TextBox 15"/>
          <p:cNvSpPr txBox="1"/>
          <p:nvPr/>
        </p:nvSpPr>
        <p:spPr>
          <a:xfrm>
            <a:off x="285750" y="3143250"/>
            <a:ext cx="4953000" cy="857250"/>
          </a:xfrm>
          <a:prstGeom prst="rect">
            <a:avLst/>
          </a:prstGeom>
          <a:noFill/>
        </p:spPr>
        <p:txBody>
          <a:bodyPr wrap="square" rtlCol="0">
            <a:spAutoFit/>
          </a:bodyPr>
          <a:lstStyle/>
          <a:p>
            <a:pPr lvl="0" indent="0" algn="l" fontAlgn="base"/>
            <a:r>
              <a:rPr sz="1400" b="0" i="0" u="none" strike="noStrike">
                <a:solidFill>
                  <a:srgbClr val="000000"/>
                </a:solidFill>
                <a:latin typeface="Arial"/>
              </a:rPr>
              <a:t>9.1.2 Throw a party to kick off incentive program.</a:t>
            </a:r>
          </a:p>
        </p:txBody>
      </p:sp>
      <p:sp>
        <p:nvSpPr>
          <p:cNvPr id="17" name="TextBox 16"/>
          <p:cNvSpPr txBox="1"/>
          <p:nvPr/>
        </p:nvSpPr>
        <p:spPr>
          <a:xfrm>
            <a:off x="285750" y="4000500"/>
            <a:ext cx="4953000" cy="333375"/>
          </a:xfrm>
          <a:prstGeom prst="rect">
            <a:avLst/>
          </a:prstGeom>
          <a:noFill/>
        </p:spPr>
        <p:txBody>
          <a:bodyPr wrap="square" rtlCol="0">
            <a:spAutoFit/>
          </a:bodyPr>
          <a:lstStyle/>
          <a:p>
            <a:pPr lvl="0" indent="0" algn="l" fontAlgn="base"/>
            <a:r>
              <a:rPr sz="1400" b="1" i="0" u="none" strike="noStrike">
                <a:solidFill>
                  <a:srgbClr val="000000"/>
                </a:solidFill>
                <a:latin typeface="Arial"/>
              </a:rPr>
              <a:t>Measure: </a:t>
            </a:r>
            <a:r>
              <a:rPr sz="1400" b="0" i="0" u="none" strike="noStrike">
                <a:solidFill>
                  <a:srgbClr val="000000"/>
                </a:solidFill>
                <a:latin typeface="Arial"/>
              </a:rPr>
              <a:t>Party held</a:t>
            </a:r>
          </a:p>
        </p:txBody>
      </p:sp>
      <p:sp>
        <p:nvSpPr>
          <p:cNvPr id="18" name="TextBox 17"/>
          <p:cNvSpPr txBox="1"/>
          <p:nvPr/>
        </p:nvSpPr>
        <p:spPr>
          <a:xfrm>
            <a:off x="5238750" y="3571875"/>
            <a:ext cx="3867150" cy="381000"/>
          </a:xfrm>
          <a:prstGeom prst="rect">
            <a:avLst/>
          </a:prstGeom>
          <a:noFill/>
        </p:spPr>
        <p:txBody>
          <a:bodyPr wrap="square" rtlCol="0">
            <a:spAutoFit/>
          </a:bodyPr>
          <a:lstStyle/>
          <a:p>
            <a:pPr lvl="0" indent="0" algn="ctr" fontAlgn="base"/>
            <a:endParaRPr/>
          </a:p>
        </p:txBody>
      </p:sp>
      <p:sp>
        <p:nvSpPr>
          <p:cNvPr id="19" name="TextBox 18"/>
          <p:cNvSpPr txBox="1"/>
          <p:nvPr/>
        </p:nvSpPr>
        <p:spPr>
          <a:xfrm>
            <a:off x="285750" y="4857750"/>
            <a:ext cx="4953000" cy="857250"/>
          </a:xfrm>
          <a:prstGeom prst="rect">
            <a:avLst/>
          </a:prstGeom>
          <a:noFill/>
        </p:spPr>
        <p:txBody>
          <a:bodyPr wrap="square" rtlCol="0">
            <a:spAutoFit/>
          </a:bodyPr>
          <a:lstStyle/>
          <a:p>
            <a:pPr lvl="0" indent="0" algn="l" fontAlgn="base"/>
            <a:r>
              <a:rPr sz="1400" b="0" i="0" u="none" strike="noStrike">
                <a:solidFill>
                  <a:srgbClr val="000000"/>
                </a:solidFill>
                <a:latin typeface="Arial"/>
              </a:rPr>
              <a:t>11.1.1 Department Goal [Corporate Action Item]  (Assigned to the Department responsible for seeing t...</a:t>
            </a:r>
          </a:p>
        </p:txBody>
      </p:sp>
      <p:sp>
        <p:nvSpPr>
          <p:cNvPr id="20" name="TextBox 19"/>
          <p:cNvSpPr txBox="1"/>
          <p:nvPr/>
        </p:nvSpPr>
        <p:spPr>
          <a:xfrm>
            <a:off x="285750" y="5715000"/>
            <a:ext cx="4953000" cy="333375"/>
          </a:xfrm>
          <a:prstGeom prst="rect">
            <a:avLst/>
          </a:prstGeom>
          <a:noFill/>
        </p:spPr>
        <p:txBody>
          <a:bodyPr wrap="square" rtlCol="0">
            <a:spAutoFit/>
          </a:bodyPr>
          <a:lstStyle/>
          <a:p>
            <a:pPr lvl="0" indent="0" algn="l" fontAlgn="base"/>
            <a:r>
              <a:rPr sz="1400" b="1" i="0" u="none" strike="noStrike">
                <a:solidFill>
                  <a:srgbClr val="000000"/>
                </a:solidFill>
                <a:latin typeface="Arial"/>
              </a:rPr>
              <a:t>Measure: </a:t>
            </a:r>
            <a:r>
              <a:rPr sz="1400" b="0" i="0" u="none" strike="noStrike">
                <a:solidFill>
                  <a:srgbClr val="000000"/>
                </a:solidFill>
                <a:latin typeface="Arial"/>
              </a:rPr>
              <a:t>$</a:t>
            </a:r>
          </a:p>
        </p:txBody>
      </p:sp>
      <p:sp>
        <p:nvSpPr>
          <p:cNvPr id="21" name="TextBox 20"/>
          <p:cNvSpPr txBox="1"/>
          <p:nvPr/>
        </p:nvSpPr>
        <p:spPr>
          <a:xfrm>
            <a:off x="5238750" y="5334000"/>
            <a:ext cx="3867150" cy="381000"/>
          </a:xfrm>
          <a:prstGeom prst="rect">
            <a:avLst/>
          </a:prstGeom>
          <a:noFill/>
        </p:spPr>
        <p:txBody>
          <a:bodyPr wrap="square" rtlCol="0">
            <a:spAutoFit/>
          </a:bodyPr>
          <a:lstStyle/>
          <a:p>
            <a:pPr lvl="0" indent="0" algn="ctr" fontAlgn="base"/>
            <a:r>
              <a:rPr sz="2400" b="1" i="0" u="none" strike="noStrike">
                <a:solidFill>
                  <a:srgbClr val="FFFFFF"/>
                </a:solidFill>
                <a:latin typeface="Arial"/>
              </a:rPr>
              <a:t>60 %</a:t>
            </a:r>
          </a:p>
        </p:txBody>
      </p:sp>
      <p:sp>
        <p:nvSpPr>
          <p:cNvPr id="22" name="TextBox 21"/>
          <p:cNvSpPr txBox="1"/>
          <p:nvPr/>
        </p:nvSpPr>
        <p:spPr>
          <a:xfrm>
            <a:off x="8477250" y="6477000"/>
            <a:ext cx="666750" cy="190500"/>
          </a:xfrm>
          <a:prstGeom prst="rect">
            <a:avLst/>
          </a:prstGeom>
          <a:noFill/>
        </p:spPr>
        <p:txBody>
          <a:bodyPr wrap="square" rtlCol="0">
            <a:spAutoFit/>
          </a:bodyPr>
          <a:lstStyle/>
          <a:p>
            <a:pPr lvl="0" indent="0" algn="r" fontAlgn="base"/>
            <a:r>
              <a:rPr sz="1200" b="0" i="0" u="none" strike="noStrike">
                <a:solidFill>
                  <a:srgbClr val="9B9B9B"/>
                </a:solidFill>
                <a:latin typeface="Arial"/>
              </a:rPr>
              <a:t>19</a:t>
            </a:r>
            <a:r>
              <a:t/>
            </a:r>
            <a:b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Header Strip" descr="Gray Strip"/>
          <p:cNvPicPr>
            <a:picLocks noChangeAspect="1"/>
          </p:cNvPicPr>
          <p:nvPr/>
        </p:nvPicPr>
        <p:blipFill>
          <a:blip r:embed="rId2"/>
          <a:stretch>
            <a:fillRect/>
          </a:stretch>
        </p:blipFill>
        <p:spPr>
          <a:xfrm>
            <a:off x="0" y="142875"/>
            <a:ext cx="9163050" cy="457200"/>
          </a:xfrm>
          <a:prstGeom prst="rect">
            <a:avLst/>
          </a:prstGeom>
        </p:spPr>
      </p:pic>
      <p:pic>
        <p:nvPicPr>
          <p:cNvPr id="2" name="Header Logo Background" descr="M3 Header Logo"/>
          <p:cNvPicPr>
            <a:picLocks noChangeAspect="1"/>
          </p:cNvPicPr>
          <p:nvPr/>
        </p:nvPicPr>
        <p:blipFill>
          <a:blip r:embed="rId3"/>
          <a:stretch>
            <a:fillRect/>
          </a:stretch>
        </p:blipFill>
        <p:spPr>
          <a:xfrm>
            <a:off x="6496050" y="0"/>
            <a:ext cx="2476500" cy="1085850"/>
          </a:xfrm>
          <a:prstGeom prst="rect">
            <a:avLst/>
          </a:prstGeom>
        </p:spPr>
      </p:pic>
      <p:pic>
        <p:nvPicPr>
          <p:cNvPr id="3" name="Header Logo" descr="M3 Header Logo"/>
          <p:cNvPicPr>
            <a:picLocks noChangeAspect="1"/>
          </p:cNvPicPr>
          <p:nvPr/>
        </p:nvPicPr>
        <p:blipFill>
          <a:blip r:embed="rId4"/>
          <a:stretch>
            <a:fillRect/>
          </a:stretch>
        </p:blipFill>
        <p:spPr>
          <a:xfrm>
            <a:off x="7019925" y="266700"/>
            <a:ext cx="1666875" cy="533400"/>
          </a:xfrm>
          <a:prstGeom prst="rect">
            <a:avLst/>
          </a:prstGeom>
        </p:spPr>
      </p:pic>
      <p:pic>
        <p:nvPicPr>
          <p:cNvPr id="4" name="Title Fade" descr="Title Fade"/>
          <p:cNvPicPr>
            <a:picLocks noChangeAspect="1"/>
          </p:cNvPicPr>
          <p:nvPr/>
        </p:nvPicPr>
        <p:blipFill>
          <a:blip r:embed="rId5"/>
          <a:stretch>
            <a:fillRect/>
          </a:stretch>
        </p:blipFill>
        <p:spPr>
          <a:xfrm>
            <a:off x="285750" y="2857500"/>
            <a:ext cx="8191500" cy="628650"/>
          </a:xfrm>
          <a:prstGeom prst="rect">
            <a:avLst/>
          </a:prstGeom>
        </p:spPr>
      </p:pic>
      <p:pic>
        <p:nvPicPr>
          <p:cNvPr id="5" name="Footer Logo" descr="PHPPowerPoint logo"/>
          <p:cNvPicPr>
            <a:picLocks noChangeAspect="1"/>
          </p:cNvPicPr>
          <p:nvPr/>
        </p:nvPicPr>
        <p:blipFill>
          <a:blip r:embed="rId6"/>
          <a:stretch>
            <a:fillRect/>
          </a:stretch>
        </p:blipFill>
        <p:spPr>
          <a:xfrm>
            <a:off x="0" y="6381750"/>
            <a:ext cx="9163050" cy="504825"/>
          </a:xfrm>
          <a:prstGeom prst="rect">
            <a:avLst/>
          </a:prstGeom>
        </p:spPr>
      </p:pic>
      <p:sp>
        <p:nvSpPr>
          <p:cNvPr id="6" name="TextBox 5"/>
          <p:cNvSpPr txBox="1"/>
          <p:nvPr/>
        </p:nvSpPr>
        <p:spPr>
          <a:xfrm>
            <a:off x="762000" y="3619500"/>
            <a:ext cx="7620000" cy="571500"/>
          </a:xfrm>
          <a:prstGeom prst="rect">
            <a:avLst/>
          </a:prstGeom>
          <a:noFill/>
        </p:spPr>
        <p:txBody>
          <a:bodyPr wrap="square" rtlCol="0">
            <a:spAutoFit/>
          </a:bodyPr>
          <a:lstStyle/>
          <a:p>
            <a:pPr lvl="0" indent="0" algn="l" fontAlgn="base"/>
            <a:r>
              <a:rPr sz="2000" b="1" i="0" u="none" strike="noStrike">
                <a:solidFill>
                  <a:srgbClr val="000000"/>
                </a:solidFill>
                <a:latin typeface="Arial"/>
              </a:rPr>
              <a:t>IT Group</a:t>
            </a:r>
          </a:p>
        </p:txBody>
      </p:sp>
      <p:sp>
        <p:nvSpPr>
          <p:cNvPr id="7" name="TextBox 6"/>
          <p:cNvSpPr txBox="1"/>
          <p:nvPr/>
        </p:nvSpPr>
        <p:spPr>
          <a:xfrm>
            <a:off x="762000" y="4000500"/>
            <a:ext cx="7620000" cy="571500"/>
          </a:xfrm>
          <a:prstGeom prst="rect">
            <a:avLst/>
          </a:prstGeom>
          <a:noFill/>
        </p:spPr>
        <p:txBody>
          <a:bodyPr wrap="square" rtlCol="0">
            <a:spAutoFit/>
          </a:bodyPr>
          <a:lstStyle/>
          <a:p>
            <a:pPr lvl="0" indent="0" algn="l" fontAlgn="base"/>
            <a:r>
              <a:rPr sz="4000" b="0" i="0" u="none" strike="noStrike">
                <a:solidFill>
                  <a:srgbClr val="959595"/>
                </a:solidFill>
                <a:latin typeface="Arial"/>
              </a:rPr>
              <a:t>Nate Platt</a:t>
            </a:r>
          </a:p>
        </p:txBody>
      </p:sp>
      <p:sp>
        <p:nvSpPr>
          <p:cNvPr id="8" name="TextBox 7"/>
          <p:cNvSpPr txBox="1"/>
          <p:nvPr/>
        </p:nvSpPr>
        <p:spPr>
          <a:xfrm>
            <a:off x="8477250" y="6477000"/>
            <a:ext cx="666750" cy="190500"/>
          </a:xfrm>
          <a:prstGeom prst="rect">
            <a:avLst/>
          </a:prstGeom>
          <a:noFill/>
        </p:spPr>
        <p:txBody>
          <a:bodyPr wrap="square" rtlCol="0">
            <a:spAutoFit/>
          </a:bodyPr>
          <a:lstStyle/>
          <a:p>
            <a:pPr lvl="0" indent="0" algn="r" fontAlgn="base"/>
            <a:r>
              <a:rPr sz="1200" b="0" i="0" u="none" strike="noStrike">
                <a:solidFill>
                  <a:srgbClr val="9B9B9B"/>
                </a:solidFill>
                <a:latin typeface="Arial"/>
              </a:rPr>
              <a:t>20</a:t>
            </a:r>
            <a:r>
              <a:t/>
            </a:r>
            <a:br/>
            <a:endParaRPr/>
          </a:p>
        </p:txBody>
      </p:sp>
      <p:sp>
        <p:nvSpPr>
          <p:cNvPr id="9" name="TextBox 8"/>
          <p:cNvSpPr txBox="1"/>
          <p:nvPr/>
        </p:nvSpPr>
        <p:spPr>
          <a:xfrm>
            <a:off x="8477250" y="6477000"/>
            <a:ext cx="666750" cy="190500"/>
          </a:xfrm>
          <a:prstGeom prst="rect">
            <a:avLst/>
          </a:prstGeom>
          <a:noFill/>
        </p:spPr>
        <p:txBody>
          <a:bodyPr wrap="square" rtlCol="0">
            <a:spAutoFit/>
          </a:bodyPr>
          <a:lstStyle/>
          <a:p>
            <a:pPr lvl="0" indent="0" algn="r" fontAlgn="base"/>
            <a:r>
              <a:rPr sz="1200" b="0" i="0" u="none" strike="noStrike">
                <a:solidFill>
                  <a:srgbClr val="9B9B9B"/>
                </a:solidFill>
                <a:latin typeface="Arial"/>
              </a:rPr>
              <a:t>21</a:t>
            </a:r>
            <a:r>
              <a:t/>
            </a:r>
            <a:b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Header Strip" descr="Gray Strip"/>
          <p:cNvPicPr>
            <a:picLocks noChangeAspect="1"/>
          </p:cNvPicPr>
          <p:nvPr/>
        </p:nvPicPr>
        <p:blipFill>
          <a:blip r:embed="rId2"/>
          <a:stretch>
            <a:fillRect/>
          </a:stretch>
        </p:blipFill>
        <p:spPr>
          <a:xfrm>
            <a:off x="0" y="142875"/>
            <a:ext cx="9163050" cy="457200"/>
          </a:xfrm>
          <a:prstGeom prst="rect">
            <a:avLst/>
          </a:prstGeom>
        </p:spPr>
      </p:pic>
      <p:pic>
        <p:nvPicPr>
          <p:cNvPr id="2" name="Header Logo Background" descr="M3 Header Logo"/>
          <p:cNvPicPr>
            <a:picLocks noChangeAspect="1"/>
          </p:cNvPicPr>
          <p:nvPr/>
        </p:nvPicPr>
        <p:blipFill>
          <a:blip r:embed="rId3"/>
          <a:stretch>
            <a:fillRect/>
          </a:stretch>
        </p:blipFill>
        <p:spPr>
          <a:xfrm>
            <a:off x="6496050" y="0"/>
            <a:ext cx="2476500" cy="1085850"/>
          </a:xfrm>
          <a:prstGeom prst="rect">
            <a:avLst/>
          </a:prstGeom>
        </p:spPr>
      </p:pic>
      <p:pic>
        <p:nvPicPr>
          <p:cNvPr id="3" name="Header Logo" descr="M3 Header Logo"/>
          <p:cNvPicPr>
            <a:picLocks noChangeAspect="1"/>
          </p:cNvPicPr>
          <p:nvPr/>
        </p:nvPicPr>
        <p:blipFill>
          <a:blip r:embed="rId4"/>
          <a:stretch>
            <a:fillRect/>
          </a:stretch>
        </p:blipFill>
        <p:spPr>
          <a:xfrm>
            <a:off x="7019925" y="266700"/>
            <a:ext cx="1666875" cy="533400"/>
          </a:xfrm>
          <a:prstGeom prst="rect">
            <a:avLst/>
          </a:prstGeom>
        </p:spPr>
      </p:pic>
      <p:pic>
        <p:nvPicPr>
          <p:cNvPr id="4" name="separator" descr="separator"/>
          <p:cNvPicPr>
            <a:picLocks noChangeAspect="1"/>
          </p:cNvPicPr>
          <p:nvPr/>
        </p:nvPicPr>
        <p:blipFill>
          <a:blip r:embed="rId5"/>
          <a:stretch>
            <a:fillRect/>
          </a:stretch>
        </p:blipFill>
        <p:spPr>
          <a:xfrm>
            <a:off x="285750" y="2857500"/>
            <a:ext cx="8591550" cy="9525"/>
          </a:xfrm>
          <a:prstGeom prst="rect">
            <a:avLst/>
          </a:prstGeom>
        </p:spPr>
      </p:pic>
      <p:pic>
        <p:nvPicPr>
          <p:cNvPr id="5" name="separator" descr="separator"/>
          <p:cNvPicPr>
            <a:picLocks noChangeAspect="1"/>
          </p:cNvPicPr>
          <p:nvPr/>
        </p:nvPicPr>
        <p:blipFill>
          <a:blip r:embed="rId5"/>
          <a:stretch>
            <a:fillRect/>
          </a:stretch>
        </p:blipFill>
        <p:spPr>
          <a:xfrm>
            <a:off x="285750" y="4619625"/>
            <a:ext cx="8591550" cy="9525"/>
          </a:xfrm>
          <a:prstGeom prst="rect">
            <a:avLst/>
          </a:prstGeom>
        </p:spPr>
      </p:pic>
      <p:pic>
        <p:nvPicPr>
          <p:cNvPr id="6" name="Graph" descr="Graph"/>
          <p:cNvPicPr>
            <a:picLocks noChangeAspect="1"/>
          </p:cNvPicPr>
          <p:nvPr/>
        </p:nvPicPr>
        <p:blipFill>
          <a:blip r:embed="rId6"/>
          <a:stretch>
            <a:fillRect/>
          </a:stretch>
        </p:blipFill>
        <p:spPr>
          <a:xfrm>
            <a:off x="6000750" y="1238250"/>
            <a:ext cx="2857500" cy="1371600"/>
          </a:xfrm>
          <a:prstGeom prst="rect">
            <a:avLst/>
          </a:prstGeom>
        </p:spPr>
      </p:pic>
      <p:pic>
        <p:nvPicPr>
          <p:cNvPr id="7" name="Graph" descr="Graph"/>
          <p:cNvPicPr>
            <a:picLocks noChangeAspect="1"/>
          </p:cNvPicPr>
          <p:nvPr/>
        </p:nvPicPr>
        <p:blipFill>
          <a:blip r:embed="rId7"/>
          <a:stretch>
            <a:fillRect/>
          </a:stretch>
        </p:blipFill>
        <p:spPr>
          <a:xfrm>
            <a:off x="6000750" y="2990850"/>
            <a:ext cx="2857500" cy="1371600"/>
          </a:xfrm>
          <a:prstGeom prst="rect">
            <a:avLst/>
          </a:prstGeom>
        </p:spPr>
      </p:pic>
      <p:pic>
        <p:nvPicPr>
          <p:cNvPr id="8" name="Graph" descr="Graph"/>
          <p:cNvPicPr>
            <a:picLocks noChangeAspect="1"/>
          </p:cNvPicPr>
          <p:nvPr/>
        </p:nvPicPr>
        <p:blipFill>
          <a:blip r:embed="rId8"/>
          <a:stretch>
            <a:fillRect/>
          </a:stretch>
        </p:blipFill>
        <p:spPr>
          <a:xfrm>
            <a:off x="6000750" y="4743450"/>
            <a:ext cx="2857500" cy="1371600"/>
          </a:xfrm>
          <a:prstGeom prst="rect">
            <a:avLst/>
          </a:prstGeom>
        </p:spPr>
      </p:pic>
      <p:pic>
        <p:nvPicPr>
          <p:cNvPr id="9" name="Footer Logo" descr="PHPPowerPoint logo"/>
          <p:cNvPicPr>
            <a:picLocks noChangeAspect="1"/>
          </p:cNvPicPr>
          <p:nvPr/>
        </p:nvPicPr>
        <p:blipFill>
          <a:blip r:embed="rId9"/>
          <a:stretch>
            <a:fillRect/>
          </a:stretch>
        </p:blipFill>
        <p:spPr>
          <a:xfrm>
            <a:off x="0" y="6381750"/>
            <a:ext cx="9163050" cy="504825"/>
          </a:xfrm>
          <a:prstGeom prst="rect">
            <a:avLst/>
          </a:prstGeom>
        </p:spPr>
      </p:pic>
      <p:sp>
        <p:nvSpPr>
          <p:cNvPr id="10" name="TextBox 9"/>
          <p:cNvSpPr txBox="1"/>
          <p:nvPr/>
        </p:nvSpPr>
        <p:spPr>
          <a:xfrm>
            <a:off x="104775" y="247650"/>
            <a:ext cx="8210550" cy="0"/>
          </a:xfrm>
          <a:prstGeom prst="rect">
            <a:avLst/>
          </a:prstGeom>
          <a:noFill/>
        </p:spPr>
        <p:txBody>
          <a:bodyPr wrap="square" rtlCol="0">
            <a:spAutoFit/>
          </a:bodyPr>
          <a:lstStyle/>
          <a:p>
            <a:pPr lvl="0" indent="0" algn="l" fontAlgn="base"/>
            <a:r>
              <a:rPr sz="1800" b="0" i="0" u="none" strike="noStrike">
                <a:solidFill>
                  <a:srgbClr val="000000"/>
                </a:solidFill>
                <a:latin typeface="Arial"/>
              </a:rPr>
              <a:t>IT GROUP - PERFORMANCE TO DATE</a:t>
            </a:r>
          </a:p>
        </p:txBody>
      </p:sp>
      <p:sp>
        <p:nvSpPr>
          <p:cNvPr id="11" name="TextBox 10"/>
          <p:cNvSpPr txBox="1"/>
          <p:nvPr/>
        </p:nvSpPr>
        <p:spPr>
          <a:xfrm>
            <a:off x="95250" y="238125"/>
            <a:ext cx="8210550" cy="0"/>
          </a:xfrm>
          <a:prstGeom prst="rect">
            <a:avLst/>
          </a:prstGeom>
          <a:noFill/>
        </p:spPr>
        <p:txBody>
          <a:bodyPr wrap="square" rtlCol="0">
            <a:spAutoFit/>
          </a:bodyPr>
          <a:lstStyle/>
          <a:p>
            <a:pPr lvl="0" indent="0" algn="l" fontAlgn="base"/>
            <a:r>
              <a:rPr sz="1800" b="0" i="0" u="none" strike="noStrike">
                <a:solidFill>
                  <a:srgbClr val="959898"/>
                </a:solidFill>
                <a:latin typeface="Arial"/>
              </a:rPr>
              <a:t>IT GROUP - PERFORMANCE TO DATE</a:t>
            </a:r>
          </a:p>
        </p:txBody>
      </p:sp>
      <p:sp>
        <p:nvSpPr>
          <p:cNvPr id="12" name="TextBox 11"/>
          <p:cNvSpPr txBox="1"/>
          <p:nvPr/>
        </p:nvSpPr>
        <p:spPr>
          <a:xfrm>
            <a:off x="285750" y="666750"/>
            <a:ext cx="3333750" cy="1238250"/>
          </a:xfrm>
          <a:prstGeom prst="rect">
            <a:avLst/>
          </a:prstGeom>
          <a:noFill/>
        </p:spPr>
        <p:txBody>
          <a:bodyPr wrap="square" rtlCol="0">
            <a:spAutoFit/>
          </a:bodyPr>
          <a:lstStyle/>
          <a:p>
            <a:pPr lvl="0" indent="0" algn="l" fontAlgn="base"/>
            <a:r>
              <a:rPr sz="2000" b="1" i="0" u="none" strike="noStrike">
                <a:solidFill>
                  <a:srgbClr val="959898"/>
                </a:solidFill>
                <a:latin typeface="Arial"/>
              </a:rPr>
              <a:t>DEPARTMENT GOALS</a:t>
            </a:r>
          </a:p>
        </p:txBody>
      </p:sp>
      <p:sp>
        <p:nvSpPr>
          <p:cNvPr id="13" name="TextBox 12"/>
          <p:cNvSpPr txBox="1"/>
          <p:nvPr/>
        </p:nvSpPr>
        <p:spPr>
          <a:xfrm>
            <a:off x="285750" y="1428750"/>
            <a:ext cx="4953000" cy="857250"/>
          </a:xfrm>
          <a:prstGeom prst="rect">
            <a:avLst/>
          </a:prstGeom>
          <a:noFill/>
        </p:spPr>
        <p:txBody>
          <a:bodyPr wrap="square" rtlCol="0">
            <a:spAutoFit/>
          </a:bodyPr>
          <a:lstStyle/>
          <a:p>
            <a:pPr lvl="0" indent="0" algn="l" fontAlgn="base"/>
            <a:r>
              <a:rPr sz="1400" b="0" i="0" u="none" strike="noStrike">
                <a:solidFill>
                  <a:srgbClr val="000000"/>
                </a:solidFill>
                <a:latin typeface="Arial"/>
              </a:rPr>
              <a:t>1.1.3 Software Licenses: Generate $300,000</a:t>
            </a:r>
          </a:p>
        </p:txBody>
      </p:sp>
      <p:sp>
        <p:nvSpPr>
          <p:cNvPr id="14" name="TextBox 13"/>
          <p:cNvSpPr txBox="1"/>
          <p:nvPr/>
        </p:nvSpPr>
        <p:spPr>
          <a:xfrm>
            <a:off x="285750" y="2286000"/>
            <a:ext cx="4953000" cy="333375"/>
          </a:xfrm>
          <a:prstGeom prst="rect">
            <a:avLst/>
          </a:prstGeom>
          <a:noFill/>
        </p:spPr>
        <p:txBody>
          <a:bodyPr wrap="square" rtlCol="0">
            <a:spAutoFit/>
          </a:bodyPr>
          <a:lstStyle/>
          <a:p>
            <a:pPr lvl="0" indent="0" algn="l" fontAlgn="base"/>
            <a:r>
              <a:rPr sz="1400" b="1" i="0" u="none" strike="noStrike">
                <a:solidFill>
                  <a:srgbClr val="000000"/>
                </a:solidFill>
                <a:latin typeface="Arial"/>
              </a:rPr>
              <a:t>Measure: </a:t>
            </a:r>
            <a:r>
              <a:rPr sz="1400" b="0" i="0" u="none" strike="noStrike">
                <a:solidFill>
                  <a:srgbClr val="000000"/>
                </a:solidFill>
                <a:latin typeface="Arial"/>
              </a:rPr>
              <a:t>Number of Completed Sales in Online Shopping Cart</a:t>
            </a:r>
          </a:p>
        </p:txBody>
      </p:sp>
      <p:sp>
        <p:nvSpPr>
          <p:cNvPr id="15" name="TextBox 14"/>
          <p:cNvSpPr txBox="1"/>
          <p:nvPr/>
        </p:nvSpPr>
        <p:spPr>
          <a:xfrm>
            <a:off x="6010275" y="1809750"/>
            <a:ext cx="2857500" cy="381000"/>
          </a:xfrm>
          <a:prstGeom prst="rect">
            <a:avLst/>
          </a:prstGeom>
          <a:noFill/>
        </p:spPr>
        <p:txBody>
          <a:bodyPr wrap="square" rtlCol="0">
            <a:spAutoFit/>
          </a:bodyPr>
          <a:lstStyle/>
          <a:p>
            <a:pPr lvl="0" indent="0" algn="ctr" fontAlgn="base"/>
            <a:r>
              <a:rPr sz="2300" b="1" i="0" u="none" strike="noStrike">
                <a:solidFill>
                  <a:srgbClr val="FFFFFF"/>
                </a:solidFill>
                <a:latin typeface="Arial"/>
              </a:rPr>
              <a:t>$89,500</a:t>
            </a:r>
          </a:p>
        </p:txBody>
      </p:sp>
      <p:sp>
        <p:nvSpPr>
          <p:cNvPr id="16" name="TextBox 15"/>
          <p:cNvSpPr txBox="1"/>
          <p:nvPr/>
        </p:nvSpPr>
        <p:spPr>
          <a:xfrm>
            <a:off x="6010275" y="2524125"/>
            <a:ext cx="2857500" cy="381000"/>
          </a:xfrm>
          <a:prstGeom prst="rect">
            <a:avLst/>
          </a:prstGeom>
          <a:noFill/>
        </p:spPr>
        <p:txBody>
          <a:bodyPr wrap="square" rtlCol="0">
            <a:spAutoFit/>
          </a:bodyPr>
          <a:lstStyle/>
          <a:p>
            <a:pPr lvl="0" indent="0" algn="ctr" fontAlgn="base"/>
            <a:r>
              <a:rPr sz="1400" b="1" i="0" u="none" strike="noStrike">
                <a:solidFill>
                  <a:srgbClr val="000000"/>
                </a:solidFill>
                <a:latin typeface="Arial"/>
              </a:rPr>
              <a:t>Target: $300,000</a:t>
            </a:r>
          </a:p>
        </p:txBody>
      </p:sp>
      <p:sp>
        <p:nvSpPr>
          <p:cNvPr id="17" name="TextBox 16"/>
          <p:cNvSpPr txBox="1"/>
          <p:nvPr/>
        </p:nvSpPr>
        <p:spPr>
          <a:xfrm>
            <a:off x="5238750" y="1285875"/>
            <a:ext cx="3810000" cy="857250"/>
          </a:xfrm>
          <a:prstGeom prst="rect">
            <a:avLst/>
          </a:prstGeom>
          <a:noFill/>
        </p:spPr>
        <p:txBody>
          <a:bodyPr wrap="square" rtlCol="0">
            <a:spAutoFit/>
          </a:bodyPr>
          <a:lstStyle/>
          <a:p>
            <a:pPr lvl="0" indent="0" algn="l" fontAlgn="base"/>
            <a:r>
              <a:t/>
            </a:r>
            <a:br/>
            <a:endParaRPr/>
          </a:p>
        </p:txBody>
      </p:sp>
      <p:sp>
        <p:nvSpPr>
          <p:cNvPr id="18" name="TextBox 17"/>
          <p:cNvSpPr txBox="1"/>
          <p:nvPr/>
        </p:nvSpPr>
        <p:spPr>
          <a:xfrm>
            <a:off x="285750" y="3143250"/>
            <a:ext cx="4953000" cy="857250"/>
          </a:xfrm>
          <a:prstGeom prst="rect">
            <a:avLst/>
          </a:prstGeom>
          <a:noFill/>
        </p:spPr>
        <p:txBody>
          <a:bodyPr wrap="square" rtlCol="0">
            <a:spAutoFit/>
          </a:bodyPr>
          <a:lstStyle/>
          <a:p>
            <a:pPr lvl="0" indent="0" algn="l" fontAlgn="base"/>
            <a:r>
              <a:rPr sz="1400" b="0" i="0" u="none" strike="noStrike">
                <a:solidFill>
                  <a:srgbClr val="000000"/>
                </a:solidFill>
                <a:latin typeface="Arial"/>
              </a:rPr>
              <a:t>3.1.1 Grow monthly licenses by 40%  to 427</a:t>
            </a:r>
          </a:p>
        </p:txBody>
      </p:sp>
      <p:sp>
        <p:nvSpPr>
          <p:cNvPr id="19" name="TextBox 18"/>
          <p:cNvSpPr txBox="1"/>
          <p:nvPr/>
        </p:nvSpPr>
        <p:spPr>
          <a:xfrm>
            <a:off x="285750" y="4000500"/>
            <a:ext cx="4953000" cy="333375"/>
          </a:xfrm>
          <a:prstGeom prst="rect">
            <a:avLst/>
          </a:prstGeom>
          <a:noFill/>
        </p:spPr>
        <p:txBody>
          <a:bodyPr wrap="square" rtlCol="0">
            <a:spAutoFit/>
          </a:bodyPr>
          <a:lstStyle/>
          <a:p>
            <a:pPr lvl="0" indent="0" algn="l" fontAlgn="base"/>
            <a:r>
              <a:rPr sz="1400" b="1" i="0" u="none" strike="noStrike">
                <a:solidFill>
                  <a:srgbClr val="000000"/>
                </a:solidFill>
                <a:latin typeface="Arial"/>
              </a:rPr>
              <a:t>Measure: </a:t>
            </a:r>
            <a:r>
              <a:rPr sz="1400" b="0" i="0" u="none" strike="noStrike">
                <a:solidFill>
                  <a:srgbClr val="000000"/>
                </a:solidFill>
                <a:latin typeface="Arial"/>
              </a:rPr>
              <a:t># Licenses</a:t>
            </a:r>
          </a:p>
        </p:txBody>
      </p:sp>
      <p:sp>
        <p:nvSpPr>
          <p:cNvPr id="20" name="TextBox 19"/>
          <p:cNvSpPr txBox="1"/>
          <p:nvPr/>
        </p:nvSpPr>
        <p:spPr>
          <a:xfrm>
            <a:off x="6010275" y="3571875"/>
            <a:ext cx="2857500" cy="381000"/>
          </a:xfrm>
          <a:prstGeom prst="rect">
            <a:avLst/>
          </a:prstGeom>
          <a:noFill/>
        </p:spPr>
        <p:txBody>
          <a:bodyPr wrap="square" rtlCol="0">
            <a:spAutoFit/>
          </a:bodyPr>
          <a:lstStyle/>
          <a:p>
            <a:pPr lvl="0" indent="0" algn="ctr" fontAlgn="base"/>
            <a:r>
              <a:rPr sz="2800" b="1" i="0" u="none" strike="noStrike">
                <a:solidFill>
                  <a:srgbClr val="FFFFFF"/>
                </a:solidFill>
                <a:latin typeface="Arial"/>
              </a:rPr>
              <a:t>396</a:t>
            </a:r>
          </a:p>
        </p:txBody>
      </p:sp>
      <p:sp>
        <p:nvSpPr>
          <p:cNvPr id="21" name="TextBox 20"/>
          <p:cNvSpPr txBox="1"/>
          <p:nvPr/>
        </p:nvSpPr>
        <p:spPr>
          <a:xfrm>
            <a:off x="6010275" y="4286250"/>
            <a:ext cx="2857500" cy="381000"/>
          </a:xfrm>
          <a:prstGeom prst="rect">
            <a:avLst/>
          </a:prstGeom>
          <a:noFill/>
        </p:spPr>
        <p:txBody>
          <a:bodyPr wrap="square" rtlCol="0">
            <a:spAutoFit/>
          </a:bodyPr>
          <a:lstStyle/>
          <a:p>
            <a:pPr lvl="0" indent="0" algn="ctr" fontAlgn="base"/>
            <a:r>
              <a:rPr sz="1400" b="1" i="0" u="none" strike="noStrike">
                <a:solidFill>
                  <a:srgbClr val="000000"/>
                </a:solidFill>
                <a:latin typeface="Arial"/>
              </a:rPr>
              <a:t>Target: 427</a:t>
            </a:r>
          </a:p>
        </p:txBody>
      </p:sp>
      <p:sp>
        <p:nvSpPr>
          <p:cNvPr id="22" name="TextBox 21"/>
          <p:cNvSpPr txBox="1"/>
          <p:nvPr/>
        </p:nvSpPr>
        <p:spPr>
          <a:xfrm>
            <a:off x="5238750" y="3000375"/>
            <a:ext cx="3810000" cy="857250"/>
          </a:xfrm>
          <a:prstGeom prst="rect">
            <a:avLst/>
          </a:prstGeom>
          <a:noFill/>
        </p:spPr>
        <p:txBody>
          <a:bodyPr wrap="square" rtlCol="0">
            <a:spAutoFit/>
          </a:bodyPr>
          <a:lstStyle/>
          <a:p>
            <a:pPr lvl="0" indent="0" algn="l" fontAlgn="base"/>
            <a:r>
              <a:t/>
            </a:r>
            <a:br/>
            <a:endParaRPr/>
          </a:p>
        </p:txBody>
      </p:sp>
      <p:sp>
        <p:nvSpPr>
          <p:cNvPr id="23" name="TextBox 22"/>
          <p:cNvSpPr txBox="1"/>
          <p:nvPr/>
        </p:nvSpPr>
        <p:spPr>
          <a:xfrm>
            <a:off x="285750" y="4857750"/>
            <a:ext cx="4953000" cy="857250"/>
          </a:xfrm>
          <a:prstGeom prst="rect">
            <a:avLst/>
          </a:prstGeom>
          <a:noFill/>
        </p:spPr>
        <p:txBody>
          <a:bodyPr wrap="square" rtlCol="0">
            <a:spAutoFit/>
          </a:bodyPr>
          <a:lstStyle/>
          <a:p>
            <a:pPr lvl="0" indent="0" algn="l" fontAlgn="base"/>
            <a:r>
              <a:rPr sz="1400" b="0" i="0" u="none" strike="noStrike">
                <a:solidFill>
                  <a:srgbClr val="000000"/>
                </a:solidFill>
                <a:latin typeface="Arial"/>
              </a:rPr>
              <a:t>3.1.2 Grow new customer trials by 25% to mark of 75 New Trials per month.</a:t>
            </a:r>
          </a:p>
        </p:txBody>
      </p:sp>
      <p:sp>
        <p:nvSpPr>
          <p:cNvPr id="24" name="TextBox 23"/>
          <p:cNvSpPr txBox="1"/>
          <p:nvPr/>
        </p:nvSpPr>
        <p:spPr>
          <a:xfrm>
            <a:off x="285750" y="5715000"/>
            <a:ext cx="4953000" cy="333375"/>
          </a:xfrm>
          <a:prstGeom prst="rect">
            <a:avLst/>
          </a:prstGeom>
          <a:noFill/>
        </p:spPr>
        <p:txBody>
          <a:bodyPr wrap="square" rtlCol="0">
            <a:spAutoFit/>
          </a:bodyPr>
          <a:lstStyle/>
          <a:p>
            <a:pPr lvl="0" indent="0" algn="l" fontAlgn="base"/>
            <a:r>
              <a:rPr sz="1400" b="1" i="0" u="none" strike="noStrike">
                <a:solidFill>
                  <a:srgbClr val="000000"/>
                </a:solidFill>
                <a:latin typeface="Arial"/>
              </a:rPr>
              <a:t>Measure: </a:t>
            </a:r>
            <a:r>
              <a:rPr sz="1400" b="0" i="0" u="none" strike="noStrike">
                <a:solidFill>
                  <a:srgbClr val="000000"/>
                </a:solidFill>
                <a:latin typeface="Arial"/>
              </a:rPr>
              <a:t># of New Trials</a:t>
            </a:r>
          </a:p>
        </p:txBody>
      </p:sp>
      <p:sp>
        <p:nvSpPr>
          <p:cNvPr id="25" name="TextBox 24"/>
          <p:cNvSpPr txBox="1"/>
          <p:nvPr/>
        </p:nvSpPr>
        <p:spPr>
          <a:xfrm>
            <a:off x="6010275" y="5334000"/>
            <a:ext cx="2857500" cy="381000"/>
          </a:xfrm>
          <a:prstGeom prst="rect">
            <a:avLst/>
          </a:prstGeom>
          <a:noFill/>
        </p:spPr>
        <p:txBody>
          <a:bodyPr wrap="square" rtlCol="0">
            <a:spAutoFit/>
          </a:bodyPr>
          <a:lstStyle/>
          <a:p>
            <a:pPr lvl="0" indent="0" algn="ctr" fontAlgn="base"/>
            <a:r>
              <a:rPr sz="2800" b="1" i="0" u="none" strike="noStrike">
                <a:solidFill>
                  <a:srgbClr val="FFFFFF"/>
                </a:solidFill>
                <a:latin typeface="Arial"/>
              </a:rPr>
              <a:t>75</a:t>
            </a:r>
          </a:p>
        </p:txBody>
      </p:sp>
      <p:sp>
        <p:nvSpPr>
          <p:cNvPr id="26" name="TextBox 25"/>
          <p:cNvSpPr txBox="1"/>
          <p:nvPr/>
        </p:nvSpPr>
        <p:spPr>
          <a:xfrm>
            <a:off x="6010275" y="6048375"/>
            <a:ext cx="2857500" cy="381000"/>
          </a:xfrm>
          <a:prstGeom prst="rect">
            <a:avLst/>
          </a:prstGeom>
          <a:noFill/>
        </p:spPr>
        <p:txBody>
          <a:bodyPr wrap="square" rtlCol="0">
            <a:spAutoFit/>
          </a:bodyPr>
          <a:lstStyle/>
          <a:p>
            <a:pPr lvl="0" indent="0" algn="ctr" fontAlgn="base"/>
            <a:r>
              <a:rPr sz="1400" b="1" i="0" u="none" strike="noStrike">
                <a:solidFill>
                  <a:srgbClr val="000000"/>
                </a:solidFill>
                <a:latin typeface="Arial"/>
              </a:rPr>
              <a:t>Target: 75</a:t>
            </a:r>
          </a:p>
        </p:txBody>
      </p:sp>
      <p:sp>
        <p:nvSpPr>
          <p:cNvPr id="27" name="TextBox 26"/>
          <p:cNvSpPr txBox="1"/>
          <p:nvPr/>
        </p:nvSpPr>
        <p:spPr>
          <a:xfrm>
            <a:off x="5238750" y="4714875"/>
            <a:ext cx="3810000" cy="857250"/>
          </a:xfrm>
          <a:prstGeom prst="rect">
            <a:avLst/>
          </a:prstGeom>
          <a:noFill/>
        </p:spPr>
        <p:txBody>
          <a:bodyPr wrap="square" rtlCol="0">
            <a:spAutoFit/>
          </a:bodyPr>
          <a:lstStyle/>
          <a:p>
            <a:pPr lvl="0" indent="0" algn="l" fontAlgn="base"/>
            <a:r>
              <a:t/>
            </a:r>
            <a:br/>
            <a:endParaRPr/>
          </a:p>
        </p:txBody>
      </p:sp>
      <p:sp>
        <p:nvSpPr>
          <p:cNvPr id="28" name="TextBox 27"/>
          <p:cNvSpPr txBox="1"/>
          <p:nvPr/>
        </p:nvSpPr>
        <p:spPr>
          <a:xfrm>
            <a:off x="8477250" y="6477000"/>
            <a:ext cx="666750" cy="190500"/>
          </a:xfrm>
          <a:prstGeom prst="rect">
            <a:avLst/>
          </a:prstGeom>
          <a:noFill/>
        </p:spPr>
        <p:txBody>
          <a:bodyPr wrap="square" rtlCol="0">
            <a:spAutoFit/>
          </a:bodyPr>
          <a:lstStyle/>
          <a:p>
            <a:pPr lvl="0" indent="0" algn="r" fontAlgn="base"/>
            <a:r>
              <a:rPr sz="1200" b="0" i="0" u="none" strike="noStrike">
                <a:solidFill>
                  <a:srgbClr val="9B9B9B"/>
                </a:solidFill>
                <a:latin typeface="Arial"/>
              </a:rPr>
              <a:t>22</a:t>
            </a:r>
            <a:r>
              <a:t/>
            </a:r>
            <a:b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Header Strip" descr="Gray Strip"/>
          <p:cNvPicPr>
            <a:picLocks noChangeAspect="1"/>
          </p:cNvPicPr>
          <p:nvPr/>
        </p:nvPicPr>
        <p:blipFill>
          <a:blip r:embed="rId2"/>
          <a:stretch>
            <a:fillRect/>
          </a:stretch>
        </p:blipFill>
        <p:spPr>
          <a:xfrm>
            <a:off x="0" y="142875"/>
            <a:ext cx="9163050" cy="457200"/>
          </a:xfrm>
          <a:prstGeom prst="rect">
            <a:avLst/>
          </a:prstGeom>
        </p:spPr>
      </p:pic>
      <p:pic>
        <p:nvPicPr>
          <p:cNvPr id="2" name="Header Logo Background" descr="M3 Header Logo"/>
          <p:cNvPicPr>
            <a:picLocks noChangeAspect="1"/>
          </p:cNvPicPr>
          <p:nvPr/>
        </p:nvPicPr>
        <p:blipFill>
          <a:blip r:embed="rId3"/>
          <a:stretch>
            <a:fillRect/>
          </a:stretch>
        </p:blipFill>
        <p:spPr>
          <a:xfrm>
            <a:off x="6496050" y="0"/>
            <a:ext cx="2476500" cy="1085850"/>
          </a:xfrm>
          <a:prstGeom prst="rect">
            <a:avLst/>
          </a:prstGeom>
        </p:spPr>
      </p:pic>
      <p:pic>
        <p:nvPicPr>
          <p:cNvPr id="3" name="Header Logo" descr="M3 Header Logo"/>
          <p:cNvPicPr>
            <a:picLocks noChangeAspect="1"/>
          </p:cNvPicPr>
          <p:nvPr/>
        </p:nvPicPr>
        <p:blipFill>
          <a:blip r:embed="rId4"/>
          <a:stretch>
            <a:fillRect/>
          </a:stretch>
        </p:blipFill>
        <p:spPr>
          <a:xfrm>
            <a:off x="7019925" y="266700"/>
            <a:ext cx="1666875" cy="533400"/>
          </a:xfrm>
          <a:prstGeom prst="rect">
            <a:avLst/>
          </a:prstGeom>
        </p:spPr>
      </p:pic>
      <p:pic>
        <p:nvPicPr>
          <p:cNvPr id="4" name="separator" descr="separator"/>
          <p:cNvPicPr>
            <a:picLocks noChangeAspect="1"/>
          </p:cNvPicPr>
          <p:nvPr/>
        </p:nvPicPr>
        <p:blipFill>
          <a:blip r:embed="rId5"/>
          <a:stretch>
            <a:fillRect/>
          </a:stretch>
        </p:blipFill>
        <p:spPr>
          <a:xfrm>
            <a:off x="285750" y="2857500"/>
            <a:ext cx="8591550" cy="9525"/>
          </a:xfrm>
          <a:prstGeom prst="rect">
            <a:avLst/>
          </a:prstGeom>
        </p:spPr>
      </p:pic>
      <p:pic>
        <p:nvPicPr>
          <p:cNvPr id="5" name="separator" descr="separator"/>
          <p:cNvPicPr>
            <a:picLocks noChangeAspect="1"/>
          </p:cNvPicPr>
          <p:nvPr/>
        </p:nvPicPr>
        <p:blipFill>
          <a:blip r:embed="rId5"/>
          <a:stretch>
            <a:fillRect/>
          </a:stretch>
        </p:blipFill>
        <p:spPr>
          <a:xfrm>
            <a:off x="285750" y="4619625"/>
            <a:ext cx="8591550" cy="9525"/>
          </a:xfrm>
          <a:prstGeom prst="rect">
            <a:avLst/>
          </a:prstGeom>
        </p:spPr>
      </p:pic>
      <p:pic>
        <p:nvPicPr>
          <p:cNvPr id="6" name="Gauges" descr="Gauges"/>
          <p:cNvPicPr>
            <a:picLocks noChangeAspect="1"/>
          </p:cNvPicPr>
          <p:nvPr/>
        </p:nvPicPr>
        <p:blipFill>
          <a:blip r:embed="rId6"/>
          <a:stretch>
            <a:fillRect/>
          </a:stretch>
        </p:blipFill>
        <p:spPr>
          <a:xfrm>
            <a:off x="5238750" y="1143000"/>
            <a:ext cx="3867150" cy="1714500"/>
          </a:xfrm>
          <a:prstGeom prst="rect">
            <a:avLst/>
          </a:prstGeom>
        </p:spPr>
      </p:pic>
      <p:pic>
        <p:nvPicPr>
          <p:cNvPr id="7" name="Gauges" descr="Gauges"/>
          <p:cNvPicPr>
            <a:picLocks noChangeAspect="1"/>
          </p:cNvPicPr>
          <p:nvPr/>
        </p:nvPicPr>
        <p:blipFill>
          <a:blip r:embed="rId7"/>
          <a:stretch>
            <a:fillRect/>
          </a:stretch>
        </p:blipFill>
        <p:spPr>
          <a:xfrm>
            <a:off x="5238750" y="2895600"/>
            <a:ext cx="3867150" cy="1714500"/>
          </a:xfrm>
          <a:prstGeom prst="rect">
            <a:avLst/>
          </a:prstGeom>
        </p:spPr>
      </p:pic>
      <p:pic>
        <p:nvPicPr>
          <p:cNvPr id="8" name="Gauges" descr="Gauges"/>
          <p:cNvPicPr>
            <a:picLocks noChangeAspect="1"/>
          </p:cNvPicPr>
          <p:nvPr/>
        </p:nvPicPr>
        <p:blipFill>
          <a:blip r:embed="rId8"/>
          <a:stretch>
            <a:fillRect/>
          </a:stretch>
        </p:blipFill>
        <p:spPr>
          <a:xfrm>
            <a:off x="5238750" y="4657725"/>
            <a:ext cx="3867150" cy="1714500"/>
          </a:xfrm>
          <a:prstGeom prst="rect">
            <a:avLst/>
          </a:prstGeom>
        </p:spPr>
      </p:pic>
      <p:pic>
        <p:nvPicPr>
          <p:cNvPr id="9" name="Footer Logo" descr="PHPPowerPoint logo"/>
          <p:cNvPicPr>
            <a:picLocks noChangeAspect="1"/>
          </p:cNvPicPr>
          <p:nvPr/>
        </p:nvPicPr>
        <p:blipFill>
          <a:blip r:embed="rId9"/>
          <a:stretch>
            <a:fillRect/>
          </a:stretch>
        </p:blipFill>
        <p:spPr>
          <a:xfrm>
            <a:off x="0" y="6381750"/>
            <a:ext cx="9163050" cy="504825"/>
          </a:xfrm>
          <a:prstGeom prst="rect">
            <a:avLst/>
          </a:prstGeom>
        </p:spPr>
      </p:pic>
      <p:sp>
        <p:nvSpPr>
          <p:cNvPr id="10" name="TextBox 9"/>
          <p:cNvSpPr txBox="1"/>
          <p:nvPr/>
        </p:nvSpPr>
        <p:spPr>
          <a:xfrm>
            <a:off x="104775" y="247650"/>
            <a:ext cx="8210550" cy="0"/>
          </a:xfrm>
          <a:prstGeom prst="rect">
            <a:avLst/>
          </a:prstGeom>
          <a:noFill/>
        </p:spPr>
        <p:txBody>
          <a:bodyPr wrap="square" rtlCol="0">
            <a:spAutoFit/>
          </a:bodyPr>
          <a:lstStyle/>
          <a:p>
            <a:pPr lvl="0" indent="0" algn="l" fontAlgn="base"/>
            <a:r>
              <a:rPr sz="1800" b="0" i="0" u="none" strike="noStrike">
                <a:solidFill>
                  <a:srgbClr val="000000"/>
                </a:solidFill>
                <a:latin typeface="Arial"/>
              </a:rPr>
              <a:t>IT GROUP - PERFORMANCE TO DATE</a:t>
            </a:r>
          </a:p>
        </p:txBody>
      </p:sp>
      <p:sp>
        <p:nvSpPr>
          <p:cNvPr id="11" name="TextBox 10"/>
          <p:cNvSpPr txBox="1"/>
          <p:nvPr/>
        </p:nvSpPr>
        <p:spPr>
          <a:xfrm>
            <a:off x="95250" y="238125"/>
            <a:ext cx="8210550" cy="0"/>
          </a:xfrm>
          <a:prstGeom prst="rect">
            <a:avLst/>
          </a:prstGeom>
          <a:noFill/>
        </p:spPr>
        <p:txBody>
          <a:bodyPr wrap="square" rtlCol="0">
            <a:spAutoFit/>
          </a:bodyPr>
          <a:lstStyle/>
          <a:p>
            <a:pPr lvl="0" indent="0" algn="l" fontAlgn="base"/>
            <a:r>
              <a:rPr sz="1800" b="0" i="0" u="none" strike="noStrike">
                <a:solidFill>
                  <a:srgbClr val="959898"/>
                </a:solidFill>
                <a:latin typeface="Arial"/>
              </a:rPr>
              <a:t>IT GROUP - PERFORMANCE TO DATE</a:t>
            </a:r>
          </a:p>
        </p:txBody>
      </p:sp>
      <p:sp>
        <p:nvSpPr>
          <p:cNvPr id="12" name="TextBox 11"/>
          <p:cNvSpPr txBox="1"/>
          <p:nvPr/>
        </p:nvSpPr>
        <p:spPr>
          <a:xfrm>
            <a:off x="285750" y="666750"/>
            <a:ext cx="3333750" cy="1238250"/>
          </a:xfrm>
          <a:prstGeom prst="rect">
            <a:avLst/>
          </a:prstGeom>
          <a:noFill/>
        </p:spPr>
        <p:txBody>
          <a:bodyPr wrap="square" rtlCol="0">
            <a:spAutoFit/>
          </a:bodyPr>
          <a:lstStyle/>
          <a:p>
            <a:pPr lvl="0" indent="0" algn="l" fontAlgn="base"/>
            <a:r>
              <a:rPr sz="2000" b="1" i="0" u="none" strike="noStrike">
                <a:solidFill>
                  <a:srgbClr val="959898"/>
                </a:solidFill>
                <a:latin typeface="Arial"/>
              </a:rPr>
              <a:t>DEPARTMENT GOALS</a:t>
            </a:r>
          </a:p>
        </p:txBody>
      </p:sp>
      <p:sp>
        <p:nvSpPr>
          <p:cNvPr id="13" name="TextBox 12"/>
          <p:cNvSpPr txBox="1"/>
          <p:nvPr/>
        </p:nvSpPr>
        <p:spPr>
          <a:xfrm>
            <a:off x="285750" y="1428750"/>
            <a:ext cx="4953000" cy="857250"/>
          </a:xfrm>
          <a:prstGeom prst="rect">
            <a:avLst/>
          </a:prstGeom>
          <a:noFill/>
        </p:spPr>
        <p:txBody>
          <a:bodyPr wrap="square" rtlCol="0">
            <a:spAutoFit/>
          </a:bodyPr>
          <a:lstStyle/>
          <a:p>
            <a:pPr lvl="0" indent="0" algn="l" fontAlgn="base"/>
            <a:r>
              <a:rPr sz="1400" b="0" i="0" u="none" strike="noStrike">
                <a:solidFill>
                  <a:srgbClr val="000000"/>
                </a:solidFill>
                <a:latin typeface="Arial"/>
              </a:rPr>
              <a:t>5.1.1 Investigate international access requirements and document.</a:t>
            </a:r>
          </a:p>
        </p:txBody>
      </p:sp>
      <p:sp>
        <p:nvSpPr>
          <p:cNvPr id="14" name="TextBox 13"/>
          <p:cNvSpPr txBox="1"/>
          <p:nvPr/>
        </p:nvSpPr>
        <p:spPr>
          <a:xfrm>
            <a:off x="285750" y="2286000"/>
            <a:ext cx="4953000" cy="333375"/>
          </a:xfrm>
          <a:prstGeom prst="rect">
            <a:avLst/>
          </a:prstGeom>
          <a:noFill/>
        </p:spPr>
        <p:txBody>
          <a:bodyPr wrap="square" rtlCol="0">
            <a:spAutoFit/>
          </a:bodyPr>
          <a:lstStyle/>
          <a:p>
            <a:pPr lvl="0" indent="0" algn="l" fontAlgn="base"/>
            <a:r>
              <a:rPr sz="1400" b="1" i="0" u="none" strike="noStrike">
                <a:solidFill>
                  <a:srgbClr val="000000"/>
                </a:solidFill>
                <a:latin typeface="Arial"/>
              </a:rPr>
              <a:t>Measure: </a:t>
            </a:r>
            <a:r>
              <a:rPr sz="1400" b="0" i="0" u="none" strike="noStrike">
                <a:solidFill>
                  <a:srgbClr val="000000"/>
                </a:solidFill>
                <a:latin typeface="Arial"/>
              </a:rPr>
              <a:t>% complete</a:t>
            </a:r>
          </a:p>
        </p:txBody>
      </p:sp>
      <p:sp>
        <p:nvSpPr>
          <p:cNvPr id="15" name="TextBox 14"/>
          <p:cNvSpPr txBox="1"/>
          <p:nvPr/>
        </p:nvSpPr>
        <p:spPr>
          <a:xfrm>
            <a:off x="5238750" y="1809750"/>
            <a:ext cx="3867150" cy="381000"/>
          </a:xfrm>
          <a:prstGeom prst="rect">
            <a:avLst/>
          </a:prstGeom>
          <a:noFill/>
        </p:spPr>
        <p:txBody>
          <a:bodyPr wrap="square" rtlCol="0">
            <a:spAutoFit/>
          </a:bodyPr>
          <a:lstStyle/>
          <a:p>
            <a:pPr lvl="0" indent="0" algn="ctr" fontAlgn="base"/>
            <a:r>
              <a:rPr sz="2400" b="1" i="0" u="none" strike="noStrike">
                <a:solidFill>
                  <a:srgbClr val="FFFFFF"/>
                </a:solidFill>
                <a:latin typeface="Arial"/>
              </a:rPr>
              <a:t>75 %</a:t>
            </a:r>
          </a:p>
        </p:txBody>
      </p:sp>
      <p:sp>
        <p:nvSpPr>
          <p:cNvPr id="16" name="TextBox 15"/>
          <p:cNvSpPr txBox="1"/>
          <p:nvPr/>
        </p:nvSpPr>
        <p:spPr>
          <a:xfrm>
            <a:off x="285750" y="3143250"/>
            <a:ext cx="4953000" cy="857250"/>
          </a:xfrm>
          <a:prstGeom prst="rect">
            <a:avLst/>
          </a:prstGeom>
          <a:noFill/>
        </p:spPr>
        <p:txBody>
          <a:bodyPr wrap="square" rtlCol="0">
            <a:spAutoFit/>
          </a:bodyPr>
          <a:lstStyle/>
          <a:p>
            <a:pPr lvl="0" indent="0" algn="l" fontAlgn="base"/>
            <a:r>
              <a:rPr sz="1400" b="0" i="0" u="none" strike="noStrike">
                <a:solidFill>
                  <a:srgbClr val="000000"/>
                </a:solidFill>
                <a:latin typeface="Arial"/>
              </a:rPr>
              <a:t>5.1.2 Purchase necessary software/hardware or make arrangements with an internet service provider fo...</a:t>
            </a:r>
          </a:p>
        </p:txBody>
      </p:sp>
      <p:sp>
        <p:nvSpPr>
          <p:cNvPr id="17" name="TextBox 16"/>
          <p:cNvSpPr txBox="1"/>
          <p:nvPr/>
        </p:nvSpPr>
        <p:spPr>
          <a:xfrm>
            <a:off x="285750" y="4000500"/>
            <a:ext cx="4953000" cy="333375"/>
          </a:xfrm>
          <a:prstGeom prst="rect">
            <a:avLst/>
          </a:prstGeom>
          <a:noFill/>
        </p:spPr>
        <p:txBody>
          <a:bodyPr wrap="square" rtlCol="0">
            <a:spAutoFit/>
          </a:bodyPr>
          <a:lstStyle/>
          <a:p>
            <a:pPr lvl="0" indent="0" algn="l" fontAlgn="base"/>
            <a:r>
              <a:rPr sz="1400" b="1" i="0" u="none" strike="noStrike">
                <a:solidFill>
                  <a:srgbClr val="000000"/>
                </a:solidFill>
                <a:latin typeface="Arial"/>
              </a:rPr>
              <a:t>Measure: </a:t>
            </a:r>
            <a:r>
              <a:rPr sz="1400" b="0" i="0" u="none" strike="noStrike">
                <a:solidFill>
                  <a:srgbClr val="000000"/>
                </a:solidFill>
                <a:latin typeface="Arial"/>
              </a:rPr>
              <a:t>% complete</a:t>
            </a:r>
          </a:p>
        </p:txBody>
      </p:sp>
      <p:sp>
        <p:nvSpPr>
          <p:cNvPr id="18" name="TextBox 17"/>
          <p:cNvSpPr txBox="1"/>
          <p:nvPr/>
        </p:nvSpPr>
        <p:spPr>
          <a:xfrm>
            <a:off x="5238750" y="3571875"/>
            <a:ext cx="3867150" cy="381000"/>
          </a:xfrm>
          <a:prstGeom prst="rect">
            <a:avLst/>
          </a:prstGeom>
          <a:noFill/>
        </p:spPr>
        <p:txBody>
          <a:bodyPr wrap="square" rtlCol="0">
            <a:spAutoFit/>
          </a:bodyPr>
          <a:lstStyle/>
          <a:p>
            <a:pPr lvl="0" indent="0" algn="ctr" fontAlgn="base"/>
            <a:r>
              <a:rPr sz="2400" b="1" i="0" u="none" strike="noStrike">
                <a:solidFill>
                  <a:srgbClr val="FFFFFF"/>
                </a:solidFill>
                <a:latin typeface="Arial"/>
              </a:rPr>
              <a:t>45 %</a:t>
            </a:r>
          </a:p>
        </p:txBody>
      </p:sp>
      <p:sp>
        <p:nvSpPr>
          <p:cNvPr id="19" name="TextBox 18"/>
          <p:cNvSpPr txBox="1"/>
          <p:nvPr/>
        </p:nvSpPr>
        <p:spPr>
          <a:xfrm>
            <a:off x="285750" y="4857750"/>
            <a:ext cx="4953000" cy="857250"/>
          </a:xfrm>
          <a:prstGeom prst="rect">
            <a:avLst/>
          </a:prstGeom>
          <a:noFill/>
        </p:spPr>
        <p:txBody>
          <a:bodyPr wrap="square" rtlCol="0">
            <a:spAutoFit/>
          </a:bodyPr>
          <a:lstStyle/>
          <a:p>
            <a:pPr lvl="0" indent="0" algn="l" fontAlgn="base"/>
            <a:r>
              <a:rPr sz="1400" b="0" i="0" u="none" strike="noStrike">
                <a:solidFill>
                  <a:srgbClr val="000000"/>
                </a:solidFill>
                <a:latin typeface="Arial"/>
              </a:rPr>
              <a:t>7.1.2 Hire a vendor to integrate applications based upon at least 3 proposals.</a:t>
            </a:r>
          </a:p>
        </p:txBody>
      </p:sp>
      <p:sp>
        <p:nvSpPr>
          <p:cNvPr id="20" name="TextBox 19"/>
          <p:cNvSpPr txBox="1"/>
          <p:nvPr/>
        </p:nvSpPr>
        <p:spPr>
          <a:xfrm>
            <a:off x="285750" y="5715000"/>
            <a:ext cx="4953000" cy="333375"/>
          </a:xfrm>
          <a:prstGeom prst="rect">
            <a:avLst/>
          </a:prstGeom>
          <a:noFill/>
        </p:spPr>
        <p:txBody>
          <a:bodyPr wrap="square" rtlCol="0">
            <a:spAutoFit/>
          </a:bodyPr>
          <a:lstStyle/>
          <a:p>
            <a:pPr lvl="0" indent="0" algn="l" fontAlgn="base"/>
            <a:r>
              <a:rPr sz="1400" b="1" i="0" u="none" strike="noStrike">
                <a:solidFill>
                  <a:srgbClr val="000000"/>
                </a:solidFill>
                <a:latin typeface="Arial"/>
              </a:rPr>
              <a:t>Measure: </a:t>
            </a:r>
            <a:r>
              <a:rPr sz="1400" b="0" i="0" u="none" strike="noStrike">
                <a:solidFill>
                  <a:srgbClr val="000000"/>
                </a:solidFill>
                <a:latin typeface="Arial"/>
              </a:rPr>
              <a:t>% Complete</a:t>
            </a:r>
          </a:p>
        </p:txBody>
      </p:sp>
      <p:sp>
        <p:nvSpPr>
          <p:cNvPr id="21" name="TextBox 20"/>
          <p:cNvSpPr txBox="1"/>
          <p:nvPr/>
        </p:nvSpPr>
        <p:spPr>
          <a:xfrm>
            <a:off x="5238750" y="5334000"/>
            <a:ext cx="3867150" cy="381000"/>
          </a:xfrm>
          <a:prstGeom prst="rect">
            <a:avLst/>
          </a:prstGeom>
          <a:noFill/>
        </p:spPr>
        <p:txBody>
          <a:bodyPr wrap="square" rtlCol="0">
            <a:spAutoFit/>
          </a:bodyPr>
          <a:lstStyle/>
          <a:p>
            <a:pPr lvl="0" indent="0" algn="ctr" fontAlgn="base"/>
            <a:r>
              <a:rPr sz="2400" b="1" i="0" u="none" strike="noStrike">
                <a:solidFill>
                  <a:srgbClr val="FFFFFF"/>
                </a:solidFill>
                <a:latin typeface="Arial"/>
              </a:rPr>
              <a:t>80 %</a:t>
            </a:r>
          </a:p>
        </p:txBody>
      </p:sp>
      <p:sp>
        <p:nvSpPr>
          <p:cNvPr id="22" name="TextBox 21"/>
          <p:cNvSpPr txBox="1"/>
          <p:nvPr/>
        </p:nvSpPr>
        <p:spPr>
          <a:xfrm>
            <a:off x="8477250" y="6477000"/>
            <a:ext cx="666750" cy="190500"/>
          </a:xfrm>
          <a:prstGeom prst="rect">
            <a:avLst/>
          </a:prstGeom>
          <a:noFill/>
        </p:spPr>
        <p:txBody>
          <a:bodyPr wrap="square" rtlCol="0">
            <a:spAutoFit/>
          </a:bodyPr>
          <a:lstStyle/>
          <a:p>
            <a:pPr lvl="0" indent="0" algn="r" fontAlgn="base"/>
            <a:r>
              <a:rPr sz="1200" b="0" i="0" u="none" strike="noStrike">
                <a:solidFill>
                  <a:srgbClr val="9B9B9B"/>
                </a:solidFill>
                <a:latin typeface="Arial"/>
              </a:rPr>
              <a:t>23</a:t>
            </a:r>
            <a:r>
              <a:t/>
            </a:r>
            <a:b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Header Strip" descr="Gray Strip"/>
          <p:cNvPicPr>
            <a:picLocks noChangeAspect="1"/>
          </p:cNvPicPr>
          <p:nvPr/>
        </p:nvPicPr>
        <p:blipFill>
          <a:blip r:embed="rId2"/>
          <a:stretch>
            <a:fillRect/>
          </a:stretch>
        </p:blipFill>
        <p:spPr>
          <a:xfrm>
            <a:off x="0" y="142875"/>
            <a:ext cx="9163050" cy="457200"/>
          </a:xfrm>
          <a:prstGeom prst="rect">
            <a:avLst/>
          </a:prstGeom>
        </p:spPr>
      </p:pic>
      <p:pic>
        <p:nvPicPr>
          <p:cNvPr id="2" name="Header Logo Background" descr="M3 Header Logo"/>
          <p:cNvPicPr>
            <a:picLocks noChangeAspect="1"/>
          </p:cNvPicPr>
          <p:nvPr/>
        </p:nvPicPr>
        <p:blipFill>
          <a:blip r:embed="rId3"/>
          <a:stretch>
            <a:fillRect/>
          </a:stretch>
        </p:blipFill>
        <p:spPr>
          <a:xfrm>
            <a:off x="6496050" y="0"/>
            <a:ext cx="2476500" cy="1085850"/>
          </a:xfrm>
          <a:prstGeom prst="rect">
            <a:avLst/>
          </a:prstGeom>
        </p:spPr>
      </p:pic>
      <p:pic>
        <p:nvPicPr>
          <p:cNvPr id="3" name="Header Logo" descr="M3 Header Logo"/>
          <p:cNvPicPr>
            <a:picLocks noChangeAspect="1"/>
          </p:cNvPicPr>
          <p:nvPr/>
        </p:nvPicPr>
        <p:blipFill>
          <a:blip r:embed="rId4"/>
          <a:stretch>
            <a:fillRect/>
          </a:stretch>
        </p:blipFill>
        <p:spPr>
          <a:xfrm>
            <a:off x="7019925" y="266700"/>
            <a:ext cx="1666875" cy="533400"/>
          </a:xfrm>
          <a:prstGeom prst="rect">
            <a:avLst/>
          </a:prstGeom>
        </p:spPr>
      </p:pic>
      <p:pic>
        <p:nvPicPr>
          <p:cNvPr id="4" name="Title Fade" descr="Title Fade"/>
          <p:cNvPicPr>
            <a:picLocks noChangeAspect="1"/>
          </p:cNvPicPr>
          <p:nvPr/>
        </p:nvPicPr>
        <p:blipFill>
          <a:blip r:embed="rId5"/>
          <a:stretch>
            <a:fillRect/>
          </a:stretch>
        </p:blipFill>
        <p:spPr>
          <a:xfrm>
            <a:off x="285750" y="2857500"/>
            <a:ext cx="8191500" cy="628650"/>
          </a:xfrm>
          <a:prstGeom prst="rect">
            <a:avLst/>
          </a:prstGeom>
        </p:spPr>
      </p:pic>
      <p:pic>
        <p:nvPicPr>
          <p:cNvPr id="5" name="Footer Logo" descr="PHPPowerPoint logo"/>
          <p:cNvPicPr>
            <a:picLocks noChangeAspect="1"/>
          </p:cNvPicPr>
          <p:nvPr/>
        </p:nvPicPr>
        <p:blipFill>
          <a:blip r:embed="rId6"/>
          <a:stretch>
            <a:fillRect/>
          </a:stretch>
        </p:blipFill>
        <p:spPr>
          <a:xfrm>
            <a:off x="0" y="6381750"/>
            <a:ext cx="9163050" cy="504825"/>
          </a:xfrm>
          <a:prstGeom prst="rect">
            <a:avLst/>
          </a:prstGeom>
        </p:spPr>
      </p:pic>
      <p:sp>
        <p:nvSpPr>
          <p:cNvPr id="6" name="TextBox 5"/>
          <p:cNvSpPr txBox="1"/>
          <p:nvPr/>
        </p:nvSpPr>
        <p:spPr>
          <a:xfrm>
            <a:off x="762000" y="3619500"/>
            <a:ext cx="7620000" cy="571500"/>
          </a:xfrm>
          <a:prstGeom prst="rect">
            <a:avLst/>
          </a:prstGeom>
          <a:noFill/>
        </p:spPr>
        <p:txBody>
          <a:bodyPr wrap="square" rtlCol="0">
            <a:spAutoFit/>
          </a:bodyPr>
          <a:lstStyle/>
          <a:p>
            <a:pPr lvl="0" indent="0" algn="l" fontAlgn="base"/>
            <a:r>
              <a:rPr sz="2000" b="1" i="0" u="none" strike="noStrike">
                <a:solidFill>
                  <a:srgbClr val="000000"/>
                </a:solidFill>
                <a:latin typeface="Arial"/>
              </a:rPr>
              <a:t>Sales/Marketing</a:t>
            </a:r>
          </a:p>
        </p:txBody>
      </p:sp>
      <p:sp>
        <p:nvSpPr>
          <p:cNvPr id="7" name="TextBox 6"/>
          <p:cNvSpPr txBox="1"/>
          <p:nvPr/>
        </p:nvSpPr>
        <p:spPr>
          <a:xfrm>
            <a:off x="762000" y="4000500"/>
            <a:ext cx="7620000" cy="571500"/>
          </a:xfrm>
          <a:prstGeom prst="rect">
            <a:avLst/>
          </a:prstGeom>
          <a:noFill/>
        </p:spPr>
        <p:txBody>
          <a:bodyPr wrap="square" rtlCol="0">
            <a:spAutoFit/>
          </a:bodyPr>
          <a:lstStyle/>
          <a:p>
            <a:pPr lvl="0" indent="0" algn="l" fontAlgn="base"/>
            <a:r>
              <a:rPr sz="4000" b="0" i="0" u="none" strike="noStrike">
                <a:solidFill>
                  <a:srgbClr val="959595"/>
                </a:solidFill>
                <a:latin typeface="Arial"/>
              </a:rPr>
              <a:t>Alice Hoff</a:t>
            </a:r>
          </a:p>
        </p:txBody>
      </p:sp>
      <p:sp>
        <p:nvSpPr>
          <p:cNvPr id="8" name="TextBox 7"/>
          <p:cNvSpPr txBox="1"/>
          <p:nvPr/>
        </p:nvSpPr>
        <p:spPr>
          <a:xfrm>
            <a:off x="8477250" y="6477000"/>
            <a:ext cx="666750" cy="190500"/>
          </a:xfrm>
          <a:prstGeom prst="rect">
            <a:avLst/>
          </a:prstGeom>
          <a:noFill/>
        </p:spPr>
        <p:txBody>
          <a:bodyPr wrap="square" rtlCol="0">
            <a:spAutoFit/>
          </a:bodyPr>
          <a:lstStyle/>
          <a:p>
            <a:pPr lvl="0" indent="0" algn="r" fontAlgn="base"/>
            <a:r>
              <a:rPr sz="1200" b="0" i="0" u="none" strike="noStrike">
                <a:solidFill>
                  <a:srgbClr val="9B9B9B"/>
                </a:solidFill>
                <a:latin typeface="Arial"/>
              </a:rPr>
              <a:t>24</a:t>
            </a:r>
            <a:r>
              <a:t/>
            </a:r>
            <a:br/>
            <a:endParaRPr/>
          </a:p>
        </p:txBody>
      </p:sp>
      <p:sp>
        <p:nvSpPr>
          <p:cNvPr id="9" name="TextBox 8"/>
          <p:cNvSpPr txBox="1"/>
          <p:nvPr/>
        </p:nvSpPr>
        <p:spPr>
          <a:xfrm>
            <a:off x="8477250" y="6477000"/>
            <a:ext cx="666750" cy="190500"/>
          </a:xfrm>
          <a:prstGeom prst="rect">
            <a:avLst/>
          </a:prstGeom>
          <a:noFill/>
        </p:spPr>
        <p:txBody>
          <a:bodyPr wrap="square" rtlCol="0">
            <a:spAutoFit/>
          </a:bodyPr>
          <a:lstStyle/>
          <a:p>
            <a:pPr lvl="0" indent="0" algn="r" fontAlgn="base"/>
            <a:r>
              <a:rPr sz="1200" b="0" i="0" u="none" strike="noStrike">
                <a:solidFill>
                  <a:srgbClr val="9B9B9B"/>
                </a:solidFill>
                <a:latin typeface="Arial"/>
              </a:rPr>
              <a:t>25</a:t>
            </a:r>
            <a:r>
              <a:t/>
            </a:r>
            <a:b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Header Strip" descr="Gray Strip"/>
          <p:cNvPicPr>
            <a:picLocks noChangeAspect="1"/>
          </p:cNvPicPr>
          <p:nvPr/>
        </p:nvPicPr>
        <p:blipFill>
          <a:blip r:embed="rId2"/>
          <a:stretch>
            <a:fillRect/>
          </a:stretch>
        </p:blipFill>
        <p:spPr>
          <a:xfrm>
            <a:off x="0" y="142875"/>
            <a:ext cx="9163050" cy="457200"/>
          </a:xfrm>
          <a:prstGeom prst="rect">
            <a:avLst/>
          </a:prstGeom>
        </p:spPr>
      </p:pic>
      <p:pic>
        <p:nvPicPr>
          <p:cNvPr id="2" name="Header Logo Background" descr="M3 Header Logo"/>
          <p:cNvPicPr>
            <a:picLocks noChangeAspect="1"/>
          </p:cNvPicPr>
          <p:nvPr/>
        </p:nvPicPr>
        <p:blipFill>
          <a:blip r:embed="rId3"/>
          <a:stretch>
            <a:fillRect/>
          </a:stretch>
        </p:blipFill>
        <p:spPr>
          <a:xfrm>
            <a:off x="6496050" y="0"/>
            <a:ext cx="2476500" cy="1085850"/>
          </a:xfrm>
          <a:prstGeom prst="rect">
            <a:avLst/>
          </a:prstGeom>
        </p:spPr>
      </p:pic>
      <p:pic>
        <p:nvPicPr>
          <p:cNvPr id="3" name="Header Logo" descr="M3 Header Logo"/>
          <p:cNvPicPr>
            <a:picLocks noChangeAspect="1"/>
          </p:cNvPicPr>
          <p:nvPr/>
        </p:nvPicPr>
        <p:blipFill>
          <a:blip r:embed="rId4"/>
          <a:stretch>
            <a:fillRect/>
          </a:stretch>
        </p:blipFill>
        <p:spPr>
          <a:xfrm>
            <a:off x="7019925" y="266700"/>
            <a:ext cx="1666875" cy="533400"/>
          </a:xfrm>
          <a:prstGeom prst="rect">
            <a:avLst/>
          </a:prstGeom>
        </p:spPr>
      </p:pic>
      <p:pic>
        <p:nvPicPr>
          <p:cNvPr id="4" name="separator" descr="separator"/>
          <p:cNvPicPr>
            <a:picLocks noChangeAspect="1"/>
          </p:cNvPicPr>
          <p:nvPr/>
        </p:nvPicPr>
        <p:blipFill>
          <a:blip r:embed="rId5"/>
          <a:stretch>
            <a:fillRect/>
          </a:stretch>
        </p:blipFill>
        <p:spPr>
          <a:xfrm>
            <a:off x="285750" y="2857500"/>
            <a:ext cx="8591550" cy="9525"/>
          </a:xfrm>
          <a:prstGeom prst="rect">
            <a:avLst/>
          </a:prstGeom>
        </p:spPr>
      </p:pic>
      <p:pic>
        <p:nvPicPr>
          <p:cNvPr id="5" name="separator" descr="separator"/>
          <p:cNvPicPr>
            <a:picLocks noChangeAspect="1"/>
          </p:cNvPicPr>
          <p:nvPr/>
        </p:nvPicPr>
        <p:blipFill>
          <a:blip r:embed="rId5"/>
          <a:stretch>
            <a:fillRect/>
          </a:stretch>
        </p:blipFill>
        <p:spPr>
          <a:xfrm>
            <a:off x="285750" y="4619625"/>
            <a:ext cx="8591550" cy="9525"/>
          </a:xfrm>
          <a:prstGeom prst="rect">
            <a:avLst/>
          </a:prstGeom>
        </p:spPr>
      </p:pic>
      <p:pic>
        <p:nvPicPr>
          <p:cNvPr id="6" name="Graph" descr="Graph"/>
          <p:cNvPicPr>
            <a:picLocks noChangeAspect="1"/>
          </p:cNvPicPr>
          <p:nvPr/>
        </p:nvPicPr>
        <p:blipFill>
          <a:blip r:embed="rId6"/>
          <a:stretch>
            <a:fillRect/>
          </a:stretch>
        </p:blipFill>
        <p:spPr>
          <a:xfrm>
            <a:off x="6000750" y="1238250"/>
            <a:ext cx="2857500" cy="1371600"/>
          </a:xfrm>
          <a:prstGeom prst="rect">
            <a:avLst/>
          </a:prstGeom>
        </p:spPr>
      </p:pic>
      <p:pic>
        <p:nvPicPr>
          <p:cNvPr id="7" name="Gauges" descr="Gauges"/>
          <p:cNvPicPr>
            <a:picLocks noChangeAspect="1"/>
          </p:cNvPicPr>
          <p:nvPr/>
        </p:nvPicPr>
        <p:blipFill>
          <a:blip r:embed="rId7"/>
          <a:stretch>
            <a:fillRect/>
          </a:stretch>
        </p:blipFill>
        <p:spPr>
          <a:xfrm>
            <a:off x="5238750" y="2895600"/>
            <a:ext cx="3867150" cy="1714500"/>
          </a:xfrm>
          <a:prstGeom prst="rect">
            <a:avLst/>
          </a:prstGeom>
        </p:spPr>
      </p:pic>
      <p:pic>
        <p:nvPicPr>
          <p:cNvPr id="8" name="Gauges" descr="Gauges"/>
          <p:cNvPicPr>
            <a:picLocks noChangeAspect="1"/>
          </p:cNvPicPr>
          <p:nvPr/>
        </p:nvPicPr>
        <p:blipFill>
          <a:blip r:embed="rId8"/>
          <a:stretch>
            <a:fillRect/>
          </a:stretch>
        </p:blipFill>
        <p:spPr>
          <a:xfrm>
            <a:off x="5238750" y="4657725"/>
            <a:ext cx="3867150" cy="1714500"/>
          </a:xfrm>
          <a:prstGeom prst="rect">
            <a:avLst/>
          </a:prstGeom>
        </p:spPr>
      </p:pic>
      <p:pic>
        <p:nvPicPr>
          <p:cNvPr id="9" name="Footer Logo" descr="PHPPowerPoint logo"/>
          <p:cNvPicPr>
            <a:picLocks noChangeAspect="1"/>
          </p:cNvPicPr>
          <p:nvPr/>
        </p:nvPicPr>
        <p:blipFill>
          <a:blip r:embed="rId9"/>
          <a:stretch>
            <a:fillRect/>
          </a:stretch>
        </p:blipFill>
        <p:spPr>
          <a:xfrm>
            <a:off x="0" y="6381750"/>
            <a:ext cx="9163050" cy="504825"/>
          </a:xfrm>
          <a:prstGeom prst="rect">
            <a:avLst/>
          </a:prstGeom>
        </p:spPr>
      </p:pic>
      <p:sp>
        <p:nvSpPr>
          <p:cNvPr id="10" name="TextBox 9"/>
          <p:cNvSpPr txBox="1"/>
          <p:nvPr/>
        </p:nvSpPr>
        <p:spPr>
          <a:xfrm>
            <a:off x="104775" y="247650"/>
            <a:ext cx="8210550" cy="0"/>
          </a:xfrm>
          <a:prstGeom prst="rect">
            <a:avLst/>
          </a:prstGeom>
          <a:noFill/>
        </p:spPr>
        <p:txBody>
          <a:bodyPr wrap="square" rtlCol="0">
            <a:spAutoFit/>
          </a:bodyPr>
          <a:lstStyle/>
          <a:p>
            <a:pPr lvl="0" indent="0" algn="l" fontAlgn="base"/>
            <a:r>
              <a:rPr sz="1800" b="0" i="0" u="none" strike="noStrike">
                <a:solidFill>
                  <a:srgbClr val="000000"/>
                </a:solidFill>
                <a:latin typeface="Arial"/>
              </a:rPr>
              <a:t>SALES/MARKETING - PERFORMANCE TO DATE</a:t>
            </a:r>
          </a:p>
        </p:txBody>
      </p:sp>
      <p:sp>
        <p:nvSpPr>
          <p:cNvPr id="11" name="TextBox 10"/>
          <p:cNvSpPr txBox="1"/>
          <p:nvPr/>
        </p:nvSpPr>
        <p:spPr>
          <a:xfrm>
            <a:off x="95250" y="238125"/>
            <a:ext cx="8210550" cy="0"/>
          </a:xfrm>
          <a:prstGeom prst="rect">
            <a:avLst/>
          </a:prstGeom>
          <a:noFill/>
        </p:spPr>
        <p:txBody>
          <a:bodyPr wrap="square" rtlCol="0">
            <a:spAutoFit/>
          </a:bodyPr>
          <a:lstStyle/>
          <a:p>
            <a:pPr lvl="0" indent="0" algn="l" fontAlgn="base"/>
            <a:r>
              <a:rPr sz="1800" b="0" i="0" u="none" strike="noStrike">
                <a:solidFill>
                  <a:srgbClr val="959898"/>
                </a:solidFill>
                <a:latin typeface="Arial"/>
              </a:rPr>
              <a:t>SALES/MARKETING - PERFORMANCE TO DATE</a:t>
            </a:r>
          </a:p>
        </p:txBody>
      </p:sp>
      <p:sp>
        <p:nvSpPr>
          <p:cNvPr id="12" name="TextBox 11"/>
          <p:cNvSpPr txBox="1"/>
          <p:nvPr/>
        </p:nvSpPr>
        <p:spPr>
          <a:xfrm>
            <a:off x="285750" y="666750"/>
            <a:ext cx="3333750" cy="1238250"/>
          </a:xfrm>
          <a:prstGeom prst="rect">
            <a:avLst/>
          </a:prstGeom>
          <a:noFill/>
        </p:spPr>
        <p:txBody>
          <a:bodyPr wrap="square" rtlCol="0">
            <a:spAutoFit/>
          </a:bodyPr>
          <a:lstStyle/>
          <a:p>
            <a:pPr lvl="0" indent="0" algn="l" fontAlgn="base"/>
            <a:r>
              <a:rPr sz="2000" b="1" i="0" u="none" strike="noStrike">
                <a:solidFill>
                  <a:srgbClr val="959898"/>
                </a:solidFill>
                <a:latin typeface="Arial"/>
              </a:rPr>
              <a:t>DEPARTMENT GOALS</a:t>
            </a:r>
          </a:p>
        </p:txBody>
      </p:sp>
      <p:sp>
        <p:nvSpPr>
          <p:cNvPr id="13" name="TextBox 12"/>
          <p:cNvSpPr txBox="1"/>
          <p:nvPr/>
        </p:nvSpPr>
        <p:spPr>
          <a:xfrm>
            <a:off x="285750" y="1428750"/>
            <a:ext cx="4953000" cy="857250"/>
          </a:xfrm>
          <a:prstGeom prst="rect">
            <a:avLst/>
          </a:prstGeom>
          <a:noFill/>
        </p:spPr>
        <p:txBody>
          <a:bodyPr wrap="square" rtlCol="0">
            <a:spAutoFit/>
          </a:bodyPr>
          <a:lstStyle/>
          <a:p>
            <a:pPr lvl="0" indent="0" algn="l" fontAlgn="base"/>
            <a:r>
              <a:rPr sz="1400" b="0" i="0" u="none" strike="noStrike">
                <a:solidFill>
                  <a:srgbClr val="000000"/>
                </a:solidFill>
                <a:latin typeface="Arial"/>
              </a:rPr>
              <a:t>1.1.1 Maintenance Contracts: Generate $500,000 in maintenance contracts</a:t>
            </a:r>
          </a:p>
        </p:txBody>
      </p:sp>
      <p:sp>
        <p:nvSpPr>
          <p:cNvPr id="14" name="TextBox 13"/>
          <p:cNvSpPr txBox="1"/>
          <p:nvPr/>
        </p:nvSpPr>
        <p:spPr>
          <a:xfrm>
            <a:off x="285750" y="2286000"/>
            <a:ext cx="4953000" cy="333375"/>
          </a:xfrm>
          <a:prstGeom prst="rect">
            <a:avLst/>
          </a:prstGeom>
          <a:noFill/>
        </p:spPr>
        <p:txBody>
          <a:bodyPr wrap="square" rtlCol="0">
            <a:spAutoFit/>
          </a:bodyPr>
          <a:lstStyle/>
          <a:p>
            <a:pPr lvl="0" indent="0" algn="l" fontAlgn="base"/>
            <a:r>
              <a:rPr sz="1400" b="1" i="0" u="none" strike="noStrike">
                <a:solidFill>
                  <a:srgbClr val="000000"/>
                </a:solidFill>
                <a:latin typeface="Arial"/>
              </a:rPr>
              <a:t>Measure: </a:t>
            </a:r>
            <a:r>
              <a:rPr sz="1400" b="0" i="0" u="none" strike="noStrike">
                <a:solidFill>
                  <a:srgbClr val="000000"/>
                </a:solidFill>
                <a:latin typeface="Arial"/>
              </a:rPr>
              <a:t>$</a:t>
            </a:r>
          </a:p>
        </p:txBody>
      </p:sp>
      <p:sp>
        <p:nvSpPr>
          <p:cNvPr id="15" name="TextBox 14"/>
          <p:cNvSpPr txBox="1"/>
          <p:nvPr/>
        </p:nvSpPr>
        <p:spPr>
          <a:xfrm>
            <a:off x="6010275" y="1809750"/>
            <a:ext cx="2857500" cy="381000"/>
          </a:xfrm>
          <a:prstGeom prst="rect">
            <a:avLst/>
          </a:prstGeom>
          <a:noFill/>
        </p:spPr>
        <p:txBody>
          <a:bodyPr wrap="square" rtlCol="0">
            <a:spAutoFit/>
          </a:bodyPr>
          <a:lstStyle/>
          <a:p>
            <a:pPr lvl="0" indent="0" algn="ctr" fontAlgn="base"/>
            <a:r>
              <a:rPr sz="2000" b="1" i="0" u="none" strike="noStrike">
                <a:solidFill>
                  <a:srgbClr val="FFFFFF"/>
                </a:solidFill>
                <a:latin typeface="Arial"/>
              </a:rPr>
              <a:t>$132,300</a:t>
            </a:r>
          </a:p>
        </p:txBody>
      </p:sp>
      <p:sp>
        <p:nvSpPr>
          <p:cNvPr id="16" name="TextBox 15"/>
          <p:cNvSpPr txBox="1"/>
          <p:nvPr/>
        </p:nvSpPr>
        <p:spPr>
          <a:xfrm>
            <a:off x="6010275" y="2524125"/>
            <a:ext cx="2857500" cy="381000"/>
          </a:xfrm>
          <a:prstGeom prst="rect">
            <a:avLst/>
          </a:prstGeom>
          <a:noFill/>
        </p:spPr>
        <p:txBody>
          <a:bodyPr wrap="square" rtlCol="0">
            <a:spAutoFit/>
          </a:bodyPr>
          <a:lstStyle/>
          <a:p>
            <a:pPr lvl="0" indent="0" algn="ctr" fontAlgn="base"/>
            <a:r>
              <a:rPr sz="1400" b="1" i="0" u="none" strike="noStrike">
                <a:solidFill>
                  <a:srgbClr val="000000"/>
                </a:solidFill>
                <a:latin typeface="Arial"/>
              </a:rPr>
              <a:t>Target: $500,000</a:t>
            </a:r>
          </a:p>
        </p:txBody>
      </p:sp>
      <p:sp>
        <p:nvSpPr>
          <p:cNvPr id="17" name="TextBox 16"/>
          <p:cNvSpPr txBox="1"/>
          <p:nvPr/>
        </p:nvSpPr>
        <p:spPr>
          <a:xfrm>
            <a:off x="5238750" y="1285875"/>
            <a:ext cx="3810000" cy="857250"/>
          </a:xfrm>
          <a:prstGeom prst="rect">
            <a:avLst/>
          </a:prstGeom>
          <a:noFill/>
        </p:spPr>
        <p:txBody>
          <a:bodyPr wrap="square" rtlCol="0">
            <a:spAutoFit/>
          </a:bodyPr>
          <a:lstStyle/>
          <a:p>
            <a:pPr lvl="0" indent="0" algn="l" fontAlgn="base"/>
            <a:r>
              <a:t/>
            </a:r>
            <a:br/>
            <a:endParaRPr/>
          </a:p>
        </p:txBody>
      </p:sp>
      <p:sp>
        <p:nvSpPr>
          <p:cNvPr id="18" name="TextBox 17"/>
          <p:cNvSpPr txBox="1"/>
          <p:nvPr/>
        </p:nvSpPr>
        <p:spPr>
          <a:xfrm>
            <a:off x="285750" y="3143250"/>
            <a:ext cx="4953000" cy="857250"/>
          </a:xfrm>
          <a:prstGeom prst="rect">
            <a:avLst/>
          </a:prstGeom>
          <a:noFill/>
        </p:spPr>
        <p:txBody>
          <a:bodyPr wrap="square" rtlCol="0">
            <a:spAutoFit/>
          </a:bodyPr>
          <a:lstStyle/>
          <a:p>
            <a:pPr lvl="0" indent="0" algn="l" fontAlgn="base"/>
            <a:r>
              <a:rPr sz="1400" b="0" i="0" u="none" strike="noStrike">
                <a:solidFill>
                  <a:srgbClr val="000000"/>
                </a:solidFill>
                <a:latin typeface="Arial"/>
              </a:rPr>
              <a:t>3.2.1 Identify and maintain list of 50 target customers that could benefit from a maintenance contra</a:t>
            </a:r>
          </a:p>
        </p:txBody>
      </p:sp>
      <p:sp>
        <p:nvSpPr>
          <p:cNvPr id="19" name="TextBox 18"/>
          <p:cNvSpPr txBox="1"/>
          <p:nvPr/>
        </p:nvSpPr>
        <p:spPr>
          <a:xfrm>
            <a:off x="285750" y="4000500"/>
            <a:ext cx="4953000" cy="333375"/>
          </a:xfrm>
          <a:prstGeom prst="rect">
            <a:avLst/>
          </a:prstGeom>
          <a:noFill/>
        </p:spPr>
        <p:txBody>
          <a:bodyPr wrap="square" rtlCol="0">
            <a:spAutoFit/>
          </a:bodyPr>
          <a:lstStyle/>
          <a:p>
            <a:pPr lvl="0" indent="0" algn="l" fontAlgn="base"/>
            <a:r>
              <a:rPr sz="1400" b="1" i="0" u="none" strike="noStrike">
                <a:solidFill>
                  <a:srgbClr val="000000"/>
                </a:solidFill>
                <a:latin typeface="Arial"/>
              </a:rPr>
              <a:t>Measure: </a:t>
            </a:r>
            <a:r>
              <a:rPr sz="1400" b="0" i="0" u="none" strike="noStrike">
                <a:solidFill>
                  <a:srgbClr val="000000"/>
                </a:solidFill>
                <a:latin typeface="Arial"/>
              </a:rPr>
              <a:t>% Complete</a:t>
            </a:r>
          </a:p>
        </p:txBody>
      </p:sp>
      <p:sp>
        <p:nvSpPr>
          <p:cNvPr id="20" name="TextBox 19"/>
          <p:cNvSpPr txBox="1"/>
          <p:nvPr/>
        </p:nvSpPr>
        <p:spPr>
          <a:xfrm>
            <a:off x="5238750" y="3571875"/>
            <a:ext cx="3867150" cy="381000"/>
          </a:xfrm>
          <a:prstGeom prst="rect">
            <a:avLst/>
          </a:prstGeom>
          <a:noFill/>
        </p:spPr>
        <p:txBody>
          <a:bodyPr wrap="square" rtlCol="0">
            <a:spAutoFit/>
          </a:bodyPr>
          <a:lstStyle/>
          <a:p>
            <a:pPr lvl="0" indent="0" algn="ctr" fontAlgn="base"/>
            <a:r>
              <a:rPr sz="2400" b="1" i="0" u="none" strike="noStrike">
                <a:solidFill>
                  <a:srgbClr val="FFFFFF"/>
                </a:solidFill>
                <a:latin typeface="Arial"/>
              </a:rPr>
              <a:t>0 %</a:t>
            </a:r>
          </a:p>
        </p:txBody>
      </p:sp>
      <p:sp>
        <p:nvSpPr>
          <p:cNvPr id="21" name="TextBox 20"/>
          <p:cNvSpPr txBox="1"/>
          <p:nvPr/>
        </p:nvSpPr>
        <p:spPr>
          <a:xfrm>
            <a:off x="285750" y="4857750"/>
            <a:ext cx="4953000" cy="857250"/>
          </a:xfrm>
          <a:prstGeom prst="rect">
            <a:avLst/>
          </a:prstGeom>
          <a:noFill/>
        </p:spPr>
        <p:txBody>
          <a:bodyPr wrap="square" rtlCol="0">
            <a:spAutoFit/>
          </a:bodyPr>
          <a:lstStyle/>
          <a:p>
            <a:pPr lvl="0" indent="0" algn="l" fontAlgn="base"/>
            <a:r>
              <a:rPr sz="1400" b="0" i="0" u="none" strike="noStrike">
                <a:solidFill>
                  <a:srgbClr val="000000"/>
                </a:solidFill>
                <a:latin typeface="Arial"/>
              </a:rPr>
              <a:t>4.1.1 Implement marketing campaign to draw in new markets.</a:t>
            </a:r>
          </a:p>
        </p:txBody>
      </p:sp>
      <p:sp>
        <p:nvSpPr>
          <p:cNvPr id="22" name="TextBox 21"/>
          <p:cNvSpPr txBox="1"/>
          <p:nvPr/>
        </p:nvSpPr>
        <p:spPr>
          <a:xfrm>
            <a:off x="285750" y="5715000"/>
            <a:ext cx="4953000" cy="333375"/>
          </a:xfrm>
          <a:prstGeom prst="rect">
            <a:avLst/>
          </a:prstGeom>
          <a:noFill/>
        </p:spPr>
        <p:txBody>
          <a:bodyPr wrap="square" rtlCol="0">
            <a:spAutoFit/>
          </a:bodyPr>
          <a:lstStyle/>
          <a:p>
            <a:pPr lvl="0" indent="0" algn="l" fontAlgn="base"/>
            <a:r>
              <a:rPr sz="1400" b="1" i="0" u="none" strike="noStrike">
                <a:solidFill>
                  <a:srgbClr val="000000"/>
                </a:solidFill>
                <a:latin typeface="Arial"/>
              </a:rPr>
              <a:t>Measure: </a:t>
            </a:r>
            <a:r>
              <a:rPr sz="1400" b="0" i="0" u="none" strike="noStrike">
                <a:solidFill>
                  <a:srgbClr val="000000"/>
                </a:solidFill>
                <a:latin typeface="Arial"/>
              </a:rPr>
              <a:t>% completed</a:t>
            </a:r>
          </a:p>
        </p:txBody>
      </p:sp>
      <p:sp>
        <p:nvSpPr>
          <p:cNvPr id="23" name="TextBox 22"/>
          <p:cNvSpPr txBox="1"/>
          <p:nvPr/>
        </p:nvSpPr>
        <p:spPr>
          <a:xfrm>
            <a:off x="5238750" y="5334000"/>
            <a:ext cx="3867150" cy="381000"/>
          </a:xfrm>
          <a:prstGeom prst="rect">
            <a:avLst/>
          </a:prstGeom>
          <a:noFill/>
        </p:spPr>
        <p:txBody>
          <a:bodyPr wrap="square" rtlCol="0">
            <a:spAutoFit/>
          </a:bodyPr>
          <a:lstStyle/>
          <a:p>
            <a:pPr lvl="0" indent="0" algn="ctr" fontAlgn="base"/>
            <a:r>
              <a:rPr sz="2400" b="1" i="0" u="none" strike="noStrike">
                <a:solidFill>
                  <a:srgbClr val="FFFFFF"/>
                </a:solidFill>
                <a:latin typeface="Arial"/>
              </a:rPr>
              <a:t>55 %</a:t>
            </a:r>
          </a:p>
        </p:txBody>
      </p:sp>
      <p:sp>
        <p:nvSpPr>
          <p:cNvPr id="24" name="TextBox 23"/>
          <p:cNvSpPr txBox="1"/>
          <p:nvPr/>
        </p:nvSpPr>
        <p:spPr>
          <a:xfrm>
            <a:off x="8477250" y="6477000"/>
            <a:ext cx="666750" cy="190500"/>
          </a:xfrm>
          <a:prstGeom prst="rect">
            <a:avLst/>
          </a:prstGeom>
          <a:noFill/>
        </p:spPr>
        <p:txBody>
          <a:bodyPr wrap="square" rtlCol="0">
            <a:spAutoFit/>
          </a:bodyPr>
          <a:lstStyle/>
          <a:p>
            <a:pPr lvl="0" indent="0" algn="r" fontAlgn="base"/>
            <a:r>
              <a:rPr sz="1200" b="0" i="0" u="none" strike="noStrike">
                <a:solidFill>
                  <a:srgbClr val="9B9B9B"/>
                </a:solidFill>
                <a:latin typeface="Arial"/>
              </a:rPr>
              <a:t>26</a:t>
            </a:r>
            <a:r>
              <a:t/>
            </a:r>
            <a:b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Header Strip" descr="Gray Strip"/>
          <p:cNvPicPr>
            <a:picLocks noChangeAspect="1"/>
          </p:cNvPicPr>
          <p:nvPr/>
        </p:nvPicPr>
        <p:blipFill>
          <a:blip r:embed="rId2"/>
          <a:stretch>
            <a:fillRect/>
          </a:stretch>
        </p:blipFill>
        <p:spPr>
          <a:xfrm>
            <a:off x="0" y="142875"/>
            <a:ext cx="9163050" cy="457200"/>
          </a:xfrm>
          <a:prstGeom prst="rect">
            <a:avLst/>
          </a:prstGeom>
        </p:spPr>
      </p:pic>
      <p:pic>
        <p:nvPicPr>
          <p:cNvPr id="2" name="Header Logo Background" descr="M3 Header Logo"/>
          <p:cNvPicPr>
            <a:picLocks noChangeAspect="1"/>
          </p:cNvPicPr>
          <p:nvPr/>
        </p:nvPicPr>
        <p:blipFill>
          <a:blip r:embed="rId3"/>
          <a:stretch>
            <a:fillRect/>
          </a:stretch>
        </p:blipFill>
        <p:spPr>
          <a:xfrm>
            <a:off x="6496050" y="0"/>
            <a:ext cx="2476500" cy="1085850"/>
          </a:xfrm>
          <a:prstGeom prst="rect">
            <a:avLst/>
          </a:prstGeom>
        </p:spPr>
      </p:pic>
      <p:pic>
        <p:nvPicPr>
          <p:cNvPr id="3" name="Header Logo" descr="M3 Header Logo"/>
          <p:cNvPicPr>
            <a:picLocks noChangeAspect="1"/>
          </p:cNvPicPr>
          <p:nvPr/>
        </p:nvPicPr>
        <p:blipFill>
          <a:blip r:embed="rId4"/>
          <a:stretch>
            <a:fillRect/>
          </a:stretch>
        </p:blipFill>
        <p:spPr>
          <a:xfrm>
            <a:off x="7019925" y="266700"/>
            <a:ext cx="1666875" cy="533400"/>
          </a:xfrm>
          <a:prstGeom prst="rect">
            <a:avLst/>
          </a:prstGeom>
        </p:spPr>
      </p:pic>
      <p:pic>
        <p:nvPicPr>
          <p:cNvPr id="4" name="separator" descr="separator"/>
          <p:cNvPicPr>
            <a:picLocks noChangeAspect="1"/>
          </p:cNvPicPr>
          <p:nvPr/>
        </p:nvPicPr>
        <p:blipFill>
          <a:blip r:embed="rId5"/>
          <a:stretch>
            <a:fillRect/>
          </a:stretch>
        </p:blipFill>
        <p:spPr>
          <a:xfrm>
            <a:off x="285750" y="2857500"/>
            <a:ext cx="8591550" cy="9525"/>
          </a:xfrm>
          <a:prstGeom prst="rect">
            <a:avLst/>
          </a:prstGeom>
        </p:spPr>
      </p:pic>
      <p:pic>
        <p:nvPicPr>
          <p:cNvPr id="5" name="separator" descr="separator"/>
          <p:cNvPicPr>
            <a:picLocks noChangeAspect="1"/>
          </p:cNvPicPr>
          <p:nvPr/>
        </p:nvPicPr>
        <p:blipFill>
          <a:blip r:embed="rId5"/>
          <a:stretch>
            <a:fillRect/>
          </a:stretch>
        </p:blipFill>
        <p:spPr>
          <a:xfrm>
            <a:off x="285750" y="4619625"/>
            <a:ext cx="8591550" cy="9525"/>
          </a:xfrm>
          <a:prstGeom prst="rect">
            <a:avLst/>
          </a:prstGeom>
        </p:spPr>
      </p:pic>
      <p:pic>
        <p:nvPicPr>
          <p:cNvPr id="6" name="Gauges" descr="Gauges"/>
          <p:cNvPicPr>
            <a:picLocks noChangeAspect="1"/>
          </p:cNvPicPr>
          <p:nvPr/>
        </p:nvPicPr>
        <p:blipFill>
          <a:blip r:embed="rId6"/>
          <a:stretch>
            <a:fillRect/>
          </a:stretch>
        </p:blipFill>
        <p:spPr>
          <a:xfrm>
            <a:off x="5238750" y="1143000"/>
            <a:ext cx="3867150" cy="1714500"/>
          </a:xfrm>
          <a:prstGeom prst="rect">
            <a:avLst/>
          </a:prstGeom>
        </p:spPr>
      </p:pic>
      <p:pic>
        <p:nvPicPr>
          <p:cNvPr id="7" name="Graph" descr="Graph"/>
          <p:cNvPicPr>
            <a:picLocks noChangeAspect="1"/>
          </p:cNvPicPr>
          <p:nvPr/>
        </p:nvPicPr>
        <p:blipFill>
          <a:blip r:embed="rId7"/>
          <a:stretch>
            <a:fillRect/>
          </a:stretch>
        </p:blipFill>
        <p:spPr>
          <a:xfrm>
            <a:off x="6000750" y="2990850"/>
            <a:ext cx="2857500" cy="1371600"/>
          </a:xfrm>
          <a:prstGeom prst="rect">
            <a:avLst/>
          </a:prstGeom>
        </p:spPr>
      </p:pic>
      <p:pic>
        <p:nvPicPr>
          <p:cNvPr id="8" name="Graph" descr="Graph"/>
          <p:cNvPicPr>
            <a:picLocks noChangeAspect="1"/>
          </p:cNvPicPr>
          <p:nvPr/>
        </p:nvPicPr>
        <p:blipFill>
          <a:blip r:embed="rId7"/>
          <a:stretch>
            <a:fillRect/>
          </a:stretch>
        </p:blipFill>
        <p:spPr>
          <a:xfrm>
            <a:off x="6000750" y="4743450"/>
            <a:ext cx="2857500" cy="1371600"/>
          </a:xfrm>
          <a:prstGeom prst="rect">
            <a:avLst/>
          </a:prstGeom>
        </p:spPr>
      </p:pic>
      <p:pic>
        <p:nvPicPr>
          <p:cNvPr id="9" name="Footer Logo" descr="PHPPowerPoint logo"/>
          <p:cNvPicPr>
            <a:picLocks noChangeAspect="1"/>
          </p:cNvPicPr>
          <p:nvPr/>
        </p:nvPicPr>
        <p:blipFill>
          <a:blip r:embed="rId8"/>
          <a:stretch>
            <a:fillRect/>
          </a:stretch>
        </p:blipFill>
        <p:spPr>
          <a:xfrm>
            <a:off x="0" y="6381750"/>
            <a:ext cx="9163050" cy="504825"/>
          </a:xfrm>
          <a:prstGeom prst="rect">
            <a:avLst/>
          </a:prstGeom>
        </p:spPr>
      </p:pic>
      <p:sp>
        <p:nvSpPr>
          <p:cNvPr id="10" name="TextBox 9"/>
          <p:cNvSpPr txBox="1"/>
          <p:nvPr/>
        </p:nvSpPr>
        <p:spPr>
          <a:xfrm>
            <a:off x="104775" y="247650"/>
            <a:ext cx="8210550" cy="0"/>
          </a:xfrm>
          <a:prstGeom prst="rect">
            <a:avLst/>
          </a:prstGeom>
          <a:noFill/>
        </p:spPr>
        <p:txBody>
          <a:bodyPr wrap="square" rtlCol="0">
            <a:spAutoFit/>
          </a:bodyPr>
          <a:lstStyle/>
          <a:p>
            <a:pPr lvl="0" indent="0" algn="l" fontAlgn="base"/>
            <a:r>
              <a:rPr sz="1800" b="0" i="0" u="none" strike="noStrike">
                <a:solidFill>
                  <a:srgbClr val="000000"/>
                </a:solidFill>
                <a:latin typeface="Arial"/>
              </a:rPr>
              <a:t>SALES/MARKETING - PERFORMANCE TO DATE</a:t>
            </a:r>
          </a:p>
        </p:txBody>
      </p:sp>
      <p:sp>
        <p:nvSpPr>
          <p:cNvPr id="11" name="TextBox 10"/>
          <p:cNvSpPr txBox="1"/>
          <p:nvPr/>
        </p:nvSpPr>
        <p:spPr>
          <a:xfrm>
            <a:off x="95250" y="238125"/>
            <a:ext cx="8210550" cy="0"/>
          </a:xfrm>
          <a:prstGeom prst="rect">
            <a:avLst/>
          </a:prstGeom>
          <a:noFill/>
        </p:spPr>
        <p:txBody>
          <a:bodyPr wrap="square" rtlCol="0">
            <a:spAutoFit/>
          </a:bodyPr>
          <a:lstStyle/>
          <a:p>
            <a:pPr lvl="0" indent="0" algn="l" fontAlgn="base"/>
            <a:r>
              <a:rPr sz="1800" b="0" i="0" u="none" strike="noStrike">
                <a:solidFill>
                  <a:srgbClr val="959898"/>
                </a:solidFill>
                <a:latin typeface="Arial"/>
              </a:rPr>
              <a:t>SALES/MARKETING - PERFORMANCE TO DATE</a:t>
            </a:r>
          </a:p>
        </p:txBody>
      </p:sp>
      <p:sp>
        <p:nvSpPr>
          <p:cNvPr id="12" name="TextBox 11"/>
          <p:cNvSpPr txBox="1"/>
          <p:nvPr/>
        </p:nvSpPr>
        <p:spPr>
          <a:xfrm>
            <a:off x="285750" y="666750"/>
            <a:ext cx="3333750" cy="1238250"/>
          </a:xfrm>
          <a:prstGeom prst="rect">
            <a:avLst/>
          </a:prstGeom>
          <a:noFill/>
        </p:spPr>
        <p:txBody>
          <a:bodyPr wrap="square" rtlCol="0">
            <a:spAutoFit/>
          </a:bodyPr>
          <a:lstStyle/>
          <a:p>
            <a:pPr lvl="0" indent="0" algn="l" fontAlgn="base"/>
            <a:r>
              <a:rPr sz="2000" b="1" i="0" u="none" strike="noStrike">
                <a:solidFill>
                  <a:srgbClr val="959898"/>
                </a:solidFill>
                <a:latin typeface="Arial"/>
              </a:rPr>
              <a:t>DEPARTMENT GOALS</a:t>
            </a:r>
          </a:p>
        </p:txBody>
      </p:sp>
      <p:sp>
        <p:nvSpPr>
          <p:cNvPr id="13" name="TextBox 12"/>
          <p:cNvSpPr txBox="1"/>
          <p:nvPr/>
        </p:nvSpPr>
        <p:spPr>
          <a:xfrm>
            <a:off x="285750" y="1428750"/>
            <a:ext cx="4953000" cy="857250"/>
          </a:xfrm>
          <a:prstGeom prst="rect">
            <a:avLst/>
          </a:prstGeom>
          <a:noFill/>
        </p:spPr>
        <p:txBody>
          <a:bodyPr wrap="square" rtlCol="0">
            <a:spAutoFit/>
          </a:bodyPr>
          <a:lstStyle/>
          <a:p>
            <a:pPr lvl="0" indent="0" algn="l" fontAlgn="base"/>
            <a:r>
              <a:rPr sz="1400" b="0" i="0" u="none" strike="noStrike">
                <a:solidFill>
                  <a:srgbClr val="000000"/>
                </a:solidFill>
                <a:latin typeface="Arial"/>
              </a:rPr>
              <a:t>4.1.3 Increase sales close rate by 25%</a:t>
            </a:r>
          </a:p>
        </p:txBody>
      </p:sp>
      <p:sp>
        <p:nvSpPr>
          <p:cNvPr id="14" name="TextBox 13"/>
          <p:cNvSpPr txBox="1"/>
          <p:nvPr/>
        </p:nvSpPr>
        <p:spPr>
          <a:xfrm>
            <a:off x="285750" y="2286000"/>
            <a:ext cx="4953000" cy="333375"/>
          </a:xfrm>
          <a:prstGeom prst="rect">
            <a:avLst/>
          </a:prstGeom>
          <a:noFill/>
        </p:spPr>
        <p:txBody>
          <a:bodyPr wrap="square" rtlCol="0">
            <a:spAutoFit/>
          </a:bodyPr>
          <a:lstStyle/>
          <a:p>
            <a:pPr lvl="0" indent="0" algn="l" fontAlgn="base"/>
            <a:r>
              <a:rPr sz="1400" b="1" i="0" u="none" strike="noStrike">
                <a:solidFill>
                  <a:srgbClr val="000000"/>
                </a:solidFill>
                <a:latin typeface="Arial"/>
              </a:rPr>
              <a:t>Measure: </a:t>
            </a:r>
            <a:r>
              <a:rPr sz="1400" b="0" i="0" u="none" strike="noStrike">
                <a:solidFill>
                  <a:srgbClr val="000000"/>
                </a:solidFill>
                <a:latin typeface="Arial"/>
              </a:rPr>
              <a:t>% increase in close rate</a:t>
            </a:r>
          </a:p>
        </p:txBody>
      </p:sp>
      <p:sp>
        <p:nvSpPr>
          <p:cNvPr id="15" name="TextBox 14"/>
          <p:cNvSpPr txBox="1"/>
          <p:nvPr/>
        </p:nvSpPr>
        <p:spPr>
          <a:xfrm>
            <a:off x="5238750" y="1809750"/>
            <a:ext cx="3867150" cy="381000"/>
          </a:xfrm>
          <a:prstGeom prst="rect">
            <a:avLst/>
          </a:prstGeom>
          <a:noFill/>
        </p:spPr>
        <p:txBody>
          <a:bodyPr wrap="square" rtlCol="0">
            <a:spAutoFit/>
          </a:bodyPr>
          <a:lstStyle/>
          <a:p>
            <a:pPr lvl="0" indent="0" algn="ctr" fontAlgn="base"/>
            <a:r>
              <a:rPr sz="2400" b="1" i="0" u="none" strike="noStrike">
                <a:solidFill>
                  <a:srgbClr val="FFFFFF"/>
                </a:solidFill>
                <a:latin typeface="Arial"/>
              </a:rPr>
              <a:t>10 %</a:t>
            </a:r>
          </a:p>
        </p:txBody>
      </p:sp>
      <p:sp>
        <p:nvSpPr>
          <p:cNvPr id="16" name="TextBox 15"/>
          <p:cNvSpPr txBox="1"/>
          <p:nvPr/>
        </p:nvSpPr>
        <p:spPr>
          <a:xfrm>
            <a:off x="285750" y="3143250"/>
            <a:ext cx="4953000" cy="857250"/>
          </a:xfrm>
          <a:prstGeom prst="rect">
            <a:avLst/>
          </a:prstGeom>
          <a:noFill/>
        </p:spPr>
        <p:txBody>
          <a:bodyPr wrap="square" rtlCol="0">
            <a:spAutoFit/>
          </a:bodyPr>
          <a:lstStyle/>
          <a:p>
            <a:pPr lvl="0" indent="0" algn="l" fontAlgn="base"/>
            <a:r>
              <a:rPr sz="1400" b="0" i="0" u="none" strike="noStrike">
                <a:solidFill>
                  <a:srgbClr val="000000"/>
                </a:solidFill>
                <a:latin typeface="Arial"/>
              </a:rPr>
              <a:t>4.2.1 Obtain 1 new client in the medical market monthly.</a:t>
            </a:r>
          </a:p>
        </p:txBody>
      </p:sp>
      <p:sp>
        <p:nvSpPr>
          <p:cNvPr id="17" name="TextBox 16"/>
          <p:cNvSpPr txBox="1"/>
          <p:nvPr/>
        </p:nvSpPr>
        <p:spPr>
          <a:xfrm>
            <a:off x="285750" y="4000500"/>
            <a:ext cx="4953000" cy="333375"/>
          </a:xfrm>
          <a:prstGeom prst="rect">
            <a:avLst/>
          </a:prstGeom>
          <a:noFill/>
        </p:spPr>
        <p:txBody>
          <a:bodyPr wrap="square" rtlCol="0">
            <a:spAutoFit/>
          </a:bodyPr>
          <a:lstStyle/>
          <a:p>
            <a:pPr lvl="0" indent="0" algn="l" fontAlgn="base"/>
            <a:r>
              <a:rPr sz="1400" b="1" i="0" u="none" strike="noStrike">
                <a:solidFill>
                  <a:srgbClr val="000000"/>
                </a:solidFill>
                <a:latin typeface="Arial"/>
              </a:rPr>
              <a:t>Measure: </a:t>
            </a:r>
            <a:r>
              <a:rPr sz="1400" b="0" i="0" u="none" strike="noStrike">
                <a:solidFill>
                  <a:srgbClr val="000000"/>
                </a:solidFill>
                <a:latin typeface="Arial"/>
              </a:rPr>
              <a:t># of new medical clients</a:t>
            </a:r>
          </a:p>
        </p:txBody>
      </p:sp>
      <p:sp>
        <p:nvSpPr>
          <p:cNvPr id="18" name="TextBox 17"/>
          <p:cNvSpPr txBox="1"/>
          <p:nvPr/>
        </p:nvSpPr>
        <p:spPr>
          <a:xfrm>
            <a:off x="6010275" y="3571875"/>
            <a:ext cx="2857500" cy="381000"/>
          </a:xfrm>
          <a:prstGeom prst="rect">
            <a:avLst/>
          </a:prstGeom>
          <a:noFill/>
        </p:spPr>
        <p:txBody>
          <a:bodyPr wrap="square" rtlCol="0">
            <a:spAutoFit/>
          </a:bodyPr>
          <a:lstStyle/>
          <a:p>
            <a:pPr lvl="0" indent="0" algn="ctr" fontAlgn="base"/>
            <a:r>
              <a:rPr sz="2800" b="1" i="0" u="none" strike="noStrike">
                <a:solidFill>
                  <a:srgbClr val="FFFFFF"/>
                </a:solidFill>
                <a:latin typeface="Arial"/>
              </a:rPr>
              <a:t>3</a:t>
            </a:r>
          </a:p>
        </p:txBody>
      </p:sp>
      <p:sp>
        <p:nvSpPr>
          <p:cNvPr id="19" name="TextBox 18"/>
          <p:cNvSpPr txBox="1"/>
          <p:nvPr/>
        </p:nvSpPr>
        <p:spPr>
          <a:xfrm>
            <a:off x="6010275" y="4286250"/>
            <a:ext cx="2857500" cy="381000"/>
          </a:xfrm>
          <a:prstGeom prst="rect">
            <a:avLst/>
          </a:prstGeom>
          <a:noFill/>
        </p:spPr>
        <p:txBody>
          <a:bodyPr wrap="square" rtlCol="0">
            <a:spAutoFit/>
          </a:bodyPr>
          <a:lstStyle/>
          <a:p>
            <a:pPr lvl="0" indent="0" algn="ctr" fontAlgn="base"/>
            <a:r>
              <a:rPr sz="1400" b="1" i="0" u="none" strike="noStrike">
                <a:solidFill>
                  <a:srgbClr val="000000"/>
                </a:solidFill>
                <a:latin typeface="Arial"/>
              </a:rPr>
              <a:t>Target: 12</a:t>
            </a:r>
          </a:p>
        </p:txBody>
      </p:sp>
      <p:sp>
        <p:nvSpPr>
          <p:cNvPr id="20" name="TextBox 19"/>
          <p:cNvSpPr txBox="1"/>
          <p:nvPr/>
        </p:nvSpPr>
        <p:spPr>
          <a:xfrm>
            <a:off x="5238750" y="3000375"/>
            <a:ext cx="3810000" cy="857250"/>
          </a:xfrm>
          <a:prstGeom prst="rect">
            <a:avLst/>
          </a:prstGeom>
          <a:noFill/>
        </p:spPr>
        <p:txBody>
          <a:bodyPr wrap="square" rtlCol="0">
            <a:spAutoFit/>
          </a:bodyPr>
          <a:lstStyle/>
          <a:p>
            <a:pPr lvl="0" indent="0" algn="l" fontAlgn="base"/>
            <a:r>
              <a:t/>
            </a:r>
            <a:br/>
            <a:endParaRPr/>
          </a:p>
        </p:txBody>
      </p:sp>
      <p:sp>
        <p:nvSpPr>
          <p:cNvPr id="21" name="TextBox 20"/>
          <p:cNvSpPr txBox="1"/>
          <p:nvPr/>
        </p:nvSpPr>
        <p:spPr>
          <a:xfrm>
            <a:off x="285750" y="4857750"/>
            <a:ext cx="4953000" cy="857250"/>
          </a:xfrm>
          <a:prstGeom prst="rect">
            <a:avLst/>
          </a:prstGeom>
          <a:noFill/>
        </p:spPr>
        <p:txBody>
          <a:bodyPr wrap="square" rtlCol="0">
            <a:spAutoFit/>
          </a:bodyPr>
          <a:lstStyle/>
          <a:p>
            <a:pPr lvl="0" indent="0" algn="l" fontAlgn="base"/>
            <a:r>
              <a:rPr sz="1400" b="0" i="0" u="none" strike="noStrike">
                <a:solidFill>
                  <a:srgbClr val="000000"/>
                </a:solidFill>
                <a:latin typeface="Arial"/>
              </a:rPr>
              <a:t>4.2.2 Obtain 1 new client in the education field monthly.</a:t>
            </a:r>
          </a:p>
        </p:txBody>
      </p:sp>
      <p:sp>
        <p:nvSpPr>
          <p:cNvPr id="22" name="TextBox 21"/>
          <p:cNvSpPr txBox="1"/>
          <p:nvPr/>
        </p:nvSpPr>
        <p:spPr>
          <a:xfrm>
            <a:off x="285750" y="5715000"/>
            <a:ext cx="4953000" cy="333375"/>
          </a:xfrm>
          <a:prstGeom prst="rect">
            <a:avLst/>
          </a:prstGeom>
          <a:noFill/>
        </p:spPr>
        <p:txBody>
          <a:bodyPr wrap="square" rtlCol="0">
            <a:spAutoFit/>
          </a:bodyPr>
          <a:lstStyle/>
          <a:p>
            <a:pPr lvl="0" indent="0" algn="l" fontAlgn="base"/>
            <a:r>
              <a:rPr sz="1400" b="1" i="0" u="none" strike="noStrike">
                <a:solidFill>
                  <a:srgbClr val="000000"/>
                </a:solidFill>
                <a:latin typeface="Arial"/>
              </a:rPr>
              <a:t>Measure: </a:t>
            </a:r>
            <a:r>
              <a:rPr sz="1400" b="0" i="0" u="none" strike="noStrike">
                <a:solidFill>
                  <a:srgbClr val="000000"/>
                </a:solidFill>
                <a:latin typeface="Arial"/>
              </a:rPr>
              <a:t># of new clients in education field</a:t>
            </a:r>
          </a:p>
        </p:txBody>
      </p:sp>
      <p:sp>
        <p:nvSpPr>
          <p:cNvPr id="23" name="TextBox 22"/>
          <p:cNvSpPr txBox="1"/>
          <p:nvPr/>
        </p:nvSpPr>
        <p:spPr>
          <a:xfrm>
            <a:off x="6010275" y="5334000"/>
            <a:ext cx="2857500" cy="381000"/>
          </a:xfrm>
          <a:prstGeom prst="rect">
            <a:avLst/>
          </a:prstGeom>
          <a:noFill/>
        </p:spPr>
        <p:txBody>
          <a:bodyPr wrap="square" rtlCol="0">
            <a:spAutoFit/>
          </a:bodyPr>
          <a:lstStyle/>
          <a:p>
            <a:pPr lvl="0" indent="0" algn="ctr" fontAlgn="base"/>
            <a:r>
              <a:rPr sz="2800" b="1" i="0" u="none" strike="noStrike">
                <a:solidFill>
                  <a:srgbClr val="FFFFFF"/>
                </a:solidFill>
                <a:latin typeface="Arial"/>
              </a:rPr>
              <a:t>3</a:t>
            </a:r>
          </a:p>
        </p:txBody>
      </p:sp>
      <p:sp>
        <p:nvSpPr>
          <p:cNvPr id="24" name="TextBox 23"/>
          <p:cNvSpPr txBox="1"/>
          <p:nvPr/>
        </p:nvSpPr>
        <p:spPr>
          <a:xfrm>
            <a:off x="6010275" y="6048375"/>
            <a:ext cx="2857500" cy="381000"/>
          </a:xfrm>
          <a:prstGeom prst="rect">
            <a:avLst/>
          </a:prstGeom>
          <a:noFill/>
        </p:spPr>
        <p:txBody>
          <a:bodyPr wrap="square" rtlCol="0">
            <a:spAutoFit/>
          </a:bodyPr>
          <a:lstStyle/>
          <a:p>
            <a:pPr lvl="0" indent="0" algn="ctr" fontAlgn="base"/>
            <a:r>
              <a:rPr sz="1400" b="1" i="0" u="none" strike="noStrike">
                <a:solidFill>
                  <a:srgbClr val="000000"/>
                </a:solidFill>
                <a:latin typeface="Arial"/>
              </a:rPr>
              <a:t>Target: 12</a:t>
            </a:r>
          </a:p>
        </p:txBody>
      </p:sp>
      <p:sp>
        <p:nvSpPr>
          <p:cNvPr id="25" name="TextBox 24"/>
          <p:cNvSpPr txBox="1"/>
          <p:nvPr/>
        </p:nvSpPr>
        <p:spPr>
          <a:xfrm>
            <a:off x="5238750" y="4714875"/>
            <a:ext cx="3810000" cy="857250"/>
          </a:xfrm>
          <a:prstGeom prst="rect">
            <a:avLst/>
          </a:prstGeom>
          <a:noFill/>
        </p:spPr>
        <p:txBody>
          <a:bodyPr wrap="square" rtlCol="0">
            <a:spAutoFit/>
          </a:bodyPr>
          <a:lstStyle/>
          <a:p>
            <a:pPr lvl="0" indent="0" algn="l" fontAlgn="base"/>
            <a:r>
              <a:t/>
            </a:r>
            <a:br/>
            <a:endParaRPr/>
          </a:p>
        </p:txBody>
      </p:sp>
      <p:sp>
        <p:nvSpPr>
          <p:cNvPr id="26" name="TextBox 25"/>
          <p:cNvSpPr txBox="1"/>
          <p:nvPr/>
        </p:nvSpPr>
        <p:spPr>
          <a:xfrm>
            <a:off x="8477250" y="6477000"/>
            <a:ext cx="666750" cy="190500"/>
          </a:xfrm>
          <a:prstGeom prst="rect">
            <a:avLst/>
          </a:prstGeom>
          <a:noFill/>
        </p:spPr>
        <p:txBody>
          <a:bodyPr wrap="square" rtlCol="0">
            <a:spAutoFit/>
          </a:bodyPr>
          <a:lstStyle/>
          <a:p>
            <a:pPr lvl="0" indent="0" algn="r" fontAlgn="base"/>
            <a:r>
              <a:rPr sz="1200" b="0" i="0" u="none" strike="noStrike">
                <a:solidFill>
                  <a:srgbClr val="9B9B9B"/>
                </a:solidFill>
                <a:latin typeface="Arial"/>
              </a:rPr>
              <a:t>27</a:t>
            </a:r>
            <a:r>
              <a:t/>
            </a:r>
            <a:b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Header Strip" descr="Gray Strip"/>
          <p:cNvPicPr>
            <a:picLocks noChangeAspect="1"/>
          </p:cNvPicPr>
          <p:nvPr/>
        </p:nvPicPr>
        <p:blipFill>
          <a:blip r:embed="rId2"/>
          <a:stretch>
            <a:fillRect/>
          </a:stretch>
        </p:blipFill>
        <p:spPr>
          <a:xfrm>
            <a:off x="0" y="142875"/>
            <a:ext cx="9163050" cy="457200"/>
          </a:xfrm>
          <a:prstGeom prst="rect">
            <a:avLst/>
          </a:prstGeom>
        </p:spPr>
      </p:pic>
      <p:pic>
        <p:nvPicPr>
          <p:cNvPr id="2" name="Header Logo Background" descr="M3 Header Logo"/>
          <p:cNvPicPr>
            <a:picLocks noChangeAspect="1"/>
          </p:cNvPicPr>
          <p:nvPr/>
        </p:nvPicPr>
        <p:blipFill>
          <a:blip r:embed="rId3"/>
          <a:stretch>
            <a:fillRect/>
          </a:stretch>
        </p:blipFill>
        <p:spPr>
          <a:xfrm>
            <a:off x="6496050" y="0"/>
            <a:ext cx="2476500" cy="1085850"/>
          </a:xfrm>
          <a:prstGeom prst="rect">
            <a:avLst/>
          </a:prstGeom>
        </p:spPr>
      </p:pic>
      <p:pic>
        <p:nvPicPr>
          <p:cNvPr id="3" name="Header Logo" descr="M3 Header Logo"/>
          <p:cNvPicPr>
            <a:picLocks noChangeAspect="1"/>
          </p:cNvPicPr>
          <p:nvPr/>
        </p:nvPicPr>
        <p:blipFill>
          <a:blip r:embed="rId4"/>
          <a:stretch>
            <a:fillRect/>
          </a:stretch>
        </p:blipFill>
        <p:spPr>
          <a:xfrm>
            <a:off x="7019925" y="266700"/>
            <a:ext cx="1666875" cy="533400"/>
          </a:xfrm>
          <a:prstGeom prst="rect">
            <a:avLst/>
          </a:prstGeom>
        </p:spPr>
      </p:pic>
      <p:pic>
        <p:nvPicPr>
          <p:cNvPr id="4" name="separator" descr="separator"/>
          <p:cNvPicPr>
            <a:picLocks noChangeAspect="1"/>
          </p:cNvPicPr>
          <p:nvPr/>
        </p:nvPicPr>
        <p:blipFill>
          <a:blip r:embed="rId5"/>
          <a:stretch>
            <a:fillRect/>
          </a:stretch>
        </p:blipFill>
        <p:spPr>
          <a:xfrm>
            <a:off x="285750" y="2857500"/>
            <a:ext cx="8591550" cy="9525"/>
          </a:xfrm>
          <a:prstGeom prst="rect">
            <a:avLst/>
          </a:prstGeom>
        </p:spPr>
      </p:pic>
      <p:pic>
        <p:nvPicPr>
          <p:cNvPr id="5" name="Graph" descr="Graph"/>
          <p:cNvPicPr>
            <a:picLocks noChangeAspect="1"/>
          </p:cNvPicPr>
          <p:nvPr/>
        </p:nvPicPr>
        <p:blipFill>
          <a:blip r:embed="rId6"/>
          <a:stretch>
            <a:fillRect/>
          </a:stretch>
        </p:blipFill>
        <p:spPr>
          <a:xfrm>
            <a:off x="6000750" y="1238250"/>
            <a:ext cx="2857500" cy="1371600"/>
          </a:xfrm>
          <a:prstGeom prst="rect">
            <a:avLst/>
          </a:prstGeom>
        </p:spPr>
      </p:pic>
      <p:pic>
        <p:nvPicPr>
          <p:cNvPr id="6" name="Footer Logo" descr="PHPPowerPoint logo"/>
          <p:cNvPicPr>
            <a:picLocks noChangeAspect="1"/>
          </p:cNvPicPr>
          <p:nvPr/>
        </p:nvPicPr>
        <p:blipFill>
          <a:blip r:embed="rId7"/>
          <a:stretch>
            <a:fillRect/>
          </a:stretch>
        </p:blipFill>
        <p:spPr>
          <a:xfrm>
            <a:off x="0" y="6381750"/>
            <a:ext cx="9163050" cy="504825"/>
          </a:xfrm>
          <a:prstGeom prst="rect">
            <a:avLst/>
          </a:prstGeom>
        </p:spPr>
      </p:pic>
      <p:sp>
        <p:nvSpPr>
          <p:cNvPr id="7" name="TextBox 6"/>
          <p:cNvSpPr txBox="1"/>
          <p:nvPr/>
        </p:nvSpPr>
        <p:spPr>
          <a:xfrm>
            <a:off x="104775" y="247650"/>
            <a:ext cx="8210550" cy="0"/>
          </a:xfrm>
          <a:prstGeom prst="rect">
            <a:avLst/>
          </a:prstGeom>
          <a:noFill/>
        </p:spPr>
        <p:txBody>
          <a:bodyPr wrap="square" rtlCol="0">
            <a:spAutoFit/>
          </a:bodyPr>
          <a:lstStyle/>
          <a:p>
            <a:pPr lvl="0" indent="0" algn="l" fontAlgn="base"/>
            <a:r>
              <a:rPr sz="1800" b="0" i="0" u="none" strike="noStrike">
                <a:solidFill>
                  <a:srgbClr val="000000"/>
                </a:solidFill>
                <a:latin typeface="Arial"/>
              </a:rPr>
              <a:t>SALES/MARKETING - PERFORMANCE TO DATE</a:t>
            </a:r>
          </a:p>
        </p:txBody>
      </p:sp>
      <p:sp>
        <p:nvSpPr>
          <p:cNvPr id="8" name="TextBox 7"/>
          <p:cNvSpPr txBox="1"/>
          <p:nvPr/>
        </p:nvSpPr>
        <p:spPr>
          <a:xfrm>
            <a:off x="95250" y="238125"/>
            <a:ext cx="8210550" cy="0"/>
          </a:xfrm>
          <a:prstGeom prst="rect">
            <a:avLst/>
          </a:prstGeom>
          <a:noFill/>
        </p:spPr>
        <p:txBody>
          <a:bodyPr wrap="square" rtlCol="0">
            <a:spAutoFit/>
          </a:bodyPr>
          <a:lstStyle/>
          <a:p>
            <a:pPr lvl="0" indent="0" algn="l" fontAlgn="base"/>
            <a:r>
              <a:rPr sz="1800" b="0" i="0" u="none" strike="noStrike">
                <a:solidFill>
                  <a:srgbClr val="959898"/>
                </a:solidFill>
                <a:latin typeface="Arial"/>
              </a:rPr>
              <a:t>SALES/MARKETING - PERFORMANCE TO DATE</a:t>
            </a:r>
          </a:p>
        </p:txBody>
      </p:sp>
      <p:sp>
        <p:nvSpPr>
          <p:cNvPr id="9" name="TextBox 8"/>
          <p:cNvSpPr txBox="1"/>
          <p:nvPr/>
        </p:nvSpPr>
        <p:spPr>
          <a:xfrm>
            <a:off x="285750" y="666750"/>
            <a:ext cx="3333750" cy="1238250"/>
          </a:xfrm>
          <a:prstGeom prst="rect">
            <a:avLst/>
          </a:prstGeom>
          <a:noFill/>
        </p:spPr>
        <p:txBody>
          <a:bodyPr wrap="square" rtlCol="0">
            <a:spAutoFit/>
          </a:bodyPr>
          <a:lstStyle/>
          <a:p>
            <a:pPr lvl="0" indent="0" algn="l" fontAlgn="base"/>
            <a:r>
              <a:rPr sz="2000" b="1" i="0" u="none" strike="noStrike">
                <a:solidFill>
                  <a:srgbClr val="959898"/>
                </a:solidFill>
                <a:latin typeface="Arial"/>
              </a:rPr>
              <a:t>DEPARTMENT GOALS</a:t>
            </a:r>
          </a:p>
        </p:txBody>
      </p:sp>
      <p:sp>
        <p:nvSpPr>
          <p:cNvPr id="10" name="TextBox 9"/>
          <p:cNvSpPr txBox="1"/>
          <p:nvPr/>
        </p:nvSpPr>
        <p:spPr>
          <a:xfrm>
            <a:off x="285750" y="1428750"/>
            <a:ext cx="4953000" cy="857250"/>
          </a:xfrm>
          <a:prstGeom prst="rect">
            <a:avLst/>
          </a:prstGeom>
          <a:noFill/>
        </p:spPr>
        <p:txBody>
          <a:bodyPr wrap="square" rtlCol="0">
            <a:spAutoFit/>
          </a:bodyPr>
          <a:lstStyle/>
          <a:p>
            <a:pPr lvl="0" indent="0" algn="l" fontAlgn="base"/>
            <a:r>
              <a:rPr sz="1400" b="0" i="0" u="none" strike="noStrike">
                <a:solidFill>
                  <a:srgbClr val="000000"/>
                </a:solidFill>
                <a:latin typeface="Arial"/>
              </a:rPr>
              <a:t>4.2.3 Obtain 1 new client in the nonprofit sector monthly.</a:t>
            </a:r>
          </a:p>
        </p:txBody>
      </p:sp>
      <p:sp>
        <p:nvSpPr>
          <p:cNvPr id="11" name="TextBox 10"/>
          <p:cNvSpPr txBox="1"/>
          <p:nvPr/>
        </p:nvSpPr>
        <p:spPr>
          <a:xfrm>
            <a:off x="285750" y="2286000"/>
            <a:ext cx="4953000" cy="333375"/>
          </a:xfrm>
          <a:prstGeom prst="rect">
            <a:avLst/>
          </a:prstGeom>
          <a:noFill/>
        </p:spPr>
        <p:txBody>
          <a:bodyPr wrap="square" rtlCol="0">
            <a:spAutoFit/>
          </a:bodyPr>
          <a:lstStyle/>
          <a:p>
            <a:pPr lvl="0" indent="0" algn="l" fontAlgn="base"/>
            <a:r>
              <a:rPr sz="1400" b="1" i="0" u="none" strike="noStrike">
                <a:solidFill>
                  <a:srgbClr val="000000"/>
                </a:solidFill>
                <a:latin typeface="Arial"/>
              </a:rPr>
              <a:t>Measure: </a:t>
            </a:r>
            <a:r>
              <a:rPr sz="1400" b="0" i="0" u="none" strike="noStrike">
                <a:solidFill>
                  <a:srgbClr val="000000"/>
                </a:solidFill>
                <a:latin typeface="Arial"/>
              </a:rPr>
              <a:t># of new nonprofit clients</a:t>
            </a:r>
          </a:p>
        </p:txBody>
      </p:sp>
      <p:sp>
        <p:nvSpPr>
          <p:cNvPr id="12" name="TextBox 11"/>
          <p:cNvSpPr txBox="1"/>
          <p:nvPr/>
        </p:nvSpPr>
        <p:spPr>
          <a:xfrm>
            <a:off x="6010275" y="1809750"/>
            <a:ext cx="2857500" cy="381000"/>
          </a:xfrm>
          <a:prstGeom prst="rect">
            <a:avLst/>
          </a:prstGeom>
          <a:noFill/>
        </p:spPr>
        <p:txBody>
          <a:bodyPr wrap="square" rtlCol="0">
            <a:spAutoFit/>
          </a:bodyPr>
          <a:lstStyle/>
          <a:p>
            <a:pPr lvl="0" indent="0" algn="ctr" fontAlgn="base"/>
            <a:r>
              <a:rPr sz="2800" b="1" i="0" u="none" strike="noStrike">
                <a:solidFill>
                  <a:srgbClr val="FFFFFF"/>
                </a:solidFill>
                <a:latin typeface="Arial"/>
              </a:rPr>
              <a:t>2</a:t>
            </a:r>
          </a:p>
        </p:txBody>
      </p:sp>
      <p:sp>
        <p:nvSpPr>
          <p:cNvPr id="13" name="TextBox 12"/>
          <p:cNvSpPr txBox="1"/>
          <p:nvPr/>
        </p:nvSpPr>
        <p:spPr>
          <a:xfrm>
            <a:off x="6010275" y="2524125"/>
            <a:ext cx="2857500" cy="381000"/>
          </a:xfrm>
          <a:prstGeom prst="rect">
            <a:avLst/>
          </a:prstGeom>
          <a:noFill/>
        </p:spPr>
        <p:txBody>
          <a:bodyPr wrap="square" rtlCol="0">
            <a:spAutoFit/>
          </a:bodyPr>
          <a:lstStyle/>
          <a:p>
            <a:pPr lvl="0" indent="0" algn="ctr" fontAlgn="base"/>
            <a:r>
              <a:rPr sz="1400" b="1" i="0" u="none" strike="noStrike">
                <a:solidFill>
                  <a:srgbClr val="000000"/>
                </a:solidFill>
                <a:latin typeface="Arial"/>
              </a:rPr>
              <a:t>Target: 12</a:t>
            </a:r>
          </a:p>
        </p:txBody>
      </p:sp>
      <p:sp>
        <p:nvSpPr>
          <p:cNvPr id="14" name="TextBox 13"/>
          <p:cNvSpPr txBox="1"/>
          <p:nvPr/>
        </p:nvSpPr>
        <p:spPr>
          <a:xfrm>
            <a:off x="5238750" y="1285875"/>
            <a:ext cx="3810000" cy="857250"/>
          </a:xfrm>
          <a:prstGeom prst="rect">
            <a:avLst/>
          </a:prstGeom>
          <a:noFill/>
        </p:spPr>
        <p:txBody>
          <a:bodyPr wrap="square" rtlCol="0">
            <a:spAutoFit/>
          </a:bodyPr>
          <a:lstStyle/>
          <a:p>
            <a:pPr lvl="0" indent="0" algn="l" fontAlgn="base"/>
            <a:r>
              <a:t/>
            </a:r>
            <a:br/>
            <a:endParaRPr/>
          </a:p>
        </p:txBody>
      </p:sp>
      <p:sp>
        <p:nvSpPr>
          <p:cNvPr id="15" name="TextBox 14"/>
          <p:cNvSpPr txBox="1"/>
          <p:nvPr/>
        </p:nvSpPr>
        <p:spPr>
          <a:xfrm>
            <a:off x="8477250" y="6477000"/>
            <a:ext cx="666750" cy="190500"/>
          </a:xfrm>
          <a:prstGeom prst="rect">
            <a:avLst/>
          </a:prstGeom>
          <a:noFill/>
        </p:spPr>
        <p:txBody>
          <a:bodyPr wrap="square" rtlCol="0">
            <a:spAutoFit/>
          </a:bodyPr>
          <a:lstStyle/>
          <a:p>
            <a:pPr lvl="0" indent="0" algn="r" fontAlgn="base"/>
            <a:r>
              <a:rPr sz="1200" b="0" i="0" u="none" strike="noStrike">
                <a:solidFill>
                  <a:srgbClr val="9B9B9B"/>
                </a:solidFill>
                <a:latin typeface="Arial"/>
              </a:rPr>
              <a:t>28</a:t>
            </a:r>
            <a:r>
              <a:t/>
            </a:r>
            <a:b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Header Strip" descr="Gray Strip"/>
          <p:cNvPicPr>
            <a:picLocks noChangeAspect="1"/>
          </p:cNvPicPr>
          <p:nvPr/>
        </p:nvPicPr>
        <p:blipFill>
          <a:blip r:embed="rId2"/>
          <a:stretch>
            <a:fillRect/>
          </a:stretch>
        </p:blipFill>
        <p:spPr>
          <a:xfrm>
            <a:off x="0" y="142875"/>
            <a:ext cx="9163050" cy="457200"/>
          </a:xfrm>
          <a:prstGeom prst="rect">
            <a:avLst/>
          </a:prstGeom>
        </p:spPr>
      </p:pic>
      <p:pic>
        <p:nvPicPr>
          <p:cNvPr id="2" name="Header Logo Background" descr="M3 Header Logo"/>
          <p:cNvPicPr>
            <a:picLocks noChangeAspect="1"/>
          </p:cNvPicPr>
          <p:nvPr/>
        </p:nvPicPr>
        <p:blipFill>
          <a:blip r:embed="rId3"/>
          <a:stretch>
            <a:fillRect/>
          </a:stretch>
        </p:blipFill>
        <p:spPr>
          <a:xfrm>
            <a:off x="6496050" y="0"/>
            <a:ext cx="2476500" cy="1085850"/>
          </a:xfrm>
          <a:prstGeom prst="rect">
            <a:avLst/>
          </a:prstGeom>
        </p:spPr>
      </p:pic>
      <p:pic>
        <p:nvPicPr>
          <p:cNvPr id="3" name="Header Logo" descr="M3 Header Logo"/>
          <p:cNvPicPr>
            <a:picLocks noChangeAspect="1"/>
          </p:cNvPicPr>
          <p:nvPr/>
        </p:nvPicPr>
        <p:blipFill>
          <a:blip r:embed="rId4"/>
          <a:stretch>
            <a:fillRect/>
          </a:stretch>
        </p:blipFill>
        <p:spPr>
          <a:xfrm>
            <a:off x="7019925" y="266700"/>
            <a:ext cx="1666875" cy="533400"/>
          </a:xfrm>
          <a:prstGeom prst="rect">
            <a:avLst/>
          </a:prstGeom>
        </p:spPr>
      </p:pic>
      <p:pic>
        <p:nvPicPr>
          <p:cNvPr id="4" name="Glasses" descr="Glasses"/>
          <p:cNvPicPr>
            <a:picLocks noChangeAspect="1"/>
          </p:cNvPicPr>
          <p:nvPr/>
        </p:nvPicPr>
        <p:blipFill>
          <a:blip r:embed="rId5"/>
          <a:stretch>
            <a:fillRect/>
          </a:stretch>
        </p:blipFill>
        <p:spPr>
          <a:xfrm>
            <a:off x="0" y="2305050"/>
            <a:ext cx="3933825" cy="4095750"/>
          </a:xfrm>
          <a:prstGeom prst="rect">
            <a:avLst/>
          </a:prstGeom>
        </p:spPr>
      </p:pic>
      <p:pic>
        <p:nvPicPr>
          <p:cNvPr id="5" name="Footer Logo" descr="PHPPowerPoint logo"/>
          <p:cNvPicPr>
            <a:picLocks noChangeAspect="1"/>
          </p:cNvPicPr>
          <p:nvPr/>
        </p:nvPicPr>
        <p:blipFill>
          <a:blip r:embed="rId6"/>
          <a:stretch>
            <a:fillRect/>
          </a:stretch>
        </p:blipFill>
        <p:spPr>
          <a:xfrm>
            <a:off x="0" y="6381750"/>
            <a:ext cx="9163050" cy="504825"/>
          </a:xfrm>
          <a:prstGeom prst="rect">
            <a:avLst/>
          </a:prstGeom>
        </p:spPr>
      </p:pic>
      <p:sp>
        <p:nvSpPr>
          <p:cNvPr id="6" name="TextBox 5"/>
          <p:cNvSpPr txBox="1"/>
          <p:nvPr/>
        </p:nvSpPr>
        <p:spPr>
          <a:xfrm>
            <a:off x="104775" y="247650"/>
            <a:ext cx="8210550" cy="0"/>
          </a:xfrm>
          <a:prstGeom prst="rect">
            <a:avLst/>
          </a:prstGeom>
          <a:noFill/>
        </p:spPr>
        <p:txBody>
          <a:bodyPr wrap="square" rtlCol="0">
            <a:spAutoFit/>
          </a:bodyPr>
          <a:lstStyle/>
          <a:p>
            <a:pPr lvl="0" indent="0" algn="l" fontAlgn="base"/>
            <a:r>
              <a:rPr sz="1800" b="0" i="0" u="none" strike="noStrike">
                <a:solidFill>
                  <a:srgbClr val="000000"/>
                </a:solidFill>
                <a:latin typeface="Arial"/>
              </a:rPr>
              <a:t>SALES/MARKETING - FOCUS FOR NEXT QUARTER</a:t>
            </a:r>
          </a:p>
        </p:txBody>
      </p:sp>
      <p:sp>
        <p:nvSpPr>
          <p:cNvPr id="7" name="TextBox 6"/>
          <p:cNvSpPr txBox="1"/>
          <p:nvPr/>
        </p:nvSpPr>
        <p:spPr>
          <a:xfrm>
            <a:off x="95250" y="238125"/>
            <a:ext cx="8210550" cy="0"/>
          </a:xfrm>
          <a:prstGeom prst="rect">
            <a:avLst/>
          </a:prstGeom>
          <a:noFill/>
        </p:spPr>
        <p:txBody>
          <a:bodyPr wrap="square" rtlCol="0">
            <a:spAutoFit/>
          </a:bodyPr>
          <a:lstStyle/>
          <a:p>
            <a:pPr lvl="0" indent="0" algn="l" fontAlgn="base"/>
            <a:r>
              <a:rPr sz="1800" b="0" i="0" u="none" strike="noStrike">
                <a:solidFill>
                  <a:srgbClr val="959898"/>
                </a:solidFill>
                <a:latin typeface="Arial"/>
              </a:rPr>
              <a:t>SALES/MARKETING - FOCUS FOR NEXT QUARTER</a:t>
            </a:r>
          </a:p>
        </p:txBody>
      </p:sp>
      <p:sp>
        <p:nvSpPr>
          <p:cNvPr id="8" name="TextBox 7"/>
          <p:cNvSpPr txBox="1"/>
          <p:nvPr/>
        </p:nvSpPr>
        <p:spPr>
          <a:xfrm>
            <a:off x="571500" y="1381125"/>
            <a:ext cx="8210550" cy="0"/>
          </a:xfrm>
          <a:prstGeom prst="rect">
            <a:avLst/>
          </a:prstGeom>
          <a:noFill/>
        </p:spPr>
        <p:txBody>
          <a:bodyPr wrap="square" rtlCol="0">
            <a:spAutoFit/>
          </a:bodyPr>
          <a:lstStyle/>
          <a:p>
            <a:pPr lvl="0" indent="0" algn="l" fontAlgn="base"/>
            <a:r>
              <a:rPr sz="2000" b="0" i="0" u="none" strike="noStrike">
                <a:solidFill>
                  <a:srgbClr val="4D4D4D"/>
                </a:solidFill>
                <a:latin typeface="Arial"/>
              </a:rPr>
              <a:t>• Create sales copy for new service packages.</a:t>
            </a:r>
          </a:p>
        </p:txBody>
      </p:sp>
      <p:sp>
        <p:nvSpPr>
          <p:cNvPr id="9" name="TextBox 8"/>
          <p:cNvSpPr txBox="1"/>
          <p:nvPr/>
        </p:nvSpPr>
        <p:spPr>
          <a:xfrm>
            <a:off x="571500" y="1714500"/>
            <a:ext cx="8210550" cy="0"/>
          </a:xfrm>
          <a:prstGeom prst="rect">
            <a:avLst/>
          </a:prstGeom>
          <a:noFill/>
        </p:spPr>
        <p:txBody>
          <a:bodyPr wrap="square" rtlCol="0">
            <a:spAutoFit/>
          </a:bodyPr>
          <a:lstStyle/>
          <a:p>
            <a:pPr lvl="0" indent="0" algn="l" fontAlgn="base"/>
            <a:r>
              <a:rPr sz="2000" b="0" i="0" u="none" strike="noStrike">
                <a:solidFill>
                  <a:srgbClr val="4D4D4D"/>
                </a:solidFill>
                <a:latin typeface="Arial"/>
              </a:rPr>
              <a:t>• Compile current customer list</a:t>
            </a:r>
          </a:p>
        </p:txBody>
      </p:sp>
      <p:sp>
        <p:nvSpPr>
          <p:cNvPr id="10" name="TextBox 9"/>
          <p:cNvSpPr txBox="1"/>
          <p:nvPr/>
        </p:nvSpPr>
        <p:spPr>
          <a:xfrm>
            <a:off x="571500" y="2047875"/>
            <a:ext cx="8210550" cy="0"/>
          </a:xfrm>
          <a:prstGeom prst="rect">
            <a:avLst/>
          </a:prstGeom>
          <a:noFill/>
        </p:spPr>
        <p:txBody>
          <a:bodyPr wrap="square" rtlCol="0">
            <a:spAutoFit/>
          </a:bodyPr>
          <a:lstStyle/>
          <a:p>
            <a:pPr lvl="0" indent="0" algn="l" fontAlgn="base"/>
            <a:r>
              <a:rPr sz="2000" b="0" i="0" u="none" strike="noStrike">
                <a:solidFill>
                  <a:srgbClr val="4D4D4D"/>
                </a:solidFill>
                <a:latin typeface="Arial"/>
              </a:rPr>
              <a:t>• Develop campaign material for new markets.</a:t>
            </a:r>
          </a:p>
        </p:txBody>
      </p:sp>
      <p:sp>
        <p:nvSpPr>
          <p:cNvPr id="11" name="TextBox 10"/>
          <p:cNvSpPr txBox="1"/>
          <p:nvPr/>
        </p:nvSpPr>
        <p:spPr>
          <a:xfrm>
            <a:off x="571500" y="2381250"/>
            <a:ext cx="8210550" cy="0"/>
          </a:xfrm>
          <a:prstGeom prst="rect">
            <a:avLst/>
          </a:prstGeom>
          <a:noFill/>
        </p:spPr>
        <p:txBody>
          <a:bodyPr wrap="square" rtlCol="0">
            <a:spAutoFit/>
          </a:bodyPr>
          <a:lstStyle/>
          <a:p>
            <a:pPr lvl="0" indent="0" algn="l" fontAlgn="base"/>
            <a:r>
              <a:rPr sz="2000" b="0" i="0" u="none" strike="noStrike">
                <a:solidFill>
                  <a:srgbClr val="4D4D4D"/>
                </a:solidFill>
                <a:latin typeface="Arial"/>
              </a:rPr>
              <a:t>• Determine budget for party</a:t>
            </a:r>
          </a:p>
        </p:txBody>
      </p:sp>
      <p:sp>
        <p:nvSpPr>
          <p:cNvPr id="12" name="TextBox 11"/>
          <p:cNvSpPr txBox="1"/>
          <p:nvPr/>
        </p:nvSpPr>
        <p:spPr>
          <a:xfrm>
            <a:off x="571500" y="2714625"/>
            <a:ext cx="8210550" cy="0"/>
          </a:xfrm>
          <a:prstGeom prst="rect">
            <a:avLst/>
          </a:prstGeom>
          <a:noFill/>
        </p:spPr>
        <p:txBody>
          <a:bodyPr wrap="square" rtlCol="0">
            <a:spAutoFit/>
          </a:bodyPr>
          <a:lstStyle/>
          <a:p>
            <a:pPr lvl="0" indent="0" algn="l" fontAlgn="base"/>
            <a:r>
              <a:rPr sz="2000" b="0" i="0" u="none" strike="noStrike">
                <a:solidFill>
                  <a:srgbClr val="4D4D4D"/>
                </a:solidFill>
                <a:latin typeface="Arial"/>
              </a:rPr>
              <a:t>• Solicit ideas for theme, entertainment, catering.</a:t>
            </a:r>
          </a:p>
        </p:txBody>
      </p:sp>
      <p:sp>
        <p:nvSpPr>
          <p:cNvPr id="13" name="TextBox 12"/>
          <p:cNvSpPr txBox="1"/>
          <p:nvPr/>
        </p:nvSpPr>
        <p:spPr>
          <a:xfrm>
            <a:off x="8477250" y="6477000"/>
            <a:ext cx="666750" cy="190500"/>
          </a:xfrm>
          <a:prstGeom prst="rect">
            <a:avLst/>
          </a:prstGeom>
          <a:noFill/>
        </p:spPr>
        <p:txBody>
          <a:bodyPr wrap="square" rtlCol="0">
            <a:spAutoFit/>
          </a:bodyPr>
          <a:lstStyle/>
          <a:p>
            <a:pPr lvl="0" indent="0" algn="r" fontAlgn="base"/>
            <a:r>
              <a:rPr sz="1200" b="0" i="0" u="none" strike="noStrike">
                <a:solidFill>
                  <a:srgbClr val="9B9B9B"/>
                </a:solidFill>
                <a:latin typeface="Arial"/>
              </a:rPr>
              <a:t>29</a:t>
            </a:r>
            <a:r>
              <a:t/>
            </a:r>
            <a:b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Header Strip" descr="Gray Strip"/>
          <p:cNvPicPr>
            <a:picLocks noChangeAspect="1"/>
          </p:cNvPicPr>
          <p:nvPr/>
        </p:nvPicPr>
        <p:blipFill>
          <a:blip r:embed="rId2"/>
          <a:stretch>
            <a:fillRect/>
          </a:stretch>
        </p:blipFill>
        <p:spPr>
          <a:xfrm>
            <a:off x="0" y="142875"/>
            <a:ext cx="9163050" cy="457200"/>
          </a:xfrm>
          <a:prstGeom prst="rect">
            <a:avLst/>
          </a:prstGeom>
        </p:spPr>
      </p:pic>
      <p:pic>
        <p:nvPicPr>
          <p:cNvPr id="2" name="Header Logo Background" descr="M3 Header Logo"/>
          <p:cNvPicPr>
            <a:picLocks noChangeAspect="1"/>
          </p:cNvPicPr>
          <p:nvPr/>
        </p:nvPicPr>
        <p:blipFill>
          <a:blip r:embed="rId3"/>
          <a:stretch>
            <a:fillRect/>
          </a:stretch>
        </p:blipFill>
        <p:spPr>
          <a:xfrm>
            <a:off x="6496050" y="0"/>
            <a:ext cx="2476500" cy="1085850"/>
          </a:xfrm>
          <a:prstGeom prst="rect">
            <a:avLst/>
          </a:prstGeom>
        </p:spPr>
      </p:pic>
      <p:pic>
        <p:nvPicPr>
          <p:cNvPr id="3" name="Header Logo" descr="M3 Header Logo"/>
          <p:cNvPicPr>
            <a:picLocks noChangeAspect="1"/>
          </p:cNvPicPr>
          <p:nvPr/>
        </p:nvPicPr>
        <p:blipFill>
          <a:blip r:embed="rId4"/>
          <a:stretch>
            <a:fillRect/>
          </a:stretch>
        </p:blipFill>
        <p:spPr>
          <a:xfrm>
            <a:off x="7019925" y="266700"/>
            <a:ext cx="1666875" cy="533400"/>
          </a:xfrm>
          <a:prstGeom prst="rect">
            <a:avLst/>
          </a:prstGeom>
        </p:spPr>
      </p:pic>
      <p:pic>
        <p:nvPicPr>
          <p:cNvPr id="4" name="Title Fade" descr="Title Fade"/>
          <p:cNvPicPr>
            <a:picLocks noChangeAspect="1"/>
          </p:cNvPicPr>
          <p:nvPr/>
        </p:nvPicPr>
        <p:blipFill>
          <a:blip r:embed="rId5"/>
          <a:stretch>
            <a:fillRect/>
          </a:stretch>
        </p:blipFill>
        <p:spPr>
          <a:xfrm>
            <a:off x="285750" y="2857500"/>
            <a:ext cx="8191500" cy="628650"/>
          </a:xfrm>
          <a:prstGeom prst="rect">
            <a:avLst/>
          </a:prstGeom>
        </p:spPr>
      </p:pic>
      <p:pic>
        <p:nvPicPr>
          <p:cNvPr id="5" name="Footer Logo" descr="PHPPowerPoint logo"/>
          <p:cNvPicPr>
            <a:picLocks noChangeAspect="1"/>
          </p:cNvPicPr>
          <p:nvPr/>
        </p:nvPicPr>
        <p:blipFill>
          <a:blip r:embed="rId6"/>
          <a:stretch>
            <a:fillRect/>
          </a:stretch>
        </p:blipFill>
        <p:spPr>
          <a:xfrm>
            <a:off x="0" y="6381750"/>
            <a:ext cx="9163050" cy="504825"/>
          </a:xfrm>
          <a:prstGeom prst="rect">
            <a:avLst/>
          </a:prstGeom>
        </p:spPr>
      </p:pic>
      <p:sp>
        <p:nvSpPr>
          <p:cNvPr id="6" name="TextBox 5"/>
          <p:cNvSpPr txBox="1"/>
          <p:nvPr/>
        </p:nvSpPr>
        <p:spPr>
          <a:xfrm>
            <a:off x="762000" y="3619500"/>
            <a:ext cx="7620000" cy="571500"/>
          </a:xfrm>
          <a:prstGeom prst="rect">
            <a:avLst/>
          </a:prstGeom>
          <a:noFill/>
        </p:spPr>
        <p:txBody>
          <a:bodyPr wrap="square" rtlCol="0">
            <a:spAutoFit/>
          </a:bodyPr>
          <a:lstStyle/>
          <a:p>
            <a:pPr lvl="0" indent="0" algn="l" fontAlgn="base"/>
            <a:r>
              <a:rPr sz="2000" b="1" i="0" u="none" strike="noStrike">
                <a:solidFill>
                  <a:srgbClr val="000000"/>
                </a:solidFill>
                <a:latin typeface="Arial"/>
              </a:rPr>
              <a:t>Web Specialists</a:t>
            </a:r>
          </a:p>
        </p:txBody>
      </p:sp>
      <p:sp>
        <p:nvSpPr>
          <p:cNvPr id="7" name="TextBox 6"/>
          <p:cNvSpPr txBox="1"/>
          <p:nvPr/>
        </p:nvSpPr>
        <p:spPr>
          <a:xfrm>
            <a:off x="762000" y="4000500"/>
            <a:ext cx="7620000" cy="571500"/>
          </a:xfrm>
          <a:prstGeom prst="rect">
            <a:avLst/>
          </a:prstGeom>
          <a:noFill/>
        </p:spPr>
        <p:txBody>
          <a:bodyPr wrap="square" rtlCol="0">
            <a:spAutoFit/>
          </a:bodyPr>
          <a:lstStyle/>
          <a:p>
            <a:pPr lvl="0" indent="0" algn="l" fontAlgn="base"/>
            <a:r>
              <a:rPr sz="4000" b="0" i="0" u="none" strike="noStrike">
                <a:solidFill>
                  <a:srgbClr val="959595"/>
                </a:solidFill>
                <a:latin typeface="Arial"/>
              </a:rPr>
              <a:t>Greg Smart</a:t>
            </a:r>
          </a:p>
        </p:txBody>
      </p:sp>
      <p:sp>
        <p:nvSpPr>
          <p:cNvPr id="8" name="TextBox 7"/>
          <p:cNvSpPr txBox="1"/>
          <p:nvPr/>
        </p:nvSpPr>
        <p:spPr>
          <a:xfrm>
            <a:off x="8477250" y="6477000"/>
            <a:ext cx="666750" cy="190500"/>
          </a:xfrm>
          <a:prstGeom prst="rect">
            <a:avLst/>
          </a:prstGeom>
          <a:noFill/>
        </p:spPr>
        <p:txBody>
          <a:bodyPr wrap="square" rtlCol="0">
            <a:spAutoFit/>
          </a:bodyPr>
          <a:lstStyle/>
          <a:p>
            <a:pPr lvl="0" indent="0" algn="r" fontAlgn="base"/>
            <a:r>
              <a:rPr sz="1200" b="0" i="0" u="none" strike="noStrike">
                <a:solidFill>
                  <a:srgbClr val="9B9B9B"/>
                </a:solidFill>
                <a:latin typeface="Arial"/>
              </a:rPr>
              <a:t>30</a:t>
            </a:r>
            <a:r>
              <a:t/>
            </a:r>
            <a:br/>
            <a:endParaRPr/>
          </a:p>
        </p:txBody>
      </p:sp>
      <p:sp>
        <p:nvSpPr>
          <p:cNvPr id="9" name="TextBox 8"/>
          <p:cNvSpPr txBox="1"/>
          <p:nvPr/>
        </p:nvSpPr>
        <p:spPr>
          <a:xfrm>
            <a:off x="8477250" y="6477000"/>
            <a:ext cx="666750" cy="190500"/>
          </a:xfrm>
          <a:prstGeom prst="rect">
            <a:avLst/>
          </a:prstGeom>
          <a:noFill/>
        </p:spPr>
        <p:txBody>
          <a:bodyPr wrap="square" rtlCol="0">
            <a:spAutoFit/>
          </a:bodyPr>
          <a:lstStyle/>
          <a:p>
            <a:pPr lvl="0" indent="0" algn="r" fontAlgn="base"/>
            <a:r>
              <a:rPr sz="1200" b="0" i="0" u="none" strike="noStrike">
                <a:solidFill>
                  <a:srgbClr val="9B9B9B"/>
                </a:solidFill>
                <a:latin typeface="Arial"/>
              </a:rPr>
              <a:t>31</a:t>
            </a:r>
            <a:r>
              <a:t/>
            </a:r>
            <a:b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Header Strip" descr="Gray Strip"/>
          <p:cNvPicPr>
            <a:picLocks noChangeAspect="1"/>
          </p:cNvPicPr>
          <p:nvPr/>
        </p:nvPicPr>
        <p:blipFill>
          <a:blip r:embed="rId2"/>
          <a:stretch>
            <a:fillRect/>
          </a:stretch>
        </p:blipFill>
        <p:spPr>
          <a:xfrm>
            <a:off x="0" y="142875"/>
            <a:ext cx="9163050" cy="457200"/>
          </a:xfrm>
          <a:prstGeom prst="rect">
            <a:avLst/>
          </a:prstGeom>
        </p:spPr>
      </p:pic>
      <p:pic>
        <p:nvPicPr>
          <p:cNvPr id="2" name="Header Logo Background" descr="M3 Header Logo"/>
          <p:cNvPicPr>
            <a:picLocks noChangeAspect="1"/>
          </p:cNvPicPr>
          <p:nvPr/>
        </p:nvPicPr>
        <p:blipFill>
          <a:blip r:embed="rId3"/>
          <a:stretch>
            <a:fillRect/>
          </a:stretch>
        </p:blipFill>
        <p:spPr>
          <a:xfrm>
            <a:off x="6496050" y="0"/>
            <a:ext cx="2476500" cy="1085850"/>
          </a:xfrm>
          <a:prstGeom prst="rect">
            <a:avLst/>
          </a:prstGeom>
        </p:spPr>
      </p:pic>
      <p:pic>
        <p:nvPicPr>
          <p:cNvPr id="3" name="Header Logo" descr="M3 Header Logo"/>
          <p:cNvPicPr>
            <a:picLocks noChangeAspect="1"/>
          </p:cNvPicPr>
          <p:nvPr/>
        </p:nvPicPr>
        <p:blipFill>
          <a:blip r:embed="rId4"/>
          <a:stretch>
            <a:fillRect/>
          </a:stretch>
        </p:blipFill>
        <p:spPr>
          <a:xfrm>
            <a:off x="7019925" y="266700"/>
            <a:ext cx="1666875" cy="533400"/>
          </a:xfrm>
          <a:prstGeom prst="rect">
            <a:avLst/>
          </a:prstGeom>
        </p:spPr>
      </p:pic>
      <p:pic>
        <p:nvPicPr>
          <p:cNvPr id="4" name="Footer Logo" descr="PHPPowerPoint logo"/>
          <p:cNvPicPr>
            <a:picLocks noChangeAspect="1"/>
          </p:cNvPicPr>
          <p:nvPr/>
        </p:nvPicPr>
        <p:blipFill>
          <a:blip r:embed="rId5"/>
          <a:stretch>
            <a:fillRect/>
          </a:stretch>
        </p:blipFill>
        <p:spPr>
          <a:xfrm>
            <a:off x="0" y="6381750"/>
            <a:ext cx="9163050" cy="504825"/>
          </a:xfrm>
          <a:prstGeom prst="rect">
            <a:avLst/>
          </a:prstGeom>
        </p:spPr>
      </p:pic>
      <p:sp>
        <p:nvSpPr>
          <p:cNvPr id="5" name="TextBox 4"/>
          <p:cNvSpPr txBox="1"/>
          <p:nvPr/>
        </p:nvSpPr>
        <p:spPr>
          <a:xfrm>
            <a:off x="104775" y="247650"/>
            <a:ext cx="8210550" cy="0"/>
          </a:xfrm>
          <a:prstGeom prst="rect">
            <a:avLst/>
          </a:prstGeom>
          <a:noFill/>
        </p:spPr>
        <p:txBody>
          <a:bodyPr wrap="square" rtlCol="0">
            <a:spAutoFit/>
          </a:bodyPr>
          <a:lstStyle/>
          <a:p>
            <a:pPr lvl="0" indent="0" algn="l" fontAlgn="base"/>
            <a:r>
              <a:rPr sz="1800" b="0" i="0" u="none" strike="noStrike">
                <a:solidFill>
                  <a:srgbClr val="000000"/>
                </a:solidFill>
                <a:latin typeface="Arial"/>
              </a:rPr>
              <a:t>AGENDA</a:t>
            </a:r>
          </a:p>
        </p:txBody>
      </p:sp>
      <p:sp>
        <p:nvSpPr>
          <p:cNvPr id="6" name="TextBox 5"/>
          <p:cNvSpPr txBox="1"/>
          <p:nvPr/>
        </p:nvSpPr>
        <p:spPr>
          <a:xfrm>
            <a:off x="95250" y="238125"/>
            <a:ext cx="8210550" cy="0"/>
          </a:xfrm>
          <a:prstGeom prst="rect">
            <a:avLst/>
          </a:prstGeom>
          <a:noFill/>
        </p:spPr>
        <p:txBody>
          <a:bodyPr wrap="square" rtlCol="0">
            <a:spAutoFit/>
          </a:bodyPr>
          <a:lstStyle/>
          <a:p>
            <a:pPr lvl="0" indent="0" algn="l" fontAlgn="base"/>
            <a:r>
              <a:rPr sz="1800" b="0" i="0" u="none" strike="noStrike">
                <a:solidFill>
                  <a:srgbClr val="959898"/>
                </a:solidFill>
                <a:latin typeface="Arial"/>
              </a:rPr>
              <a:t>AGENDA</a:t>
            </a:r>
          </a:p>
        </p:txBody>
      </p:sp>
      <p:sp>
        <p:nvSpPr>
          <p:cNvPr id="7" name="TextBox 6"/>
          <p:cNvSpPr txBox="1"/>
          <p:nvPr/>
        </p:nvSpPr>
        <p:spPr>
          <a:xfrm>
            <a:off x="285750" y="1905000"/>
            <a:ext cx="8210550" cy="4762500"/>
          </a:xfrm>
          <a:prstGeom prst="rect">
            <a:avLst/>
          </a:prstGeom>
          <a:noFill/>
        </p:spPr>
        <p:txBody>
          <a:bodyPr wrap="square" rtlCol="0">
            <a:spAutoFit/>
          </a:bodyPr>
          <a:lstStyle/>
          <a:p>
            <a:pPr lvl="0" indent="0" algn="l" fontAlgn="base"/>
            <a:r>
              <a:rPr sz="2800" b="1" i="0" u="none" strike="noStrike">
                <a:solidFill>
                  <a:srgbClr val="000000"/>
                </a:solidFill>
                <a:latin typeface="Arial"/>
              </a:rPr>
              <a:t>I.	Acme Corporation Technology Overview /
	Performance
II. 	Department Review
	- Accomplishments to Date
	- Department Performance / Scorecard
	- Quarterly Focus
III.	Strategic Topics / Deep Dive
IV.	Wrap-Up and Next Steps</a:t>
            </a:r>
          </a:p>
        </p:txBody>
      </p:sp>
      <p:sp>
        <p:nvSpPr>
          <p:cNvPr id="8" name="TextBox 7"/>
          <p:cNvSpPr txBox="1"/>
          <p:nvPr/>
        </p:nvSpPr>
        <p:spPr>
          <a:xfrm>
            <a:off x="8477250" y="6477000"/>
            <a:ext cx="666750" cy="190500"/>
          </a:xfrm>
          <a:prstGeom prst="rect">
            <a:avLst/>
          </a:prstGeom>
          <a:noFill/>
        </p:spPr>
        <p:txBody>
          <a:bodyPr wrap="square" rtlCol="0">
            <a:spAutoFit/>
          </a:bodyPr>
          <a:lstStyle/>
          <a:p>
            <a:pPr lvl="0" indent="0" algn="r" fontAlgn="base"/>
            <a:r>
              <a:rPr sz="1200" b="0" i="0" u="none" strike="noStrike">
                <a:solidFill>
                  <a:srgbClr val="9B9B9B"/>
                </a:solidFill>
                <a:latin typeface="Arial"/>
              </a:rPr>
              <a:t>2</a:t>
            </a:r>
            <a:r>
              <a:t/>
            </a:r>
            <a:b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Header Strip" descr="Gray Strip"/>
          <p:cNvPicPr>
            <a:picLocks noChangeAspect="1"/>
          </p:cNvPicPr>
          <p:nvPr/>
        </p:nvPicPr>
        <p:blipFill>
          <a:blip r:embed="rId2"/>
          <a:stretch>
            <a:fillRect/>
          </a:stretch>
        </p:blipFill>
        <p:spPr>
          <a:xfrm>
            <a:off x="0" y="142875"/>
            <a:ext cx="9163050" cy="457200"/>
          </a:xfrm>
          <a:prstGeom prst="rect">
            <a:avLst/>
          </a:prstGeom>
        </p:spPr>
      </p:pic>
      <p:pic>
        <p:nvPicPr>
          <p:cNvPr id="2" name="Header Logo Background" descr="M3 Header Logo"/>
          <p:cNvPicPr>
            <a:picLocks noChangeAspect="1"/>
          </p:cNvPicPr>
          <p:nvPr/>
        </p:nvPicPr>
        <p:blipFill>
          <a:blip r:embed="rId3"/>
          <a:stretch>
            <a:fillRect/>
          </a:stretch>
        </p:blipFill>
        <p:spPr>
          <a:xfrm>
            <a:off x="6496050" y="0"/>
            <a:ext cx="2476500" cy="1085850"/>
          </a:xfrm>
          <a:prstGeom prst="rect">
            <a:avLst/>
          </a:prstGeom>
        </p:spPr>
      </p:pic>
      <p:pic>
        <p:nvPicPr>
          <p:cNvPr id="3" name="Header Logo" descr="M3 Header Logo"/>
          <p:cNvPicPr>
            <a:picLocks noChangeAspect="1"/>
          </p:cNvPicPr>
          <p:nvPr/>
        </p:nvPicPr>
        <p:blipFill>
          <a:blip r:embed="rId4"/>
          <a:stretch>
            <a:fillRect/>
          </a:stretch>
        </p:blipFill>
        <p:spPr>
          <a:xfrm>
            <a:off x="7019925" y="266700"/>
            <a:ext cx="1666875" cy="533400"/>
          </a:xfrm>
          <a:prstGeom prst="rect">
            <a:avLst/>
          </a:prstGeom>
        </p:spPr>
      </p:pic>
      <p:pic>
        <p:nvPicPr>
          <p:cNvPr id="4" name="separator" descr="separator"/>
          <p:cNvPicPr>
            <a:picLocks noChangeAspect="1"/>
          </p:cNvPicPr>
          <p:nvPr/>
        </p:nvPicPr>
        <p:blipFill>
          <a:blip r:embed="rId5"/>
          <a:stretch>
            <a:fillRect/>
          </a:stretch>
        </p:blipFill>
        <p:spPr>
          <a:xfrm>
            <a:off x="285750" y="2857500"/>
            <a:ext cx="8591550" cy="9525"/>
          </a:xfrm>
          <a:prstGeom prst="rect">
            <a:avLst/>
          </a:prstGeom>
        </p:spPr>
      </p:pic>
      <p:pic>
        <p:nvPicPr>
          <p:cNvPr id="5" name="separator" descr="separator"/>
          <p:cNvPicPr>
            <a:picLocks noChangeAspect="1"/>
          </p:cNvPicPr>
          <p:nvPr/>
        </p:nvPicPr>
        <p:blipFill>
          <a:blip r:embed="rId5"/>
          <a:stretch>
            <a:fillRect/>
          </a:stretch>
        </p:blipFill>
        <p:spPr>
          <a:xfrm>
            <a:off x="285750" y="4619625"/>
            <a:ext cx="8591550" cy="9525"/>
          </a:xfrm>
          <a:prstGeom prst="rect">
            <a:avLst/>
          </a:prstGeom>
        </p:spPr>
      </p:pic>
      <p:pic>
        <p:nvPicPr>
          <p:cNvPr id="6" name="Graph" descr="Graph"/>
          <p:cNvPicPr>
            <a:picLocks noChangeAspect="1"/>
          </p:cNvPicPr>
          <p:nvPr/>
        </p:nvPicPr>
        <p:blipFill>
          <a:blip r:embed="rId6"/>
          <a:stretch>
            <a:fillRect/>
          </a:stretch>
        </p:blipFill>
        <p:spPr>
          <a:xfrm>
            <a:off x="6000750" y="1238250"/>
            <a:ext cx="2857500" cy="1371600"/>
          </a:xfrm>
          <a:prstGeom prst="rect">
            <a:avLst/>
          </a:prstGeom>
        </p:spPr>
      </p:pic>
      <p:pic>
        <p:nvPicPr>
          <p:cNvPr id="7" name="Gauges" descr="Gauges"/>
          <p:cNvPicPr>
            <a:picLocks noChangeAspect="1"/>
          </p:cNvPicPr>
          <p:nvPr/>
        </p:nvPicPr>
        <p:blipFill>
          <a:blip r:embed="rId7"/>
          <a:stretch>
            <a:fillRect/>
          </a:stretch>
        </p:blipFill>
        <p:spPr>
          <a:xfrm>
            <a:off x="5238750" y="2895600"/>
            <a:ext cx="3867150" cy="1714500"/>
          </a:xfrm>
          <a:prstGeom prst="rect">
            <a:avLst/>
          </a:prstGeom>
        </p:spPr>
      </p:pic>
      <p:pic>
        <p:nvPicPr>
          <p:cNvPr id="8" name="Gauges" descr="Gauges"/>
          <p:cNvPicPr>
            <a:picLocks noChangeAspect="1"/>
          </p:cNvPicPr>
          <p:nvPr/>
        </p:nvPicPr>
        <p:blipFill>
          <a:blip r:embed="rId8"/>
          <a:stretch>
            <a:fillRect/>
          </a:stretch>
        </p:blipFill>
        <p:spPr>
          <a:xfrm>
            <a:off x="5238750" y="4657725"/>
            <a:ext cx="3867150" cy="1714500"/>
          </a:xfrm>
          <a:prstGeom prst="rect">
            <a:avLst/>
          </a:prstGeom>
        </p:spPr>
      </p:pic>
      <p:pic>
        <p:nvPicPr>
          <p:cNvPr id="9" name="Footer Logo" descr="PHPPowerPoint logo"/>
          <p:cNvPicPr>
            <a:picLocks noChangeAspect="1"/>
          </p:cNvPicPr>
          <p:nvPr/>
        </p:nvPicPr>
        <p:blipFill>
          <a:blip r:embed="rId9"/>
          <a:stretch>
            <a:fillRect/>
          </a:stretch>
        </p:blipFill>
        <p:spPr>
          <a:xfrm>
            <a:off x="0" y="6381750"/>
            <a:ext cx="9163050" cy="504825"/>
          </a:xfrm>
          <a:prstGeom prst="rect">
            <a:avLst/>
          </a:prstGeom>
        </p:spPr>
      </p:pic>
      <p:sp>
        <p:nvSpPr>
          <p:cNvPr id="10" name="TextBox 9"/>
          <p:cNvSpPr txBox="1"/>
          <p:nvPr/>
        </p:nvSpPr>
        <p:spPr>
          <a:xfrm>
            <a:off x="104775" y="247650"/>
            <a:ext cx="8210550" cy="0"/>
          </a:xfrm>
          <a:prstGeom prst="rect">
            <a:avLst/>
          </a:prstGeom>
          <a:noFill/>
        </p:spPr>
        <p:txBody>
          <a:bodyPr wrap="square" rtlCol="0">
            <a:spAutoFit/>
          </a:bodyPr>
          <a:lstStyle/>
          <a:p>
            <a:pPr lvl="0" indent="0" algn="l" fontAlgn="base"/>
            <a:r>
              <a:rPr sz="1800" b="0" i="0" u="none" strike="noStrike">
                <a:solidFill>
                  <a:srgbClr val="000000"/>
                </a:solidFill>
                <a:latin typeface="Arial"/>
              </a:rPr>
              <a:t>WEB SPECIALISTS - PERFORMANCE TO DATE</a:t>
            </a:r>
          </a:p>
        </p:txBody>
      </p:sp>
      <p:sp>
        <p:nvSpPr>
          <p:cNvPr id="11" name="TextBox 10"/>
          <p:cNvSpPr txBox="1"/>
          <p:nvPr/>
        </p:nvSpPr>
        <p:spPr>
          <a:xfrm>
            <a:off x="95250" y="238125"/>
            <a:ext cx="8210550" cy="0"/>
          </a:xfrm>
          <a:prstGeom prst="rect">
            <a:avLst/>
          </a:prstGeom>
          <a:noFill/>
        </p:spPr>
        <p:txBody>
          <a:bodyPr wrap="square" rtlCol="0">
            <a:spAutoFit/>
          </a:bodyPr>
          <a:lstStyle/>
          <a:p>
            <a:pPr lvl="0" indent="0" algn="l" fontAlgn="base"/>
            <a:r>
              <a:rPr sz="1800" b="0" i="0" u="none" strike="noStrike">
                <a:solidFill>
                  <a:srgbClr val="959898"/>
                </a:solidFill>
                <a:latin typeface="Arial"/>
              </a:rPr>
              <a:t>WEB SPECIALISTS - PERFORMANCE TO DATE</a:t>
            </a:r>
          </a:p>
        </p:txBody>
      </p:sp>
      <p:sp>
        <p:nvSpPr>
          <p:cNvPr id="12" name="TextBox 11"/>
          <p:cNvSpPr txBox="1"/>
          <p:nvPr/>
        </p:nvSpPr>
        <p:spPr>
          <a:xfrm>
            <a:off x="285750" y="666750"/>
            <a:ext cx="3333750" cy="1238250"/>
          </a:xfrm>
          <a:prstGeom prst="rect">
            <a:avLst/>
          </a:prstGeom>
          <a:noFill/>
        </p:spPr>
        <p:txBody>
          <a:bodyPr wrap="square" rtlCol="0">
            <a:spAutoFit/>
          </a:bodyPr>
          <a:lstStyle/>
          <a:p>
            <a:pPr lvl="0" indent="0" algn="l" fontAlgn="base"/>
            <a:r>
              <a:rPr sz="2000" b="1" i="0" u="none" strike="noStrike">
                <a:solidFill>
                  <a:srgbClr val="959898"/>
                </a:solidFill>
                <a:latin typeface="Arial"/>
              </a:rPr>
              <a:t>DEPARTMENT GOALS</a:t>
            </a:r>
          </a:p>
        </p:txBody>
      </p:sp>
      <p:sp>
        <p:nvSpPr>
          <p:cNvPr id="13" name="TextBox 12"/>
          <p:cNvSpPr txBox="1"/>
          <p:nvPr/>
        </p:nvSpPr>
        <p:spPr>
          <a:xfrm>
            <a:off x="285750" y="1428750"/>
            <a:ext cx="4953000" cy="857250"/>
          </a:xfrm>
          <a:prstGeom prst="rect">
            <a:avLst/>
          </a:prstGeom>
          <a:noFill/>
        </p:spPr>
        <p:txBody>
          <a:bodyPr wrap="square" rtlCol="0">
            <a:spAutoFit/>
          </a:bodyPr>
          <a:lstStyle/>
          <a:p>
            <a:pPr lvl="0" indent="0" algn="l" fontAlgn="base"/>
            <a:r>
              <a:rPr sz="1400" b="0" i="0" u="none" strike="noStrike">
                <a:solidFill>
                  <a:srgbClr val="000000"/>
                </a:solidFill>
                <a:latin typeface="Arial"/>
              </a:rPr>
              <a:t>1.1.2 Professional Consulting: Generate $200,000 in web design consulting</a:t>
            </a:r>
          </a:p>
        </p:txBody>
      </p:sp>
      <p:sp>
        <p:nvSpPr>
          <p:cNvPr id="14" name="TextBox 13"/>
          <p:cNvSpPr txBox="1"/>
          <p:nvPr/>
        </p:nvSpPr>
        <p:spPr>
          <a:xfrm>
            <a:off x="285750" y="2286000"/>
            <a:ext cx="4953000" cy="333375"/>
          </a:xfrm>
          <a:prstGeom prst="rect">
            <a:avLst/>
          </a:prstGeom>
          <a:noFill/>
        </p:spPr>
        <p:txBody>
          <a:bodyPr wrap="square" rtlCol="0">
            <a:spAutoFit/>
          </a:bodyPr>
          <a:lstStyle/>
          <a:p>
            <a:pPr lvl="0" indent="0" algn="l" fontAlgn="base"/>
            <a:r>
              <a:rPr sz="1400" b="1" i="0" u="none" strike="noStrike">
                <a:solidFill>
                  <a:srgbClr val="000000"/>
                </a:solidFill>
                <a:latin typeface="Arial"/>
              </a:rPr>
              <a:t>Measure: </a:t>
            </a:r>
            <a:r>
              <a:rPr sz="1400" b="0" i="0" u="none" strike="noStrike">
                <a:solidFill>
                  <a:srgbClr val="000000"/>
                </a:solidFill>
                <a:latin typeface="Arial"/>
              </a:rPr>
              <a:t>$</a:t>
            </a:r>
          </a:p>
        </p:txBody>
      </p:sp>
      <p:sp>
        <p:nvSpPr>
          <p:cNvPr id="15" name="TextBox 14"/>
          <p:cNvSpPr txBox="1"/>
          <p:nvPr/>
        </p:nvSpPr>
        <p:spPr>
          <a:xfrm>
            <a:off x="6010275" y="1809750"/>
            <a:ext cx="2857500" cy="381000"/>
          </a:xfrm>
          <a:prstGeom prst="rect">
            <a:avLst/>
          </a:prstGeom>
          <a:noFill/>
        </p:spPr>
        <p:txBody>
          <a:bodyPr wrap="square" rtlCol="0">
            <a:spAutoFit/>
          </a:bodyPr>
          <a:lstStyle/>
          <a:p>
            <a:pPr lvl="0" indent="0" algn="ctr" fontAlgn="base"/>
            <a:r>
              <a:rPr sz="2600" b="1" i="0" u="none" strike="noStrike">
                <a:solidFill>
                  <a:srgbClr val="FFFFFF"/>
                </a:solidFill>
                <a:latin typeface="Arial"/>
              </a:rPr>
              <a:t>54,700</a:t>
            </a:r>
          </a:p>
        </p:txBody>
      </p:sp>
      <p:sp>
        <p:nvSpPr>
          <p:cNvPr id="16" name="TextBox 15"/>
          <p:cNvSpPr txBox="1"/>
          <p:nvPr/>
        </p:nvSpPr>
        <p:spPr>
          <a:xfrm>
            <a:off x="6010275" y="2524125"/>
            <a:ext cx="2857500" cy="381000"/>
          </a:xfrm>
          <a:prstGeom prst="rect">
            <a:avLst/>
          </a:prstGeom>
          <a:noFill/>
        </p:spPr>
        <p:txBody>
          <a:bodyPr wrap="square" rtlCol="0">
            <a:spAutoFit/>
          </a:bodyPr>
          <a:lstStyle/>
          <a:p>
            <a:pPr lvl="0" indent="0" algn="ctr" fontAlgn="base"/>
            <a:r>
              <a:rPr sz="1400" b="1" i="0" u="none" strike="noStrike">
                <a:solidFill>
                  <a:srgbClr val="000000"/>
                </a:solidFill>
                <a:latin typeface="Arial"/>
              </a:rPr>
              <a:t>Target: 200,000</a:t>
            </a:r>
          </a:p>
        </p:txBody>
      </p:sp>
      <p:sp>
        <p:nvSpPr>
          <p:cNvPr id="17" name="TextBox 16"/>
          <p:cNvSpPr txBox="1"/>
          <p:nvPr/>
        </p:nvSpPr>
        <p:spPr>
          <a:xfrm>
            <a:off x="5238750" y="1285875"/>
            <a:ext cx="3810000" cy="857250"/>
          </a:xfrm>
          <a:prstGeom prst="rect">
            <a:avLst/>
          </a:prstGeom>
          <a:noFill/>
        </p:spPr>
        <p:txBody>
          <a:bodyPr wrap="square" rtlCol="0">
            <a:spAutoFit/>
          </a:bodyPr>
          <a:lstStyle/>
          <a:p>
            <a:pPr lvl="0" indent="0" algn="l" fontAlgn="base"/>
            <a:r>
              <a:t/>
            </a:r>
            <a:br/>
            <a:endParaRPr/>
          </a:p>
        </p:txBody>
      </p:sp>
      <p:sp>
        <p:nvSpPr>
          <p:cNvPr id="18" name="TextBox 17"/>
          <p:cNvSpPr txBox="1"/>
          <p:nvPr/>
        </p:nvSpPr>
        <p:spPr>
          <a:xfrm>
            <a:off x="285750" y="3143250"/>
            <a:ext cx="4953000" cy="857250"/>
          </a:xfrm>
          <a:prstGeom prst="rect">
            <a:avLst/>
          </a:prstGeom>
          <a:noFill/>
        </p:spPr>
        <p:txBody>
          <a:bodyPr wrap="square" rtlCol="0">
            <a:spAutoFit/>
          </a:bodyPr>
          <a:lstStyle/>
          <a:p>
            <a:pPr lvl="0" indent="0" algn="l" fontAlgn="base"/>
            <a:r>
              <a:rPr sz="1400" b="0" i="0" u="none" strike="noStrike">
                <a:solidFill>
                  <a:srgbClr val="000000"/>
                </a:solidFill>
                <a:latin typeface="Arial"/>
              </a:rPr>
              <a:t>3.3.1 Develop web page to promote/sale new service packages.</a:t>
            </a:r>
          </a:p>
        </p:txBody>
      </p:sp>
      <p:sp>
        <p:nvSpPr>
          <p:cNvPr id="19" name="TextBox 18"/>
          <p:cNvSpPr txBox="1"/>
          <p:nvPr/>
        </p:nvSpPr>
        <p:spPr>
          <a:xfrm>
            <a:off x="285750" y="4000500"/>
            <a:ext cx="4953000" cy="333375"/>
          </a:xfrm>
          <a:prstGeom prst="rect">
            <a:avLst/>
          </a:prstGeom>
          <a:noFill/>
        </p:spPr>
        <p:txBody>
          <a:bodyPr wrap="square" rtlCol="0">
            <a:spAutoFit/>
          </a:bodyPr>
          <a:lstStyle/>
          <a:p>
            <a:pPr lvl="0" indent="0" algn="l" fontAlgn="base"/>
            <a:r>
              <a:rPr sz="1400" b="1" i="0" u="none" strike="noStrike">
                <a:solidFill>
                  <a:srgbClr val="000000"/>
                </a:solidFill>
                <a:latin typeface="Arial"/>
              </a:rPr>
              <a:t>Measure: </a:t>
            </a:r>
            <a:r>
              <a:rPr sz="1400" b="0" i="0" u="none" strike="noStrike">
                <a:solidFill>
                  <a:srgbClr val="000000"/>
                </a:solidFill>
                <a:latin typeface="Arial"/>
              </a:rPr>
              <a:t>% complete</a:t>
            </a:r>
          </a:p>
        </p:txBody>
      </p:sp>
      <p:sp>
        <p:nvSpPr>
          <p:cNvPr id="20" name="TextBox 19"/>
          <p:cNvSpPr txBox="1"/>
          <p:nvPr/>
        </p:nvSpPr>
        <p:spPr>
          <a:xfrm>
            <a:off x="5238750" y="3571875"/>
            <a:ext cx="3867150" cy="381000"/>
          </a:xfrm>
          <a:prstGeom prst="rect">
            <a:avLst/>
          </a:prstGeom>
          <a:noFill/>
        </p:spPr>
        <p:txBody>
          <a:bodyPr wrap="square" rtlCol="0">
            <a:spAutoFit/>
          </a:bodyPr>
          <a:lstStyle/>
          <a:p>
            <a:pPr lvl="0" indent="0" algn="ctr" fontAlgn="base"/>
            <a:r>
              <a:rPr sz="2400" b="1" i="0" u="none" strike="noStrike">
                <a:solidFill>
                  <a:srgbClr val="FFFFFF"/>
                </a:solidFill>
                <a:latin typeface="Arial"/>
              </a:rPr>
              <a:t>100 %</a:t>
            </a:r>
          </a:p>
        </p:txBody>
      </p:sp>
      <p:sp>
        <p:nvSpPr>
          <p:cNvPr id="21" name="TextBox 20"/>
          <p:cNvSpPr txBox="1"/>
          <p:nvPr/>
        </p:nvSpPr>
        <p:spPr>
          <a:xfrm>
            <a:off x="285750" y="4857750"/>
            <a:ext cx="4953000" cy="857250"/>
          </a:xfrm>
          <a:prstGeom prst="rect">
            <a:avLst/>
          </a:prstGeom>
          <a:noFill/>
        </p:spPr>
        <p:txBody>
          <a:bodyPr wrap="square" rtlCol="0">
            <a:spAutoFit/>
          </a:bodyPr>
          <a:lstStyle/>
          <a:p>
            <a:pPr lvl="0" indent="0" algn="l" fontAlgn="base"/>
            <a:r>
              <a:rPr sz="1400" b="0" i="0" u="none" strike="noStrike">
                <a:solidFill>
                  <a:srgbClr val="000000"/>
                </a:solidFill>
                <a:latin typeface="Arial"/>
              </a:rPr>
              <a:t>6.1.1 Web site: Update Google AdWords, home page and landing pages on a quarterly basis.</a:t>
            </a:r>
          </a:p>
        </p:txBody>
      </p:sp>
      <p:sp>
        <p:nvSpPr>
          <p:cNvPr id="22" name="TextBox 21"/>
          <p:cNvSpPr txBox="1"/>
          <p:nvPr/>
        </p:nvSpPr>
        <p:spPr>
          <a:xfrm>
            <a:off x="285750" y="5715000"/>
            <a:ext cx="4953000" cy="333375"/>
          </a:xfrm>
          <a:prstGeom prst="rect">
            <a:avLst/>
          </a:prstGeom>
          <a:noFill/>
        </p:spPr>
        <p:txBody>
          <a:bodyPr wrap="square" rtlCol="0">
            <a:spAutoFit/>
          </a:bodyPr>
          <a:lstStyle/>
          <a:p>
            <a:pPr lvl="0" indent="0" algn="l" fontAlgn="base"/>
            <a:r>
              <a:rPr sz="1400" b="1" i="0" u="none" strike="noStrike">
                <a:solidFill>
                  <a:srgbClr val="000000"/>
                </a:solidFill>
                <a:latin typeface="Arial"/>
              </a:rPr>
              <a:t>Measure: </a:t>
            </a:r>
            <a:r>
              <a:rPr sz="1400" b="0" i="0" u="none" strike="noStrike">
                <a:solidFill>
                  <a:srgbClr val="000000"/>
                </a:solidFill>
                <a:latin typeface="Arial"/>
              </a:rPr>
              <a:t>% Complete</a:t>
            </a:r>
          </a:p>
        </p:txBody>
      </p:sp>
      <p:sp>
        <p:nvSpPr>
          <p:cNvPr id="23" name="TextBox 22"/>
          <p:cNvSpPr txBox="1"/>
          <p:nvPr/>
        </p:nvSpPr>
        <p:spPr>
          <a:xfrm>
            <a:off x="5238750" y="5334000"/>
            <a:ext cx="3867150" cy="381000"/>
          </a:xfrm>
          <a:prstGeom prst="rect">
            <a:avLst/>
          </a:prstGeom>
          <a:noFill/>
        </p:spPr>
        <p:txBody>
          <a:bodyPr wrap="square" rtlCol="0">
            <a:spAutoFit/>
          </a:bodyPr>
          <a:lstStyle/>
          <a:p>
            <a:pPr lvl="0" indent="0" algn="ctr" fontAlgn="base"/>
            <a:r>
              <a:rPr sz="2400" b="1" i="0" u="none" strike="noStrike">
                <a:solidFill>
                  <a:srgbClr val="FFFFFF"/>
                </a:solidFill>
                <a:latin typeface="Arial"/>
              </a:rPr>
              <a:t>85 %</a:t>
            </a:r>
          </a:p>
        </p:txBody>
      </p:sp>
      <p:sp>
        <p:nvSpPr>
          <p:cNvPr id="24" name="TextBox 23"/>
          <p:cNvSpPr txBox="1"/>
          <p:nvPr/>
        </p:nvSpPr>
        <p:spPr>
          <a:xfrm>
            <a:off x="8477250" y="6477000"/>
            <a:ext cx="666750" cy="190500"/>
          </a:xfrm>
          <a:prstGeom prst="rect">
            <a:avLst/>
          </a:prstGeom>
          <a:noFill/>
        </p:spPr>
        <p:txBody>
          <a:bodyPr wrap="square" rtlCol="0">
            <a:spAutoFit/>
          </a:bodyPr>
          <a:lstStyle/>
          <a:p>
            <a:pPr lvl="0" indent="0" algn="r" fontAlgn="base"/>
            <a:r>
              <a:rPr sz="1200" b="0" i="0" u="none" strike="noStrike">
                <a:solidFill>
                  <a:srgbClr val="9B9B9B"/>
                </a:solidFill>
                <a:latin typeface="Arial"/>
              </a:rPr>
              <a:t>32</a:t>
            </a:r>
            <a:r>
              <a:t/>
            </a:r>
            <a:b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Header Strip" descr="Gray Strip"/>
          <p:cNvPicPr>
            <a:picLocks noChangeAspect="1"/>
          </p:cNvPicPr>
          <p:nvPr/>
        </p:nvPicPr>
        <p:blipFill>
          <a:blip r:embed="rId2"/>
          <a:stretch>
            <a:fillRect/>
          </a:stretch>
        </p:blipFill>
        <p:spPr>
          <a:xfrm>
            <a:off x="0" y="142875"/>
            <a:ext cx="9163050" cy="457200"/>
          </a:xfrm>
          <a:prstGeom prst="rect">
            <a:avLst/>
          </a:prstGeom>
        </p:spPr>
      </p:pic>
      <p:pic>
        <p:nvPicPr>
          <p:cNvPr id="2" name="Header Logo Background" descr="M3 Header Logo"/>
          <p:cNvPicPr>
            <a:picLocks noChangeAspect="1"/>
          </p:cNvPicPr>
          <p:nvPr/>
        </p:nvPicPr>
        <p:blipFill>
          <a:blip r:embed="rId3"/>
          <a:stretch>
            <a:fillRect/>
          </a:stretch>
        </p:blipFill>
        <p:spPr>
          <a:xfrm>
            <a:off x="6496050" y="0"/>
            <a:ext cx="2476500" cy="1085850"/>
          </a:xfrm>
          <a:prstGeom prst="rect">
            <a:avLst/>
          </a:prstGeom>
        </p:spPr>
      </p:pic>
      <p:pic>
        <p:nvPicPr>
          <p:cNvPr id="3" name="Header Logo" descr="M3 Header Logo"/>
          <p:cNvPicPr>
            <a:picLocks noChangeAspect="1"/>
          </p:cNvPicPr>
          <p:nvPr/>
        </p:nvPicPr>
        <p:blipFill>
          <a:blip r:embed="rId4"/>
          <a:stretch>
            <a:fillRect/>
          </a:stretch>
        </p:blipFill>
        <p:spPr>
          <a:xfrm>
            <a:off x="7019925" y="266700"/>
            <a:ext cx="1666875" cy="533400"/>
          </a:xfrm>
          <a:prstGeom prst="rect">
            <a:avLst/>
          </a:prstGeom>
        </p:spPr>
      </p:pic>
      <p:pic>
        <p:nvPicPr>
          <p:cNvPr id="4" name="separator" descr="separator"/>
          <p:cNvPicPr>
            <a:picLocks noChangeAspect="1"/>
          </p:cNvPicPr>
          <p:nvPr/>
        </p:nvPicPr>
        <p:blipFill>
          <a:blip r:embed="rId5"/>
          <a:stretch>
            <a:fillRect/>
          </a:stretch>
        </p:blipFill>
        <p:spPr>
          <a:xfrm>
            <a:off x="285750" y="2857500"/>
            <a:ext cx="8591550" cy="9525"/>
          </a:xfrm>
          <a:prstGeom prst="rect">
            <a:avLst/>
          </a:prstGeom>
        </p:spPr>
      </p:pic>
      <p:pic>
        <p:nvPicPr>
          <p:cNvPr id="5" name="separator" descr="separator"/>
          <p:cNvPicPr>
            <a:picLocks noChangeAspect="1"/>
          </p:cNvPicPr>
          <p:nvPr/>
        </p:nvPicPr>
        <p:blipFill>
          <a:blip r:embed="rId5"/>
          <a:stretch>
            <a:fillRect/>
          </a:stretch>
        </p:blipFill>
        <p:spPr>
          <a:xfrm>
            <a:off x="285750" y="4619625"/>
            <a:ext cx="8591550" cy="9525"/>
          </a:xfrm>
          <a:prstGeom prst="rect">
            <a:avLst/>
          </a:prstGeom>
        </p:spPr>
      </p:pic>
      <p:pic>
        <p:nvPicPr>
          <p:cNvPr id="6" name="Gauges" descr="Gauges"/>
          <p:cNvPicPr>
            <a:picLocks noChangeAspect="1"/>
          </p:cNvPicPr>
          <p:nvPr/>
        </p:nvPicPr>
        <p:blipFill>
          <a:blip r:embed="rId6"/>
          <a:stretch>
            <a:fillRect/>
          </a:stretch>
        </p:blipFill>
        <p:spPr>
          <a:xfrm>
            <a:off x="5238750" y="1143000"/>
            <a:ext cx="3867150" cy="1714500"/>
          </a:xfrm>
          <a:prstGeom prst="rect">
            <a:avLst/>
          </a:prstGeom>
        </p:spPr>
      </p:pic>
      <p:pic>
        <p:nvPicPr>
          <p:cNvPr id="7" name="Gauges" descr="Gauges"/>
          <p:cNvPicPr>
            <a:picLocks noChangeAspect="1"/>
          </p:cNvPicPr>
          <p:nvPr/>
        </p:nvPicPr>
        <p:blipFill>
          <a:blip r:embed="rId7"/>
          <a:stretch>
            <a:fillRect/>
          </a:stretch>
        </p:blipFill>
        <p:spPr>
          <a:xfrm>
            <a:off x="5238750" y="2895600"/>
            <a:ext cx="3867150" cy="1714500"/>
          </a:xfrm>
          <a:prstGeom prst="rect">
            <a:avLst/>
          </a:prstGeom>
        </p:spPr>
      </p:pic>
      <p:pic>
        <p:nvPicPr>
          <p:cNvPr id="8" name="Footer Logo" descr="PHPPowerPoint logo"/>
          <p:cNvPicPr>
            <a:picLocks noChangeAspect="1"/>
          </p:cNvPicPr>
          <p:nvPr/>
        </p:nvPicPr>
        <p:blipFill>
          <a:blip r:embed="rId8"/>
          <a:stretch>
            <a:fillRect/>
          </a:stretch>
        </p:blipFill>
        <p:spPr>
          <a:xfrm>
            <a:off x="0" y="6381750"/>
            <a:ext cx="9163050" cy="504825"/>
          </a:xfrm>
          <a:prstGeom prst="rect">
            <a:avLst/>
          </a:prstGeom>
        </p:spPr>
      </p:pic>
      <p:sp>
        <p:nvSpPr>
          <p:cNvPr id="9" name="TextBox 8"/>
          <p:cNvSpPr txBox="1"/>
          <p:nvPr/>
        </p:nvSpPr>
        <p:spPr>
          <a:xfrm>
            <a:off x="104775" y="247650"/>
            <a:ext cx="8210550" cy="0"/>
          </a:xfrm>
          <a:prstGeom prst="rect">
            <a:avLst/>
          </a:prstGeom>
          <a:noFill/>
        </p:spPr>
        <p:txBody>
          <a:bodyPr wrap="square" rtlCol="0">
            <a:spAutoFit/>
          </a:bodyPr>
          <a:lstStyle/>
          <a:p>
            <a:pPr lvl="0" indent="0" algn="l" fontAlgn="base"/>
            <a:r>
              <a:rPr sz="1800" b="0" i="0" u="none" strike="noStrike">
                <a:solidFill>
                  <a:srgbClr val="000000"/>
                </a:solidFill>
                <a:latin typeface="Arial"/>
              </a:rPr>
              <a:t>WEB SPECIALISTS - PERFORMANCE TO DATE</a:t>
            </a:r>
          </a:p>
        </p:txBody>
      </p:sp>
      <p:sp>
        <p:nvSpPr>
          <p:cNvPr id="10" name="TextBox 9"/>
          <p:cNvSpPr txBox="1"/>
          <p:nvPr/>
        </p:nvSpPr>
        <p:spPr>
          <a:xfrm>
            <a:off x="95250" y="238125"/>
            <a:ext cx="8210550" cy="0"/>
          </a:xfrm>
          <a:prstGeom prst="rect">
            <a:avLst/>
          </a:prstGeom>
          <a:noFill/>
        </p:spPr>
        <p:txBody>
          <a:bodyPr wrap="square" rtlCol="0">
            <a:spAutoFit/>
          </a:bodyPr>
          <a:lstStyle/>
          <a:p>
            <a:pPr lvl="0" indent="0" algn="l" fontAlgn="base"/>
            <a:r>
              <a:rPr sz="1800" b="0" i="0" u="none" strike="noStrike">
                <a:solidFill>
                  <a:srgbClr val="959898"/>
                </a:solidFill>
                <a:latin typeface="Arial"/>
              </a:rPr>
              <a:t>WEB SPECIALISTS - PERFORMANCE TO DATE</a:t>
            </a:r>
          </a:p>
        </p:txBody>
      </p:sp>
      <p:sp>
        <p:nvSpPr>
          <p:cNvPr id="11" name="TextBox 10"/>
          <p:cNvSpPr txBox="1"/>
          <p:nvPr/>
        </p:nvSpPr>
        <p:spPr>
          <a:xfrm>
            <a:off x="285750" y="666750"/>
            <a:ext cx="3333750" cy="1238250"/>
          </a:xfrm>
          <a:prstGeom prst="rect">
            <a:avLst/>
          </a:prstGeom>
          <a:noFill/>
        </p:spPr>
        <p:txBody>
          <a:bodyPr wrap="square" rtlCol="0">
            <a:spAutoFit/>
          </a:bodyPr>
          <a:lstStyle/>
          <a:p>
            <a:pPr lvl="0" indent="0" algn="l" fontAlgn="base"/>
            <a:r>
              <a:rPr sz="2000" b="1" i="0" u="none" strike="noStrike">
                <a:solidFill>
                  <a:srgbClr val="959898"/>
                </a:solidFill>
                <a:latin typeface="Arial"/>
              </a:rPr>
              <a:t>DEPARTMENT GOALS</a:t>
            </a:r>
          </a:p>
        </p:txBody>
      </p:sp>
      <p:sp>
        <p:nvSpPr>
          <p:cNvPr id="12" name="TextBox 11"/>
          <p:cNvSpPr txBox="1"/>
          <p:nvPr/>
        </p:nvSpPr>
        <p:spPr>
          <a:xfrm>
            <a:off x="285750" y="1428750"/>
            <a:ext cx="4953000" cy="857250"/>
          </a:xfrm>
          <a:prstGeom prst="rect">
            <a:avLst/>
          </a:prstGeom>
          <a:noFill/>
        </p:spPr>
        <p:txBody>
          <a:bodyPr wrap="square" rtlCol="0">
            <a:spAutoFit/>
          </a:bodyPr>
          <a:lstStyle/>
          <a:p>
            <a:pPr lvl="0" indent="0" algn="l" fontAlgn="base"/>
            <a:r>
              <a:rPr sz="1400" b="0" i="0" u="none" strike="noStrike">
                <a:solidFill>
                  <a:srgbClr val="000000"/>
                </a:solidFill>
                <a:latin typeface="Arial"/>
              </a:rPr>
              <a:t>6.3.1 Write 1 blog post per week</a:t>
            </a:r>
          </a:p>
        </p:txBody>
      </p:sp>
      <p:sp>
        <p:nvSpPr>
          <p:cNvPr id="13" name="TextBox 12"/>
          <p:cNvSpPr txBox="1"/>
          <p:nvPr/>
        </p:nvSpPr>
        <p:spPr>
          <a:xfrm>
            <a:off x="285750" y="2286000"/>
            <a:ext cx="4953000" cy="333375"/>
          </a:xfrm>
          <a:prstGeom prst="rect">
            <a:avLst/>
          </a:prstGeom>
          <a:noFill/>
        </p:spPr>
        <p:txBody>
          <a:bodyPr wrap="square" rtlCol="0">
            <a:spAutoFit/>
          </a:bodyPr>
          <a:lstStyle/>
          <a:p>
            <a:pPr lvl="0" indent="0" algn="l" fontAlgn="base"/>
            <a:r>
              <a:rPr sz="1400" b="1" i="0" u="none" strike="noStrike">
                <a:solidFill>
                  <a:srgbClr val="000000"/>
                </a:solidFill>
                <a:latin typeface="Arial"/>
              </a:rPr>
              <a:t>Measure: </a:t>
            </a:r>
            <a:r>
              <a:rPr sz="1400" b="0" i="0" u="none" strike="noStrike">
                <a:solidFill>
                  <a:srgbClr val="000000"/>
                </a:solidFill>
                <a:latin typeface="Arial"/>
              </a:rPr>
              <a:t># of blog posts</a:t>
            </a:r>
          </a:p>
        </p:txBody>
      </p:sp>
      <p:sp>
        <p:nvSpPr>
          <p:cNvPr id="14" name="TextBox 13"/>
          <p:cNvSpPr txBox="1"/>
          <p:nvPr/>
        </p:nvSpPr>
        <p:spPr>
          <a:xfrm>
            <a:off x="5238750" y="1809750"/>
            <a:ext cx="3867150" cy="381000"/>
          </a:xfrm>
          <a:prstGeom prst="rect">
            <a:avLst/>
          </a:prstGeom>
          <a:noFill/>
        </p:spPr>
        <p:txBody>
          <a:bodyPr wrap="square" rtlCol="0">
            <a:spAutoFit/>
          </a:bodyPr>
          <a:lstStyle/>
          <a:p>
            <a:pPr lvl="0" indent="0" algn="ctr" fontAlgn="base"/>
            <a:r>
              <a:rPr sz="2400" b="1" i="0" u="none" strike="noStrike">
                <a:solidFill>
                  <a:srgbClr val="FFFFFF"/>
                </a:solidFill>
                <a:latin typeface="Arial"/>
              </a:rPr>
              <a:t>20 %</a:t>
            </a:r>
          </a:p>
        </p:txBody>
      </p:sp>
      <p:sp>
        <p:nvSpPr>
          <p:cNvPr id="15" name="TextBox 14"/>
          <p:cNvSpPr txBox="1"/>
          <p:nvPr/>
        </p:nvSpPr>
        <p:spPr>
          <a:xfrm>
            <a:off x="285750" y="3143250"/>
            <a:ext cx="4953000" cy="857250"/>
          </a:xfrm>
          <a:prstGeom prst="rect">
            <a:avLst/>
          </a:prstGeom>
          <a:noFill/>
        </p:spPr>
        <p:txBody>
          <a:bodyPr wrap="square" rtlCol="0">
            <a:spAutoFit/>
          </a:bodyPr>
          <a:lstStyle/>
          <a:p>
            <a:pPr lvl="0" indent="0" algn="l" fontAlgn="base"/>
            <a:r>
              <a:rPr sz="1400" b="0" i="0" u="none" strike="noStrike">
                <a:solidFill>
                  <a:srgbClr val="000000"/>
                </a:solidFill>
                <a:latin typeface="Arial"/>
              </a:rPr>
              <a:t>7.1.1 Map out entire integration process</a:t>
            </a:r>
          </a:p>
        </p:txBody>
      </p:sp>
      <p:sp>
        <p:nvSpPr>
          <p:cNvPr id="16" name="TextBox 15"/>
          <p:cNvSpPr txBox="1"/>
          <p:nvPr/>
        </p:nvSpPr>
        <p:spPr>
          <a:xfrm>
            <a:off x="285750" y="4000500"/>
            <a:ext cx="4953000" cy="333375"/>
          </a:xfrm>
          <a:prstGeom prst="rect">
            <a:avLst/>
          </a:prstGeom>
          <a:noFill/>
        </p:spPr>
        <p:txBody>
          <a:bodyPr wrap="square" rtlCol="0">
            <a:spAutoFit/>
          </a:bodyPr>
          <a:lstStyle/>
          <a:p>
            <a:pPr lvl="0" indent="0" algn="l" fontAlgn="base"/>
            <a:r>
              <a:rPr sz="1400" b="1" i="0" u="none" strike="noStrike">
                <a:solidFill>
                  <a:srgbClr val="000000"/>
                </a:solidFill>
                <a:latin typeface="Arial"/>
              </a:rPr>
              <a:t>Measure: </a:t>
            </a:r>
            <a:r>
              <a:rPr sz="1400" b="0" i="0" u="none" strike="noStrike">
                <a:solidFill>
                  <a:srgbClr val="000000"/>
                </a:solidFill>
                <a:latin typeface="Arial"/>
              </a:rPr>
              <a:t>Map completed</a:t>
            </a:r>
          </a:p>
        </p:txBody>
      </p:sp>
      <p:sp>
        <p:nvSpPr>
          <p:cNvPr id="17" name="TextBox 16"/>
          <p:cNvSpPr txBox="1"/>
          <p:nvPr/>
        </p:nvSpPr>
        <p:spPr>
          <a:xfrm>
            <a:off x="5238750" y="3571875"/>
            <a:ext cx="3867150" cy="381000"/>
          </a:xfrm>
          <a:prstGeom prst="rect">
            <a:avLst/>
          </a:prstGeom>
          <a:noFill/>
        </p:spPr>
        <p:txBody>
          <a:bodyPr wrap="square" rtlCol="0">
            <a:spAutoFit/>
          </a:bodyPr>
          <a:lstStyle/>
          <a:p>
            <a:pPr lvl="0" indent="0" algn="ctr" fontAlgn="base"/>
            <a:r>
              <a:rPr sz="2400" b="1" i="0" u="none" strike="noStrike">
                <a:solidFill>
                  <a:srgbClr val="FFFFFF"/>
                </a:solidFill>
                <a:latin typeface="Arial"/>
              </a:rPr>
              <a:t>15 %</a:t>
            </a:r>
          </a:p>
        </p:txBody>
      </p:sp>
      <p:sp>
        <p:nvSpPr>
          <p:cNvPr id="18" name="TextBox 17"/>
          <p:cNvSpPr txBox="1"/>
          <p:nvPr/>
        </p:nvSpPr>
        <p:spPr>
          <a:xfrm>
            <a:off x="8477250" y="6477000"/>
            <a:ext cx="666750" cy="190500"/>
          </a:xfrm>
          <a:prstGeom prst="rect">
            <a:avLst/>
          </a:prstGeom>
          <a:noFill/>
        </p:spPr>
        <p:txBody>
          <a:bodyPr wrap="square" rtlCol="0">
            <a:spAutoFit/>
          </a:bodyPr>
          <a:lstStyle/>
          <a:p>
            <a:pPr lvl="0" indent="0" algn="r" fontAlgn="base"/>
            <a:r>
              <a:rPr sz="1200" b="0" i="0" u="none" strike="noStrike">
                <a:solidFill>
                  <a:srgbClr val="9B9B9B"/>
                </a:solidFill>
                <a:latin typeface="Arial"/>
              </a:rPr>
              <a:t>33</a:t>
            </a:r>
            <a:r>
              <a:t/>
            </a:r>
            <a:b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Header Strip" descr="Gray Strip"/>
          <p:cNvPicPr>
            <a:picLocks noChangeAspect="1"/>
          </p:cNvPicPr>
          <p:nvPr/>
        </p:nvPicPr>
        <p:blipFill>
          <a:blip r:embed="rId2"/>
          <a:stretch>
            <a:fillRect/>
          </a:stretch>
        </p:blipFill>
        <p:spPr>
          <a:xfrm>
            <a:off x="0" y="142875"/>
            <a:ext cx="9163050" cy="457200"/>
          </a:xfrm>
          <a:prstGeom prst="rect">
            <a:avLst/>
          </a:prstGeom>
        </p:spPr>
      </p:pic>
      <p:pic>
        <p:nvPicPr>
          <p:cNvPr id="2" name="Header Logo Background" descr="M3 Header Logo"/>
          <p:cNvPicPr>
            <a:picLocks noChangeAspect="1"/>
          </p:cNvPicPr>
          <p:nvPr/>
        </p:nvPicPr>
        <p:blipFill>
          <a:blip r:embed="rId3"/>
          <a:stretch>
            <a:fillRect/>
          </a:stretch>
        </p:blipFill>
        <p:spPr>
          <a:xfrm>
            <a:off x="6496050" y="0"/>
            <a:ext cx="2476500" cy="1085850"/>
          </a:xfrm>
          <a:prstGeom prst="rect">
            <a:avLst/>
          </a:prstGeom>
        </p:spPr>
      </p:pic>
      <p:pic>
        <p:nvPicPr>
          <p:cNvPr id="3" name="Header Logo" descr="M3 Header Logo"/>
          <p:cNvPicPr>
            <a:picLocks noChangeAspect="1"/>
          </p:cNvPicPr>
          <p:nvPr/>
        </p:nvPicPr>
        <p:blipFill>
          <a:blip r:embed="rId4"/>
          <a:stretch>
            <a:fillRect/>
          </a:stretch>
        </p:blipFill>
        <p:spPr>
          <a:xfrm>
            <a:off x="7019925" y="266700"/>
            <a:ext cx="1666875" cy="533400"/>
          </a:xfrm>
          <a:prstGeom prst="rect">
            <a:avLst/>
          </a:prstGeom>
        </p:spPr>
      </p:pic>
      <p:pic>
        <p:nvPicPr>
          <p:cNvPr id="4" name="Glasses" descr="Glasses"/>
          <p:cNvPicPr>
            <a:picLocks noChangeAspect="1"/>
          </p:cNvPicPr>
          <p:nvPr/>
        </p:nvPicPr>
        <p:blipFill>
          <a:blip r:embed="rId5"/>
          <a:stretch>
            <a:fillRect/>
          </a:stretch>
        </p:blipFill>
        <p:spPr>
          <a:xfrm>
            <a:off x="0" y="2305050"/>
            <a:ext cx="3933825" cy="4095750"/>
          </a:xfrm>
          <a:prstGeom prst="rect">
            <a:avLst/>
          </a:prstGeom>
        </p:spPr>
      </p:pic>
      <p:pic>
        <p:nvPicPr>
          <p:cNvPr id="5" name="Footer Logo" descr="PHPPowerPoint logo"/>
          <p:cNvPicPr>
            <a:picLocks noChangeAspect="1"/>
          </p:cNvPicPr>
          <p:nvPr/>
        </p:nvPicPr>
        <p:blipFill>
          <a:blip r:embed="rId6"/>
          <a:stretch>
            <a:fillRect/>
          </a:stretch>
        </p:blipFill>
        <p:spPr>
          <a:xfrm>
            <a:off x="0" y="6381750"/>
            <a:ext cx="9163050" cy="504825"/>
          </a:xfrm>
          <a:prstGeom prst="rect">
            <a:avLst/>
          </a:prstGeom>
        </p:spPr>
      </p:pic>
      <p:sp>
        <p:nvSpPr>
          <p:cNvPr id="6" name="TextBox 5"/>
          <p:cNvSpPr txBox="1"/>
          <p:nvPr/>
        </p:nvSpPr>
        <p:spPr>
          <a:xfrm>
            <a:off x="104775" y="247650"/>
            <a:ext cx="8210550" cy="0"/>
          </a:xfrm>
          <a:prstGeom prst="rect">
            <a:avLst/>
          </a:prstGeom>
          <a:noFill/>
        </p:spPr>
        <p:txBody>
          <a:bodyPr wrap="square" rtlCol="0">
            <a:spAutoFit/>
          </a:bodyPr>
          <a:lstStyle/>
          <a:p>
            <a:pPr lvl="0" indent="0" algn="l" fontAlgn="base"/>
            <a:r>
              <a:rPr sz="1800" b="0" i="0" u="none" strike="noStrike">
                <a:solidFill>
                  <a:srgbClr val="000000"/>
                </a:solidFill>
                <a:latin typeface="Arial"/>
              </a:rPr>
              <a:t>WEB SPECIALISTS - FOCUS FOR NEXT QUARTER</a:t>
            </a:r>
          </a:p>
        </p:txBody>
      </p:sp>
      <p:sp>
        <p:nvSpPr>
          <p:cNvPr id="7" name="TextBox 6"/>
          <p:cNvSpPr txBox="1"/>
          <p:nvPr/>
        </p:nvSpPr>
        <p:spPr>
          <a:xfrm>
            <a:off x="95250" y="238125"/>
            <a:ext cx="8210550" cy="0"/>
          </a:xfrm>
          <a:prstGeom prst="rect">
            <a:avLst/>
          </a:prstGeom>
          <a:noFill/>
        </p:spPr>
        <p:txBody>
          <a:bodyPr wrap="square" rtlCol="0">
            <a:spAutoFit/>
          </a:bodyPr>
          <a:lstStyle/>
          <a:p>
            <a:pPr lvl="0" indent="0" algn="l" fontAlgn="base"/>
            <a:r>
              <a:rPr sz="1800" b="0" i="0" u="none" strike="noStrike">
                <a:solidFill>
                  <a:srgbClr val="959898"/>
                </a:solidFill>
                <a:latin typeface="Arial"/>
              </a:rPr>
              <a:t>WEB SPECIALISTS - FOCUS FOR NEXT QUARTER</a:t>
            </a:r>
          </a:p>
        </p:txBody>
      </p:sp>
      <p:sp>
        <p:nvSpPr>
          <p:cNvPr id="8" name="TextBox 7"/>
          <p:cNvSpPr txBox="1"/>
          <p:nvPr/>
        </p:nvSpPr>
        <p:spPr>
          <a:xfrm>
            <a:off x="571500" y="1381125"/>
            <a:ext cx="8210550" cy="0"/>
          </a:xfrm>
          <a:prstGeom prst="rect">
            <a:avLst/>
          </a:prstGeom>
          <a:noFill/>
        </p:spPr>
        <p:txBody>
          <a:bodyPr wrap="square" rtlCol="0">
            <a:spAutoFit/>
          </a:bodyPr>
          <a:lstStyle/>
          <a:p>
            <a:pPr lvl="0" indent="0" algn="l" fontAlgn="base"/>
            <a:r>
              <a:rPr sz="2000" b="0" i="0" u="none" strike="noStrike">
                <a:solidFill>
                  <a:srgbClr val="4D4D4D"/>
                </a:solidFill>
                <a:latin typeface="Arial"/>
              </a:rPr>
              <a:t>• Create new web pages (rough draft) for the campaign promotion.</a:t>
            </a:r>
          </a:p>
        </p:txBody>
      </p:sp>
      <p:sp>
        <p:nvSpPr>
          <p:cNvPr id="9" name="TextBox 8"/>
          <p:cNvSpPr txBox="1"/>
          <p:nvPr/>
        </p:nvSpPr>
        <p:spPr>
          <a:xfrm>
            <a:off x="571500" y="1714500"/>
            <a:ext cx="8210550" cy="0"/>
          </a:xfrm>
          <a:prstGeom prst="rect">
            <a:avLst/>
          </a:prstGeom>
          <a:noFill/>
        </p:spPr>
        <p:txBody>
          <a:bodyPr wrap="square" rtlCol="0">
            <a:spAutoFit/>
          </a:bodyPr>
          <a:lstStyle/>
          <a:p>
            <a:pPr lvl="0" indent="0" algn="l" fontAlgn="base"/>
            <a:r>
              <a:rPr sz="2000" b="0" i="0" u="none" strike="noStrike">
                <a:solidFill>
                  <a:srgbClr val="4D4D4D"/>
                </a:solidFill>
                <a:latin typeface="Arial"/>
              </a:rPr>
              <a:t>• Perform quarterly update of website with focus on home page
and landing pages.</a:t>
            </a:r>
          </a:p>
        </p:txBody>
      </p:sp>
      <p:sp>
        <p:nvSpPr>
          <p:cNvPr id="10" name="TextBox 9"/>
          <p:cNvSpPr txBox="1"/>
          <p:nvPr/>
        </p:nvSpPr>
        <p:spPr>
          <a:xfrm>
            <a:off x="571500" y="2381250"/>
            <a:ext cx="8210550" cy="0"/>
          </a:xfrm>
          <a:prstGeom prst="rect">
            <a:avLst/>
          </a:prstGeom>
          <a:noFill/>
        </p:spPr>
        <p:txBody>
          <a:bodyPr wrap="square" rtlCol="0">
            <a:spAutoFit/>
          </a:bodyPr>
          <a:lstStyle/>
          <a:p>
            <a:pPr lvl="0" indent="0" algn="l" fontAlgn="base"/>
            <a:r>
              <a:rPr sz="2000" b="0" i="0" u="none" strike="noStrike">
                <a:solidFill>
                  <a:srgbClr val="4D4D4D"/>
                </a:solidFill>
                <a:latin typeface="Arial"/>
              </a:rPr>
              <a:t>• Manage high performance of Google AdWords (click through
and conversions).</a:t>
            </a:r>
          </a:p>
        </p:txBody>
      </p:sp>
      <p:sp>
        <p:nvSpPr>
          <p:cNvPr id="11" name="TextBox 10"/>
          <p:cNvSpPr txBox="1"/>
          <p:nvPr/>
        </p:nvSpPr>
        <p:spPr>
          <a:xfrm>
            <a:off x="571500" y="3048000"/>
            <a:ext cx="8210550" cy="0"/>
          </a:xfrm>
          <a:prstGeom prst="rect">
            <a:avLst/>
          </a:prstGeom>
          <a:noFill/>
        </p:spPr>
        <p:txBody>
          <a:bodyPr wrap="square" rtlCol="0">
            <a:spAutoFit/>
          </a:bodyPr>
          <a:lstStyle/>
          <a:p>
            <a:pPr lvl="0" indent="0" algn="l" fontAlgn="base"/>
            <a:r>
              <a:rPr sz="2000" b="0" i="0" u="none" strike="noStrike">
                <a:solidFill>
                  <a:srgbClr val="4D4D4D"/>
                </a:solidFill>
                <a:latin typeface="Arial"/>
              </a:rPr>
              <a:t>• Launch direct mail program with newsletters</a:t>
            </a:r>
          </a:p>
        </p:txBody>
      </p:sp>
      <p:sp>
        <p:nvSpPr>
          <p:cNvPr id="12" name="TextBox 11"/>
          <p:cNvSpPr txBox="1"/>
          <p:nvPr/>
        </p:nvSpPr>
        <p:spPr>
          <a:xfrm>
            <a:off x="571500" y="3381375"/>
            <a:ext cx="8210550" cy="0"/>
          </a:xfrm>
          <a:prstGeom prst="rect">
            <a:avLst/>
          </a:prstGeom>
          <a:noFill/>
        </p:spPr>
        <p:txBody>
          <a:bodyPr wrap="square" rtlCol="0">
            <a:spAutoFit/>
          </a:bodyPr>
          <a:lstStyle/>
          <a:p>
            <a:pPr lvl="0" indent="0" algn="l" fontAlgn="base"/>
            <a:r>
              <a:rPr sz="2000" b="0" i="0" u="none" strike="noStrike">
                <a:solidFill>
                  <a:srgbClr val="4D4D4D"/>
                </a:solidFill>
                <a:latin typeface="Arial"/>
              </a:rPr>
              <a:t>• Team Member Goal  (or Dept Actions)  (Assigned to Team
Member responsible for seeing this goal completed, 6-12 months)</a:t>
            </a:r>
          </a:p>
        </p:txBody>
      </p:sp>
      <p:sp>
        <p:nvSpPr>
          <p:cNvPr id="13" name="TextBox 12"/>
          <p:cNvSpPr txBox="1"/>
          <p:nvPr/>
        </p:nvSpPr>
        <p:spPr>
          <a:xfrm>
            <a:off x="8477250" y="6477000"/>
            <a:ext cx="666750" cy="190500"/>
          </a:xfrm>
          <a:prstGeom prst="rect">
            <a:avLst/>
          </a:prstGeom>
          <a:noFill/>
        </p:spPr>
        <p:txBody>
          <a:bodyPr wrap="square" rtlCol="0">
            <a:spAutoFit/>
          </a:bodyPr>
          <a:lstStyle/>
          <a:p>
            <a:pPr lvl="0" indent="0" algn="r" fontAlgn="base"/>
            <a:r>
              <a:rPr sz="1200" b="0" i="0" u="none" strike="noStrike">
                <a:solidFill>
                  <a:srgbClr val="9B9B9B"/>
                </a:solidFill>
                <a:latin typeface="Arial"/>
              </a:rPr>
              <a:t>34</a:t>
            </a:r>
            <a:r>
              <a:t/>
            </a:r>
            <a:b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Header Strip" descr="Gray Strip"/>
          <p:cNvPicPr>
            <a:picLocks noChangeAspect="1"/>
          </p:cNvPicPr>
          <p:nvPr/>
        </p:nvPicPr>
        <p:blipFill>
          <a:blip r:embed="rId2"/>
          <a:stretch>
            <a:fillRect/>
          </a:stretch>
        </p:blipFill>
        <p:spPr>
          <a:xfrm>
            <a:off x="0" y="142875"/>
            <a:ext cx="9163050" cy="457200"/>
          </a:xfrm>
          <a:prstGeom prst="rect">
            <a:avLst/>
          </a:prstGeom>
        </p:spPr>
      </p:pic>
      <p:pic>
        <p:nvPicPr>
          <p:cNvPr id="2" name="Header Logo Background" descr="M3 Header Logo"/>
          <p:cNvPicPr>
            <a:picLocks noChangeAspect="1"/>
          </p:cNvPicPr>
          <p:nvPr/>
        </p:nvPicPr>
        <p:blipFill>
          <a:blip r:embed="rId3"/>
          <a:stretch>
            <a:fillRect/>
          </a:stretch>
        </p:blipFill>
        <p:spPr>
          <a:xfrm>
            <a:off x="6496050" y="0"/>
            <a:ext cx="2476500" cy="1085850"/>
          </a:xfrm>
          <a:prstGeom prst="rect">
            <a:avLst/>
          </a:prstGeom>
        </p:spPr>
      </p:pic>
      <p:pic>
        <p:nvPicPr>
          <p:cNvPr id="3" name="Header Logo" descr="M3 Header Logo"/>
          <p:cNvPicPr>
            <a:picLocks noChangeAspect="1"/>
          </p:cNvPicPr>
          <p:nvPr/>
        </p:nvPicPr>
        <p:blipFill>
          <a:blip r:embed="rId4"/>
          <a:stretch>
            <a:fillRect/>
          </a:stretch>
        </p:blipFill>
        <p:spPr>
          <a:xfrm>
            <a:off x="7019925" y="266700"/>
            <a:ext cx="1666875" cy="533400"/>
          </a:xfrm>
          <a:prstGeom prst="rect">
            <a:avLst/>
          </a:prstGeom>
        </p:spPr>
      </p:pic>
      <p:pic>
        <p:nvPicPr>
          <p:cNvPr id="4" name="Footer Logo" descr="PHPPowerPoint logo"/>
          <p:cNvPicPr>
            <a:picLocks noChangeAspect="1"/>
          </p:cNvPicPr>
          <p:nvPr/>
        </p:nvPicPr>
        <p:blipFill>
          <a:blip r:embed="rId5"/>
          <a:stretch>
            <a:fillRect/>
          </a:stretch>
        </p:blipFill>
        <p:spPr>
          <a:xfrm>
            <a:off x="0" y="6381750"/>
            <a:ext cx="9163050" cy="504825"/>
          </a:xfrm>
          <a:prstGeom prst="rect">
            <a:avLst/>
          </a:prstGeom>
        </p:spPr>
      </p:pic>
      <p:sp>
        <p:nvSpPr>
          <p:cNvPr id="5" name="TextBox 4"/>
          <p:cNvSpPr txBox="1"/>
          <p:nvPr/>
        </p:nvSpPr>
        <p:spPr>
          <a:xfrm>
            <a:off x="104775" y="247650"/>
            <a:ext cx="8686800" cy="0"/>
          </a:xfrm>
          <a:prstGeom prst="rect">
            <a:avLst/>
          </a:prstGeom>
          <a:noFill/>
        </p:spPr>
        <p:txBody>
          <a:bodyPr wrap="square" rtlCol="0">
            <a:spAutoFit/>
          </a:bodyPr>
          <a:lstStyle/>
          <a:p>
            <a:pPr lvl="0" indent="0" algn="l" fontAlgn="base"/>
            <a:r>
              <a:rPr sz="1800" b="0" i="0" u="none" strike="noStrike">
                <a:solidFill>
                  <a:srgbClr val="000000"/>
                </a:solidFill>
                <a:latin typeface="Arial"/>
              </a:rPr>
              <a:t>WRAP-UP AND NEXT STEPS</a:t>
            </a:r>
          </a:p>
        </p:txBody>
      </p:sp>
      <p:sp>
        <p:nvSpPr>
          <p:cNvPr id="6" name="TextBox 5"/>
          <p:cNvSpPr txBox="1"/>
          <p:nvPr/>
        </p:nvSpPr>
        <p:spPr>
          <a:xfrm>
            <a:off x="95250" y="238125"/>
            <a:ext cx="8210550" cy="0"/>
          </a:xfrm>
          <a:prstGeom prst="rect">
            <a:avLst/>
          </a:prstGeom>
          <a:noFill/>
        </p:spPr>
        <p:txBody>
          <a:bodyPr wrap="square" rtlCol="0">
            <a:spAutoFit/>
          </a:bodyPr>
          <a:lstStyle/>
          <a:p>
            <a:pPr lvl="0" indent="0" algn="l" fontAlgn="base"/>
            <a:r>
              <a:rPr sz="1800" b="0" i="0" u="none" strike="noStrike">
                <a:solidFill>
                  <a:srgbClr val="959898"/>
                </a:solidFill>
                <a:latin typeface="Arial"/>
              </a:rPr>
              <a:t>WRAP-UP AND NEXT STEPS</a:t>
            </a:r>
          </a:p>
        </p:txBody>
      </p:sp>
      <p:sp>
        <p:nvSpPr>
          <p:cNvPr id="7" name="TextBox 6"/>
          <p:cNvSpPr txBox="1"/>
          <p:nvPr/>
        </p:nvSpPr>
        <p:spPr>
          <a:xfrm>
            <a:off x="285750" y="1905000"/>
            <a:ext cx="8686800" cy="4762500"/>
          </a:xfrm>
          <a:prstGeom prst="rect">
            <a:avLst/>
          </a:prstGeom>
          <a:noFill/>
        </p:spPr>
        <p:txBody>
          <a:bodyPr wrap="square" rtlCol="0">
            <a:spAutoFit/>
          </a:bodyPr>
          <a:lstStyle/>
          <a:p>
            <a:pPr lvl="0" indent="0" algn="l" fontAlgn="base"/>
            <a:r>
              <a:rPr sz="2800" b="1" i="0" u="none" strike="noStrike">
                <a:solidFill>
                  <a:srgbClr val="000000"/>
                </a:solidFill>
                <a:latin typeface="Arial"/>
              </a:rPr>
              <a:t>I.	What needs to be done in response to this
	meeting?
II.	What responsibilities do each of us have to
	keep the strategic plan moving forward?
III.	What is the date of our next Strategy Review
	Meeting?</a:t>
            </a:r>
          </a:p>
        </p:txBody>
      </p:sp>
      <p:sp>
        <p:nvSpPr>
          <p:cNvPr id="8" name="TextBox 7"/>
          <p:cNvSpPr txBox="1"/>
          <p:nvPr/>
        </p:nvSpPr>
        <p:spPr>
          <a:xfrm>
            <a:off x="8477250" y="6477000"/>
            <a:ext cx="666750" cy="190500"/>
          </a:xfrm>
          <a:prstGeom prst="rect">
            <a:avLst/>
          </a:prstGeom>
          <a:noFill/>
        </p:spPr>
        <p:txBody>
          <a:bodyPr wrap="square" rtlCol="0">
            <a:spAutoFit/>
          </a:bodyPr>
          <a:lstStyle/>
          <a:p>
            <a:pPr lvl="0" indent="0" algn="r" fontAlgn="base"/>
            <a:r>
              <a:rPr sz="1200" b="0" i="0" u="none" strike="noStrike">
                <a:solidFill>
                  <a:srgbClr val="9B9B9B"/>
                </a:solidFill>
                <a:latin typeface="Arial"/>
              </a:rPr>
              <a:t>35</a:t>
            </a:r>
            <a:r>
              <a:t/>
            </a:r>
            <a:b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Header Strip" descr="Gray Strip"/>
          <p:cNvPicPr>
            <a:picLocks noChangeAspect="1"/>
          </p:cNvPicPr>
          <p:nvPr/>
        </p:nvPicPr>
        <p:blipFill>
          <a:blip r:embed="rId2"/>
          <a:stretch>
            <a:fillRect/>
          </a:stretch>
        </p:blipFill>
        <p:spPr>
          <a:xfrm>
            <a:off x="0" y="142875"/>
            <a:ext cx="9163050" cy="457200"/>
          </a:xfrm>
          <a:prstGeom prst="rect">
            <a:avLst/>
          </a:prstGeom>
        </p:spPr>
      </p:pic>
      <p:pic>
        <p:nvPicPr>
          <p:cNvPr id="2" name="Header Logo Background" descr="M3 Header Logo"/>
          <p:cNvPicPr>
            <a:picLocks noChangeAspect="1"/>
          </p:cNvPicPr>
          <p:nvPr/>
        </p:nvPicPr>
        <p:blipFill>
          <a:blip r:embed="rId3"/>
          <a:stretch>
            <a:fillRect/>
          </a:stretch>
        </p:blipFill>
        <p:spPr>
          <a:xfrm>
            <a:off x="6496050" y="0"/>
            <a:ext cx="2476500" cy="1085850"/>
          </a:xfrm>
          <a:prstGeom prst="rect">
            <a:avLst/>
          </a:prstGeom>
        </p:spPr>
      </p:pic>
      <p:pic>
        <p:nvPicPr>
          <p:cNvPr id="3" name="Header Logo" descr="M3 Header Logo"/>
          <p:cNvPicPr>
            <a:picLocks noChangeAspect="1"/>
          </p:cNvPicPr>
          <p:nvPr/>
        </p:nvPicPr>
        <p:blipFill>
          <a:blip r:embed="rId4"/>
          <a:stretch>
            <a:fillRect/>
          </a:stretch>
        </p:blipFill>
        <p:spPr>
          <a:xfrm>
            <a:off x="7019925" y="266700"/>
            <a:ext cx="1666875" cy="533400"/>
          </a:xfrm>
          <a:prstGeom prst="rect">
            <a:avLst/>
          </a:prstGeom>
        </p:spPr>
      </p:pic>
      <p:pic>
        <p:nvPicPr>
          <p:cNvPr id="4" name="Footer Logo" descr="PHPPowerPoint logo"/>
          <p:cNvPicPr>
            <a:picLocks noChangeAspect="1"/>
          </p:cNvPicPr>
          <p:nvPr/>
        </p:nvPicPr>
        <p:blipFill>
          <a:blip r:embed="rId5"/>
          <a:stretch>
            <a:fillRect/>
          </a:stretch>
        </p:blipFill>
        <p:spPr>
          <a:xfrm>
            <a:off x="0" y="6381750"/>
            <a:ext cx="9163050" cy="504825"/>
          </a:xfrm>
          <a:prstGeom prst="rect">
            <a:avLst/>
          </a:prstGeom>
        </p:spPr>
      </p:pic>
      <p:sp>
        <p:nvSpPr>
          <p:cNvPr id="5" name="TextBox 4"/>
          <p:cNvSpPr txBox="1"/>
          <p:nvPr/>
        </p:nvSpPr>
        <p:spPr>
          <a:xfrm>
            <a:off x="104775" y="247650"/>
            <a:ext cx="8210550" cy="0"/>
          </a:xfrm>
          <a:prstGeom prst="rect">
            <a:avLst/>
          </a:prstGeom>
          <a:noFill/>
        </p:spPr>
        <p:txBody>
          <a:bodyPr wrap="square" rtlCol="0">
            <a:spAutoFit/>
          </a:bodyPr>
          <a:lstStyle/>
          <a:p>
            <a:pPr lvl="0" indent="0" algn="l" fontAlgn="base"/>
            <a:r>
              <a:rPr sz="1800" b="0" i="0" u="none" strike="noStrike">
                <a:solidFill>
                  <a:srgbClr val="000000"/>
                </a:solidFill>
                <a:latin typeface="Arial"/>
              </a:rPr>
              <a:t>AGENDA - ORDER OF PRESENTATION</a:t>
            </a:r>
          </a:p>
        </p:txBody>
      </p:sp>
      <p:sp>
        <p:nvSpPr>
          <p:cNvPr id="6" name="TextBox 5"/>
          <p:cNvSpPr txBox="1"/>
          <p:nvPr/>
        </p:nvSpPr>
        <p:spPr>
          <a:xfrm>
            <a:off x="95250" y="238125"/>
            <a:ext cx="8210550" cy="0"/>
          </a:xfrm>
          <a:prstGeom prst="rect">
            <a:avLst/>
          </a:prstGeom>
          <a:noFill/>
        </p:spPr>
        <p:txBody>
          <a:bodyPr wrap="square" rtlCol="0">
            <a:spAutoFit/>
          </a:bodyPr>
          <a:lstStyle/>
          <a:p>
            <a:pPr lvl="0" indent="0" algn="l" fontAlgn="base"/>
            <a:r>
              <a:rPr sz="1800" b="0" i="0" u="none" strike="noStrike">
                <a:solidFill>
                  <a:srgbClr val="959898"/>
                </a:solidFill>
                <a:latin typeface="Arial"/>
              </a:rPr>
              <a:t>AGENDA - ORDER OF PRESENTATION</a:t>
            </a:r>
          </a:p>
        </p:txBody>
      </p:sp>
      <p:sp>
        <p:nvSpPr>
          <p:cNvPr id="7" name="TextBox 6"/>
          <p:cNvSpPr txBox="1"/>
          <p:nvPr/>
        </p:nvSpPr>
        <p:spPr>
          <a:xfrm>
            <a:off x="285750" y="1905000"/>
            <a:ext cx="8210550" cy="4762500"/>
          </a:xfrm>
          <a:prstGeom prst="rect">
            <a:avLst/>
          </a:prstGeom>
          <a:noFill/>
        </p:spPr>
        <p:txBody>
          <a:bodyPr wrap="square" rtlCol="0">
            <a:spAutoFit/>
          </a:bodyPr>
          <a:lstStyle/>
          <a:p>
            <a:pPr lvl="0" indent="0" algn="l" fontAlgn="base"/>
            <a:endParaRPr/>
          </a:p>
        </p:txBody>
      </p:sp>
      <p:sp>
        <p:nvSpPr>
          <p:cNvPr id="8" name="TextBox 7"/>
          <p:cNvSpPr txBox="1"/>
          <p:nvPr/>
        </p:nvSpPr>
        <p:spPr>
          <a:xfrm>
            <a:off x="2476500" y="857250"/>
            <a:ext cx="5715000" cy="0"/>
          </a:xfrm>
          <a:prstGeom prst="rect">
            <a:avLst/>
          </a:prstGeom>
          <a:noFill/>
        </p:spPr>
        <p:txBody>
          <a:bodyPr wrap="square" rtlCol="0">
            <a:spAutoFit/>
          </a:bodyPr>
          <a:lstStyle/>
          <a:p>
            <a:pPr lvl="0" indent="0" algn="l" fontAlgn="base"/>
            <a:r>
              <a:rPr sz="1800" b="1" i="0" u="none" strike="noStrike">
                <a:solidFill>
                  <a:srgbClr val="000000"/>
                </a:solidFill>
                <a:latin typeface="Arial"/>
              </a:rPr>
              <a:t>Guest User</a:t>
            </a:r>
          </a:p>
        </p:txBody>
      </p:sp>
      <p:sp>
        <p:nvSpPr>
          <p:cNvPr id="9" name="TextBox 8"/>
          <p:cNvSpPr txBox="1"/>
          <p:nvPr/>
        </p:nvSpPr>
        <p:spPr>
          <a:xfrm>
            <a:off x="2476500" y="1238250"/>
            <a:ext cx="5715000" cy="0"/>
          </a:xfrm>
          <a:prstGeom prst="rect">
            <a:avLst/>
          </a:prstGeom>
          <a:noFill/>
        </p:spPr>
        <p:txBody>
          <a:bodyPr wrap="square" rtlCol="0">
            <a:spAutoFit/>
          </a:bodyPr>
          <a:lstStyle/>
          <a:p>
            <a:pPr lvl="0" indent="0" algn="l" fontAlgn="base"/>
            <a:r>
              <a:rPr sz="1800" b="1" i="0" u="none" strike="noStrike">
                <a:solidFill>
                  <a:srgbClr val="000000"/>
                </a:solidFill>
                <a:latin typeface="Arial"/>
              </a:rPr>
              <a:t>Administration: JoAnne Rogers</a:t>
            </a:r>
          </a:p>
        </p:txBody>
      </p:sp>
      <p:sp>
        <p:nvSpPr>
          <p:cNvPr id="10" name="TextBox 9"/>
          <p:cNvSpPr txBox="1"/>
          <p:nvPr/>
        </p:nvSpPr>
        <p:spPr>
          <a:xfrm>
            <a:off x="2476500" y="1619250"/>
            <a:ext cx="5715000" cy="0"/>
          </a:xfrm>
          <a:prstGeom prst="rect">
            <a:avLst/>
          </a:prstGeom>
          <a:noFill/>
        </p:spPr>
        <p:txBody>
          <a:bodyPr wrap="square" rtlCol="0">
            <a:spAutoFit/>
          </a:bodyPr>
          <a:lstStyle/>
          <a:p>
            <a:pPr lvl="0" indent="0" algn="l" fontAlgn="base"/>
            <a:r>
              <a:rPr sz="1800" b="1" i="0" u="none" strike="noStrike">
                <a:solidFill>
                  <a:srgbClr val="000000"/>
                </a:solidFill>
                <a:latin typeface="Arial"/>
              </a:rPr>
              <a:t>Customer Service: Mikey Hougland</a:t>
            </a:r>
          </a:p>
        </p:txBody>
      </p:sp>
      <p:sp>
        <p:nvSpPr>
          <p:cNvPr id="11" name="TextBox 10"/>
          <p:cNvSpPr txBox="1"/>
          <p:nvPr/>
        </p:nvSpPr>
        <p:spPr>
          <a:xfrm>
            <a:off x="2476500" y="2000250"/>
            <a:ext cx="5715000" cy="0"/>
          </a:xfrm>
          <a:prstGeom prst="rect">
            <a:avLst/>
          </a:prstGeom>
          <a:noFill/>
        </p:spPr>
        <p:txBody>
          <a:bodyPr wrap="square" rtlCol="0">
            <a:spAutoFit/>
          </a:bodyPr>
          <a:lstStyle/>
          <a:p>
            <a:pPr lvl="0" indent="0" algn="l" fontAlgn="base"/>
            <a:r>
              <a:rPr sz="1800" b="1" i="0" u="none" strike="noStrike">
                <a:solidFill>
                  <a:srgbClr val="000000"/>
                </a:solidFill>
                <a:latin typeface="Arial"/>
              </a:rPr>
              <a:t>IT Group: Nate Platt</a:t>
            </a:r>
          </a:p>
        </p:txBody>
      </p:sp>
      <p:sp>
        <p:nvSpPr>
          <p:cNvPr id="12" name="TextBox 11"/>
          <p:cNvSpPr txBox="1"/>
          <p:nvPr/>
        </p:nvSpPr>
        <p:spPr>
          <a:xfrm>
            <a:off x="2476500" y="2381250"/>
            <a:ext cx="5715000" cy="0"/>
          </a:xfrm>
          <a:prstGeom prst="rect">
            <a:avLst/>
          </a:prstGeom>
          <a:noFill/>
        </p:spPr>
        <p:txBody>
          <a:bodyPr wrap="square" rtlCol="0">
            <a:spAutoFit/>
          </a:bodyPr>
          <a:lstStyle/>
          <a:p>
            <a:pPr lvl="0" indent="0" algn="l" fontAlgn="base"/>
            <a:r>
              <a:rPr sz="1800" b="1" i="0" u="none" strike="noStrike">
                <a:solidFill>
                  <a:srgbClr val="000000"/>
                </a:solidFill>
                <a:latin typeface="Arial"/>
              </a:rPr>
              <a:t>Sales/Marketing: Alice Hoff</a:t>
            </a:r>
          </a:p>
        </p:txBody>
      </p:sp>
      <p:sp>
        <p:nvSpPr>
          <p:cNvPr id="13" name="TextBox 12"/>
          <p:cNvSpPr txBox="1"/>
          <p:nvPr/>
        </p:nvSpPr>
        <p:spPr>
          <a:xfrm>
            <a:off x="2476500" y="2762250"/>
            <a:ext cx="5715000" cy="0"/>
          </a:xfrm>
          <a:prstGeom prst="rect">
            <a:avLst/>
          </a:prstGeom>
          <a:noFill/>
        </p:spPr>
        <p:txBody>
          <a:bodyPr wrap="square" rtlCol="0">
            <a:spAutoFit/>
          </a:bodyPr>
          <a:lstStyle/>
          <a:p>
            <a:pPr lvl="0" indent="0" algn="l" fontAlgn="base"/>
            <a:r>
              <a:rPr sz="1800" b="1" i="0" u="none" strike="noStrike">
                <a:solidFill>
                  <a:srgbClr val="000000"/>
                </a:solidFill>
                <a:latin typeface="Arial"/>
              </a:rPr>
              <a:t>Web Specialists: Greg Smart</a:t>
            </a:r>
          </a:p>
        </p:txBody>
      </p:sp>
      <p:sp>
        <p:nvSpPr>
          <p:cNvPr id="14" name="TextBox 13"/>
          <p:cNvSpPr txBox="1"/>
          <p:nvPr/>
        </p:nvSpPr>
        <p:spPr>
          <a:xfrm>
            <a:off x="8477250" y="6477000"/>
            <a:ext cx="666750" cy="190500"/>
          </a:xfrm>
          <a:prstGeom prst="rect">
            <a:avLst/>
          </a:prstGeom>
          <a:noFill/>
        </p:spPr>
        <p:txBody>
          <a:bodyPr wrap="square" rtlCol="0">
            <a:spAutoFit/>
          </a:bodyPr>
          <a:lstStyle/>
          <a:p>
            <a:pPr lvl="0" indent="0" algn="r" fontAlgn="base"/>
            <a:r>
              <a:rPr sz="1200" b="0" i="0" u="none" strike="noStrike">
                <a:solidFill>
                  <a:srgbClr val="9B9B9B"/>
                </a:solidFill>
                <a:latin typeface="Arial"/>
              </a:rPr>
              <a:t>3</a:t>
            </a:r>
            <a:r>
              <a:t/>
            </a:r>
            <a:b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Header Strip" descr="Gray Strip"/>
          <p:cNvPicPr>
            <a:picLocks noChangeAspect="1"/>
          </p:cNvPicPr>
          <p:nvPr/>
        </p:nvPicPr>
        <p:blipFill>
          <a:blip r:embed="rId2"/>
          <a:stretch>
            <a:fillRect/>
          </a:stretch>
        </p:blipFill>
        <p:spPr>
          <a:xfrm>
            <a:off x="0" y="142875"/>
            <a:ext cx="9163050" cy="457200"/>
          </a:xfrm>
          <a:prstGeom prst="rect">
            <a:avLst/>
          </a:prstGeom>
        </p:spPr>
      </p:pic>
      <p:pic>
        <p:nvPicPr>
          <p:cNvPr id="2" name="Header Logo Background" descr="M3 Header Logo"/>
          <p:cNvPicPr>
            <a:picLocks noChangeAspect="1"/>
          </p:cNvPicPr>
          <p:nvPr/>
        </p:nvPicPr>
        <p:blipFill>
          <a:blip r:embed="rId3"/>
          <a:stretch>
            <a:fillRect/>
          </a:stretch>
        </p:blipFill>
        <p:spPr>
          <a:xfrm>
            <a:off x="6496050" y="0"/>
            <a:ext cx="2476500" cy="1085850"/>
          </a:xfrm>
          <a:prstGeom prst="rect">
            <a:avLst/>
          </a:prstGeom>
        </p:spPr>
      </p:pic>
      <p:pic>
        <p:nvPicPr>
          <p:cNvPr id="3" name="Header Logo" descr="M3 Header Logo"/>
          <p:cNvPicPr>
            <a:picLocks noChangeAspect="1"/>
          </p:cNvPicPr>
          <p:nvPr/>
        </p:nvPicPr>
        <p:blipFill>
          <a:blip r:embed="rId4"/>
          <a:stretch>
            <a:fillRect/>
          </a:stretch>
        </p:blipFill>
        <p:spPr>
          <a:xfrm>
            <a:off x="7019925" y="266700"/>
            <a:ext cx="1666875" cy="533400"/>
          </a:xfrm>
          <a:prstGeom prst="rect">
            <a:avLst/>
          </a:prstGeom>
        </p:spPr>
      </p:pic>
      <p:pic>
        <p:nvPicPr>
          <p:cNvPr id="4" name="separator" descr="separator"/>
          <p:cNvPicPr>
            <a:picLocks noChangeAspect="1"/>
          </p:cNvPicPr>
          <p:nvPr/>
        </p:nvPicPr>
        <p:blipFill>
          <a:blip r:embed="rId5"/>
          <a:stretch>
            <a:fillRect/>
          </a:stretch>
        </p:blipFill>
        <p:spPr>
          <a:xfrm>
            <a:off x="285750" y="2857500"/>
            <a:ext cx="8591550" cy="9525"/>
          </a:xfrm>
          <a:prstGeom prst="rect">
            <a:avLst/>
          </a:prstGeom>
        </p:spPr>
      </p:pic>
      <p:pic>
        <p:nvPicPr>
          <p:cNvPr id="5" name="separator" descr="separator"/>
          <p:cNvPicPr>
            <a:picLocks noChangeAspect="1"/>
          </p:cNvPicPr>
          <p:nvPr/>
        </p:nvPicPr>
        <p:blipFill>
          <a:blip r:embed="rId5"/>
          <a:stretch>
            <a:fillRect/>
          </a:stretch>
        </p:blipFill>
        <p:spPr>
          <a:xfrm>
            <a:off x="285750" y="4619625"/>
            <a:ext cx="8591550" cy="9525"/>
          </a:xfrm>
          <a:prstGeom prst="rect">
            <a:avLst/>
          </a:prstGeom>
        </p:spPr>
      </p:pic>
      <p:pic>
        <p:nvPicPr>
          <p:cNvPr id="6" name="Graph" descr="Graph"/>
          <p:cNvPicPr>
            <a:picLocks noChangeAspect="1"/>
          </p:cNvPicPr>
          <p:nvPr/>
        </p:nvPicPr>
        <p:blipFill>
          <a:blip r:embed="rId6"/>
          <a:stretch>
            <a:fillRect/>
          </a:stretch>
        </p:blipFill>
        <p:spPr>
          <a:xfrm>
            <a:off x="6000750" y="1238250"/>
            <a:ext cx="2857500" cy="1371600"/>
          </a:xfrm>
          <a:prstGeom prst="rect">
            <a:avLst/>
          </a:prstGeom>
        </p:spPr>
      </p:pic>
      <p:pic>
        <p:nvPicPr>
          <p:cNvPr id="7" name="Graph" descr="Graph"/>
          <p:cNvPicPr>
            <a:picLocks noChangeAspect="1"/>
          </p:cNvPicPr>
          <p:nvPr/>
        </p:nvPicPr>
        <p:blipFill>
          <a:blip r:embed="rId7"/>
          <a:stretch>
            <a:fillRect/>
          </a:stretch>
        </p:blipFill>
        <p:spPr>
          <a:xfrm>
            <a:off x="6000750" y="2990850"/>
            <a:ext cx="2857500" cy="1371600"/>
          </a:xfrm>
          <a:prstGeom prst="rect">
            <a:avLst/>
          </a:prstGeom>
        </p:spPr>
      </p:pic>
      <p:pic>
        <p:nvPicPr>
          <p:cNvPr id="8" name="Gauges" descr="Gauges"/>
          <p:cNvPicPr>
            <a:picLocks noChangeAspect="1"/>
          </p:cNvPicPr>
          <p:nvPr/>
        </p:nvPicPr>
        <p:blipFill>
          <a:blip r:embed="rId8"/>
          <a:stretch>
            <a:fillRect/>
          </a:stretch>
        </p:blipFill>
        <p:spPr>
          <a:xfrm>
            <a:off x="5238750" y="4657725"/>
            <a:ext cx="3867150" cy="1714500"/>
          </a:xfrm>
          <a:prstGeom prst="rect">
            <a:avLst/>
          </a:prstGeom>
        </p:spPr>
      </p:pic>
      <p:pic>
        <p:nvPicPr>
          <p:cNvPr id="9" name="Footer Logo" descr="PHPPowerPoint logo"/>
          <p:cNvPicPr>
            <a:picLocks noChangeAspect="1"/>
          </p:cNvPicPr>
          <p:nvPr/>
        </p:nvPicPr>
        <p:blipFill>
          <a:blip r:embed="rId9"/>
          <a:stretch>
            <a:fillRect/>
          </a:stretch>
        </p:blipFill>
        <p:spPr>
          <a:xfrm>
            <a:off x="0" y="6381750"/>
            <a:ext cx="9163050" cy="504825"/>
          </a:xfrm>
          <a:prstGeom prst="rect">
            <a:avLst/>
          </a:prstGeom>
        </p:spPr>
      </p:pic>
      <p:sp>
        <p:nvSpPr>
          <p:cNvPr id="10" name="TextBox 9"/>
          <p:cNvSpPr txBox="1"/>
          <p:nvPr/>
        </p:nvSpPr>
        <p:spPr>
          <a:xfrm>
            <a:off x="104775" y="247650"/>
            <a:ext cx="8210550" cy="0"/>
          </a:xfrm>
          <a:prstGeom prst="rect">
            <a:avLst/>
          </a:prstGeom>
          <a:noFill/>
        </p:spPr>
        <p:txBody>
          <a:bodyPr wrap="square" rtlCol="0">
            <a:spAutoFit/>
          </a:bodyPr>
          <a:lstStyle/>
          <a:p>
            <a:pPr lvl="0" indent="0" algn="l" fontAlgn="base"/>
            <a:r>
              <a:rPr sz="1800" b="0" i="0" u="none" strike="noStrike">
                <a:solidFill>
                  <a:srgbClr val="000000"/>
                </a:solidFill>
                <a:latin typeface="Arial"/>
              </a:rPr>
              <a:t>OVERALL - PERFORMANCE TO DATE</a:t>
            </a:r>
          </a:p>
        </p:txBody>
      </p:sp>
      <p:sp>
        <p:nvSpPr>
          <p:cNvPr id="11" name="TextBox 10"/>
          <p:cNvSpPr txBox="1"/>
          <p:nvPr/>
        </p:nvSpPr>
        <p:spPr>
          <a:xfrm>
            <a:off x="95250" y="238125"/>
            <a:ext cx="8210550" cy="0"/>
          </a:xfrm>
          <a:prstGeom prst="rect">
            <a:avLst/>
          </a:prstGeom>
          <a:noFill/>
        </p:spPr>
        <p:txBody>
          <a:bodyPr wrap="square" rtlCol="0">
            <a:spAutoFit/>
          </a:bodyPr>
          <a:lstStyle/>
          <a:p>
            <a:pPr lvl="0" indent="0" algn="l" fontAlgn="base"/>
            <a:r>
              <a:rPr sz="1800" b="0" i="0" u="none" strike="noStrike">
                <a:solidFill>
                  <a:srgbClr val="959898"/>
                </a:solidFill>
                <a:latin typeface="Arial"/>
              </a:rPr>
              <a:t>OVERALL - PERFORMANCE TO DATE</a:t>
            </a:r>
          </a:p>
        </p:txBody>
      </p:sp>
      <p:sp>
        <p:nvSpPr>
          <p:cNvPr id="12" name="TextBox 11"/>
          <p:cNvSpPr txBox="1"/>
          <p:nvPr/>
        </p:nvSpPr>
        <p:spPr>
          <a:xfrm>
            <a:off x="285750" y="666750"/>
            <a:ext cx="3333750" cy="1238250"/>
          </a:xfrm>
          <a:prstGeom prst="rect">
            <a:avLst/>
          </a:prstGeom>
          <a:noFill/>
        </p:spPr>
        <p:txBody>
          <a:bodyPr wrap="square" rtlCol="0">
            <a:spAutoFit/>
          </a:bodyPr>
          <a:lstStyle/>
          <a:p>
            <a:pPr lvl="0" indent="0" algn="l" fontAlgn="base"/>
            <a:r>
              <a:rPr sz="2000" b="1" i="0" u="none" strike="noStrike">
                <a:solidFill>
                  <a:srgbClr val="959898"/>
                </a:solidFill>
                <a:latin typeface="Arial"/>
              </a:rPr>
              <a:t>ORGANIZATION GOALS</a:t>
            </a:r>
          </a:p>
        </p:txBody>
      </p:sp>
      <p:sp>
        <p:nvSpPr>
          <p:cNvPr id="13" name="TextBox 12"/>
          <p:cNvSpPr txBox="1"/>
          <p:nvPr/>
        </p:nvSpPr>
        <p:spPr>
          <a:xfrm>
            <a:off x="285750" y="1428750"/>
            <a:ext cx="4953000" cy="857250"/>
          </a:xfrm>
          <a:prstGeom prst="rect">
            <a:avLst/>
          </a:prstGeom>
          <a:noFill/>
        </p:spPr>
        <p:txBody>
          <a:bodyPr wrap="square" rtlCol="0">
            <a:spAutoFit/>
          </a:bodyPr>
          <a:lstStyle/>
          <a:p>
            <a:pPr lvl="0" indent="0" algn="l" fontAlgn="base"/>
            <a:r>
              <a:rPr sz="1400" b="0" i="0" u="none" strike="noStrike">
                <a:solidFill>
                  <a:srgbClr val="000000"/>
                </a:solidFill>
                <a:latin typeface="Arial"/>
              </a:rPr>
              <a:t>1.1 Generate sales of $1 million by the end of the year. (Source:Quick Books) (Administration)</a:t>
            </a:r>
          </a:p>
        </p:txBody>
      </p:sp>
      <p:sp>
        <p:nvSpPr>
          <p:cNvPr id="14" name="TextBox 13"/>
          <p:cNvSpPr txBox="1"/>
          <p:nvPr/>
        </p:nvSpPr>
        <p:spPr>
          <a:xfrm>
            <a:off x="285750" y="2286000"/>
            <a:ext cx="4953000" cy="333375"/>
          </a:xfrm>
          <a:prstGeom prst="rect">
            <a:avLst/>
          </a:prstGeom>
          <a:noFill/>
        </p:spPr>
        <p:txBody>
          <a:bodyPr wrap="square" rtlCol="0">
            <a:spAutoFit/>
          </a:bodyPr>
          <a:lstStyle/>
          <a:p>
            <a:pPr lvl="0" indent="0" algn="l" fontAlgn="base"/>
            <a:r>
              <a:rPr sz="1400" b="1" i="0" u="none" strike="noStrike">
                <a:solidFill>
                  <a:srgbClr val="000000"/>
                </a:solidFill>
                <a:latin typeface="Arial"/>
              </a:rPr>
              <a:t>Measure: </a:t>
            </a:r>
            <a:r>
              <a:rPr sz="1400" b="0" i="0" u="none" strike="noStrike">
                <a:solidFill>
                  <a:srgbClr val="000000"/>
                </a:solidFill>
                <a:latin typeface="Arial"/>
              </a:rPr>
              <a:t>$ in sales</a:t>
            </a:r>
          </a:p>
        </p:txBody>
      </p:sp>
      <p:sp>
        <p:nvSpPr>
          <p:cNvPr id="15" name="TextBox 14"/>
          <p:cNvSpPr txBox="1"/>
          <p:nvPr/>
        </p:nvSpPr>
        <p:spPr>
          <a:xfrm>
            <a:off x="6010275" y="1809750"/>
            <a:ext cx="2857500" cy="381000"/>
          </a:xfrm>
          <a:prstGeom prst="rect">
            <a:avLst/>
          </a:prstGeom>
          <a:noFill/>
        </p:spPr>
        <p:txBody>
          <a:bodyPr wrap="square" rtlCol="0">
            <a:spAutoFit/>
          </a:bodyPr>
          <a:lstStyle/>
          <a:p>
            <a:pPr lvl="0" indent="0" algn="ctr" fontAlgn="base"/>
            <a:r>
              <a:rPr sz="2000" b="1" i="0" u="none" strike="noStrike">
                <a:solidFill>
                  <a:srgbClr val="FFFFFF"/>
                </a:solidFill>
                <a:latin typeface="Arial"/>
              </a:rPr>
              <a:t>$640,000</a:t>
            </a:r>
          </a:p>
        </p:txBody>
      </p:sp>
      <p:sp>
        <p:nvSpPr>
          <p:cNvPr id="16" name="TextBox 15"/>
          <p:cNvSpPr txBox="1"/>
          <p:nvPr/>
        </p:nvSpPr>
        <p:spPr>
          <a:xfrm>
            <a:off x="6010275" y="2524125"/>
            <a:ext cx="2857500" cy="381000"/>
          </a:xfrm>
          <a:prstGeom prst="rect">
            <a:avLst/>
          </a:prstGeom>
          <a:noFill/>
        </p:spPr>
        <p:txBody>
          <a:bodyPr wrap="square" rtlCol="0">
            <a:spAutoFit/>
          </a:bodyPr>
          <a:lstStyle/>
          <a:p>
            <a:pPr lvl="0" indent="0" algn="ctr" fontAlgn="base"/>
            <a:r>
              <a:rPr sz="1400" b="1" i="0" u="none" strike="noStrike">
                <a:solidFill>
                  <a:srgbClr val="000000"/>
                </a:solidFill>
                <a:latin typeface="Arial"/>
              </a:rPr>
              <a:t>Target: $1,000,000</a:t>
            </a:r>
          </a:p>
        </p:txBody>
      </p:sp>
      <p:sp>
        <p:nvSpPr>
          <p:cNvPr id="17" name="TextBox 16"/>
          <p:cNvSpPr txBox="1"/>
          <p:nvPr/>
        </p:nvSpPr>
        <p:spPr>
          <a:xfrm>
            <a:off x="5238750" y="1285875"/>
            <a:ext cx="3810000" cy="857250"/>
          </a:xfrm>
          <a:prstGeom prst="rect">
            <a:avLst/>
          </a:prstGeom>
          <a:noFill/>
        </p:spPr>
        <p:txBody>
          <a:bodyPr wrap="square" rtlCol="0">
            <a:spAutoFit/>
          </a:bodyPr>
          <a:lstStyle/>
          <a:p>
            <a:pPr lvl="0" indent="0" algn="l" fontAlgn="base"/>
            <a:r>
              <a:rPr sz="1200" b="1" i="0" u="none" strike="noStrike">
                <a:solidFill>
                  <a:srgbClr val="000000"/>
                </a:solidFill>
                <a:latin typeface="Arial"/>
              </a:rPr>
              <a:t>April
</a:t>
            </a:r>
            <a:r>
              <a:rPr sz="1200" b="0" i="0" u="none" strike="noStrike">
                <a:solidFill>
                  <a:srgbClr val="000000"/>
                </a:solidFill>
                <a:latin typeface="Arial"/>
              </a:rPr>
              <a:t>$60,000 / $80,000
</a:t>
            </a:r>
            <a:r>
              <a:rPr sz="1200" b="1" i="0" u="none" strike="noStrike">
                <a:solidFill>
                  <a:srgbClr val="000000"/>
                </a:solidFill>
                <a:latin typeface="Arial"/>
              </a:rPr>
              <a:t>May
</a:t>
            </a:r>
            <a:r>
              <a:rPr sz="1200" b="0" i="0" u="none" strike="noStrike">
                <a:solidFill>
                  <a:srgbClr val="000000"/>
                </a:solidFill>
                <a:latin typeface="Arial"/>
              </a:rPr>
              <a:t>$70,000 / $90,000
</a:t>
            </a:r>
            <a:r>
              <a:rPr sz="1200" b="1" i="0" u="none" strike="noStrike">
                <a:solidFill>
                  <a:srgbClr val="000000"/>
                </a:solidFill>
                <a:latin typeface="Arial"/>
              </a:rPr>
              <a:t>June
</a:t>
            </a:r>
            <a:r>
              <a:rPr sz="1200" b="0" i="0" u="none" strike="noStrike">
                <a:solidFill>
                  <a:srgbClr val="000000"/>
                </a:solidFill>
                <a:latin typeface="Arial"/>
              </a:rPr>
              <a:t>$70,000 / $60,000
</a:t>
            </a:r>
            <a:r>
              <a:t/>
            </a:r>
            <a:br/>
            <a:endParaRPr/>
          </a:p>
        </p:txBody>
      </p:sp>
      <p:sp>
        <p:nvSpPr>
          <p:cNvPr id="18" name="TextBox 17"/>
          <p:cNvSpPr txBox="1"/>
          <p:nvPr/>
        </p:nvSpPr>
        <p:spPr>
          <a:xfrm>
            <a:off x="285750" y="3143250"/>
            <a:ext cx="4953000" cy="857250"/>
          </a:xfrm>
          <a:prstGeom prst="rect">
            <a:avLst/>
          </a:prstGeom>
          <a:noFill/>
        </p:spPr>
        <p:txBody>
          <a:bodyPr wrap="square" rtlCol="0">
            <a:spAutoFit/>
          </a:bodyPr>
          <a:lstStyle/>
          <a:p>
            <a:pPr lvl="0" indent="0" algn="l" fontAlgn="base"/>
            <a:r>
              <a:rPr sz="1400" b="0" i="0" u="none" strike="noStrike">
                <a:solidFill>
                  <a:srgbClr val="000000"/>
                </a:solidFill>
                <a:latin typeface="Arial"/>
              </a:rPr>
              <a:t>1.2 Increase average billable hour factor. (Source: Time-tracking Program) (Administration)</a:t>
            </a:r>
          </a:p>
        </p:txBody>
      </p:sp>
      <p:sp>
        <p:nvSpPr>
          <p:cNvPr id="19" name="TextBox 18"/>
          <p:cNvSpPr txBox="1"/>
          <p:nvPr/>
        </p:nvSpPr>
        <p:spPr>
          <a:xfrm>
            <a:off x="285750" y="4000500"/>
            <a:ext cx="4953000" cy="333375"/>
          </a:xfrm>
          <a:prstGeom prst="rect">
            <a:avLst/>
          </a:prstGeom>
          <a:noFill/>
        </p:spPr>
        <p:txBody>
          <a:bodyPr wrap="square" rtlCol="0">
            <a:spAutoFit/>
          </a:bodyPr>
          <a:lstStyle/>
          <a:p>
            <a:pPr lvl="0" indent="0" algn="l" fontAlgn="base"/>
            <a:r>
              <a:rPr sz="1400" b="1" i="0" u="none" strike="noStrike">
                <a:solidFill>
                  <a:srgbClr val="000000"/>
                </a:solidFill>
                <a:latin typeface="Arial"/>
              </a:rPr>
              <a:t>Measure: </a:t>
            </a:r>
            <a:r>
              <a:rPr sz="1400" b="0" i="0" u="none" strike="noStrike">
                <a:solidFill>
                  <a:srgbClr val="000000"/>
                </a:solidFill>
                <a:latin typeface="Arial"/>
              </a:rPr>
              <a:t>$ per billable hour.</a:t>
            </a:r>
          </a:p>
        </p:txBody>
      </p:sp>
      <p:sp>
        <p:nvSpPr>
          <p:cNvPr id="20" name="TextBox 19"/>
          <p:cNvSpPr txBox="1"/>
          <p:nvPr/>
        </p:nvSpPr>
        <p:spPr>
          <a:xfrm>
            <a:off x="6010275" y="3571875"/>
            <a:ext cx="2857500" cy="381000"/>
          </a:xfrm>
          <a:prstGeom prst="rect">
            <a:avLst/>
          </a:prstGeom>
          <a:noFill/>
        </p:spPr>
        <p:txBody>
          <a:bodyPr wrap="square" rtlCol="0">
            <a:spAutoFit/>
          </a:bodyPr>
          <a:lstStyle/>
          <a:p>
            <a:pPr lvl="0" indent="0" algn="ctr" fontAlgn="base"/>
            <a:r>
              <a:rPr sz="2600" b="1" i="0" u="none" strike="noStrike">
                <a:solidFill>
                  <a:srgbClr val="FFFFFF"/>
                </a:solidFill>
                <a:latin typeface="Arial"/>
              </a:rPr>
              <a:t>$92.14</a:t>
            </a:r>
          </a:p>
        </p:txBody>
      </p:sp>
      <p:sp>
        <p:nvSpPr>
          <p:cNvPr id="21" name="TextBox 20"/>
          <p:cNvSpPr txBox="1"/>
          <p:nvPr/>
        </p:nvSpPr>
        <p:spPr>
          <a:xfrm>
            <a:off x="6010275" y="4286250"/>
            <a:ext cx="2857500" cy="381000"/>
          </a:xfrm>
          <a:prstGeom prst="rect">
            <a:avLst/>
          </a:prstGeom>
          <a:noFill/>
        </p:spPr>
        <p:txBody>
          <a:bodyPr wrap="square" rtlCol="0">
            <a:spAutoFit/>
          </a:bodyPr>
          <a:lstStyle/>
          <a:p>
            <a:pPr lvl="0" indent="0" algn="ctr" fontAlgn="base"/>
            <a:r>
              <a:rPr sz="1400" b="1" i="0" u="none" strike="noStrike">
                <a:solidFill>
                  <a:srgbClr val="000000"/>
                </a:solidFill>
                <a:latin typeface="Arial"/>
              </a:rPr>
              <a:t>Target: $200</a:t>
            </a:r>
          </a:p>
        </p:txBody>
      </p:sp>
      <p:sp>
        <p:nvSpPr>
          <p:cNvPr id="22" name="TextBox 21"/>
          <p:cNvSpPr txBox="1"/>
          <p:nvPr/>
        </p:nvSpPr>
        <p:spPr>
          <a:xfrm>
            <a:off x="5238750" y="3000375"/>
            <a:ext cx="3810000" cy="857250"/>
          </a:xfrm>
          <a:prstGeom prst="rect">
            <a:avLst/>
          </a:prstGeom>
          <a:noFill/>
        </p:spPr>
        <p:txBody>
          <a:bodyPr wrap="square" rtlCol="0">
            <a:spAutoFit/>
          </a:bodyPr>
          <a:lstStyle/>
          <a:p>
            <a:pPr lvl="0" indent="0" algn="l" fontAlgn="base"/>
            <a:r>
              <a:rPr sz="1200" b="1" i="0" u="none" strike="noStrike">
                <a:solidFill>
                  <a:srgbClr val="000000"/>
                </a:solidFill>
                <a:latin typeface="Arial"/>
              </a:rPr>
              <a:t>April
</a:t>
            </a:r>
            <a:r>
              <a:rPr sz="1200" b="0" i="0" u="none" strike="noStrike">
                <a:solidFill>
                  <a:srgbClr val="000000"/>
                </a:solidFill>
                <a:latin typeface="Arial"/>
              </a:rPr>
              <a:t>$120 / $140
</a:t>
            </a:r>
            <a:r>
              <a:rPr sz="1200" b="1" i="0" u="none" strike="noStrike">
                <a:solidFill>
                  <a:srgbClr val="000000"/>
                </a:solidFill>
                <a:latin typeface="Arial"/>
              </a:rPr>
              <a:t>May
</a:t>
            </a:r>
            <a:r>
              <a:rPr sz="1200" b="0" i="0" u="none" strike="noStrike">
                <a:solidFill>
                  <a:srgbClr val="000000"/>
                </a:solidFill>
                <a:latin typeface="Arial"/>
              </a:rPr>
              <a:t>$120 / $0
</a:t>
            </a:r>
            <a:r>
              <a:rPr sz="1200" b="1" i="0" u="none" strike="noStrike">
                <a:solidFill>
                  <a:srgbClr val="000000"/>
                </a:solidFill>
                <a:latin typeface="Arial"/>
              </a:rPr>
              <a:t>June
</a:t>
            </a:r>
            <a:r>
              <a:rPr sz="1200" b="0" i="0" u="none" strike="noStrike">
                <a:solidFill>
                  <a:srgbClr val="000000"/>
                </a:solidFill>
                <a:latin typeface="Arial"/>
              </a:rPr>
              <a:t>$125 / 
</a:t>
            </a:r>
            <a:r>
              <a:t/>
            </a:r>
            <a:br/>
            <a:endParaRPr/>
          </a:p>
        </p:txBody>
      </p:sp>
      <p:sp>
        <p:nvSpPr>
          <p:cNvPr id="23" name="TextBox 22"/>
          <p:cNvSpPr txBox="1"/>
          <p:nvPr/>
        </p:nvSpPr>
        <p:spPr>
          <a:xfrm>
            <a:off x="285750" y="4857750"/>
            <a:ext cx="4953000" cy="857250"/>
          </a:xfrm>
          <a:prstGeom prst="rect">
            <a:avLst/>
          </a:prstGeom>
          <a:noFill/>
        </p:spPr>
        <p:txBody>
          <a:bodyPr wrap="square" rtlCol="0">
            <a:spAutoFit/>
          </a:bodyPr>
          <a:lstStyle/>
          <a:p>
            <a:pPr lvl="0" indent="0" algn="l" fontAlgn="base"/>
            <a:r>
              <a:rPr sz="1400" b="0" i="0" u="none" strike="noStrike">
                <a:solidFill>
                  <a:srgbClr val="000000"/>
                </a:solidFill>
                <a:latin typeface="Arial"/>
              </a:rPr>
              <a:t>2.1 Maintain profitability with a budget allocation of 50% for business re-investment for product development. (Administration)</a:t>
            </a:r>
          </a:p>
        </p:txBody>
      </p:sp>
      <p:sp>
        <p:nvSpPr>
          <p:cNvPr id="24" name="TextBox 23"/>
          <p:cNvSpPr txBox="1"/>
          <p:nvPr/>
        </p:nvSpPr>
        <p:spPr>
          <a:xfrm>
            <a:off x="285750" y="5715000"/>
            <a:ext cx="4953000" cy="333375"/>
          </a:xfrm>
          <a:prstGeom prst="rect">
            <a:avLst/>
          </a:prstGeom>
          <a:noFill/>
        </p:spPr>
        <p:txBody>
          <a:bodyPr wrap="square" rtlCol="0">
            <a:spAutoFit/>
          </a:bodyPr>
          <a:lstStyle/>
          <a:p>
            <a:pPr lvl="0" indent="0" algn="l" fontAlgn="base"/>
            <a:r>
              <a:rPr sz="1400" b="1" i="0" u="none" strike="noStrike">
                <a:solidFill>
                  <a:srgbClr val="000000"/>
                </a:solidFill>
                <a:latin typeface="Arial"/>
              </a:rPr>
              <a:t>Measure: </a:t>
            </a:r>
            <a:r>
              <a:rPr sz="1400" b="0" i="0" u="none" strike="noStrike">
                <a:solidFill>
                  <a:srgbClr val="000000"/>
                </a:solidFill>
                <a:latin typeface="Arial"/>
              </a:rPr>
              <a:t>% for product development</a:t>
            </a:r>
          </a:p>
        </p:txBody>
      </p:sp>
      <p:sp>
        <p:nvSpPr>
          <p:cNvPr id="25" name="TextBox 24"/>
          <p:cNvSpPr txBox="1"/>
          <p:nvPr/>
        </p:nvSpPr>
        <p:spPr>
          <a:xfrm>
            <a:off x="5238750" y="5334000"/>
            <a:ext cx="3867150" cy="381000"/>
          </a:xfrm>
          <a:prstGeom prst="rect">
            <a:avLst/>
          </a:prstGeom>
          <a:noFill/>
        </p:spPr>
        <p:txBody>
          <a:bodyPr wrap="square" rtlCol="0">
            <a:spAutoFit/>
          </a:bodyPr>
          <a:lstStyle/>
          <a:p>
            <a:pPr lvl="0" indent="0" algn="ctr" fontAlgn="base"/>
            <a:r>
              <a:rPr sz="2400" b="1" i="0" u="none" strike="noStrike">
                <a:solidFill>
                  <a:srgbClr val="FFFFFF"/>
                </a:solidFill>
                <a:latin typeface="Arial"/>
              </a:rPr>
              <a:t>90 %</a:t>
            </a:r>
          </a:p>
        </p:txBody>
      </p:sp>
      <p:sp>
        <p:nvSpPr>
          <p:cNvPr id="26" name="TextBox 25"/>
          <p:cNvSpPr txBox="1"/>
          <p:nvPr/>
        </p:nvSpPr>
        <p:spPr>
          <a:xfrm>
            <a:off x="8477250" y="6477000"/>
            <a:ext cx="666750" cy="190500"/>
          </a:xfrm>
          <a:prstGeom prst="rect">
            <a:avLst/>
          </a:prstGeom>
          <a:noFill/>
        </p:spPr>
        <p:txBody>
          <a:bodyPr wrap="square" rtlCol="0">
            <a:spAutoFit/>
          </a:bodyPr>
          <a:lstStyle/>
          <a:p>
            <a:pPr lvl="0" indent="0" algn="r" fontAlgn="base"/>
            <a:r>
              <a:rPr sz="1200" b="0" i="0" u="none" strike="noStrike">
                <a:solidFill>
                  <a:srgbClr val="9B9B9B"/>
                </a:solidFill>
                <a:latin typeface="Arial"/>
              </a:rPr>
              <a:t>4</a:t>
            </a:r>
            <a:r>
              <a:t/>
            </a:r>
            <a:b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Header Strip" descr="Gray Strip"/>
          <p:cNvPicPr>
            <a:picLocks noChangeAspect="1"/>
          </p:cNvPicPr>
          <p:nvPr/>
        </p:nvPicPr>
        <p:blipFill>
          <a:blip r:embed="rId2"/>
          <a:stretch>
            <a:fillRect/>
          </a:stretch>
        </p:blipFill>
        <p:spPr>
          <a:xfrm>
            <a:off x="0" y="142875"/>
            <a:ext cx="9163050" cy="457200"/>
          </a:xfrm>
          <a:prstGeom prst="rect">
            <a:avLst/>
          </a:prstGeom>
        </p:spPr>
      </p:pic>
      <p:pic>
        <p:nvPicPr>
          <p:cNvPr id="2" name="Header Logo Background" descr="M3 Header Logo"/>
          <p:cNvPicPr>
            <a:picLocks noChangeAspect="1"/>
          </p:cNvPicPr>
          <p:nvPr/>
        </p:nvPicPr>
        <p:blipFill>
          <a:blip r:embed="rId3"/>
          <a:stretch>
            <a:fillRect/>
          </a:stretch>
        </p:blipFill>
        <p:spPr>
          <a:xfrm>
            <a:off x="6496050" y="0"/>
            <a:ext cx="2476500" cy="1085850"/>
          </a:xfrm>
          <a:prstGeom prst="rect">
            <a:avLst/>
          </a:prstGeom>
        </p:spPr>
      </p:pic>
      <p:pic>
        <p:nvPicPr>
          <p:cNvPr id="3" name="Header Logo" descr="M3 Header Logo"/>
          <p:cNvPicPr>
            <a:picLocks noChangeAspect="1"/>
          </p:cNvPicPr>
          <p:nvPr/>
        </p:nvPicPr>
        <p:blipFill>
          <a:blip r:embed="rId4"/>
          <a:stretch>
            <a:fillRect/>
          </a:stretch>
        </p:blipFill>
        <p:spPr>
          <a:xfrm>
            <a:off x="7019925" y="266700"/>
            <a:ext cx="1666875" cy="533400"/>
          </a:xfrm>
          <a:prstGeom prst="rect">
            <a:avLst/>
          </a:prstGeom>
        </p:spPr>
      </p:pic>
      <p:pic>
        <p:nvPicPr>
          <p:cNvPr id="4" name="separator" descr="separator"/>
          <p:cNvPicPr>
            <a:picLocks noChangeAspect="1"/>
          </p:cNvPicPr>
          <p:nvPr/>
        </p:nvPicPr>
        <p:blipFill>
          <a:blip r:embed="rId5"/>
          <a:stretch>
            <a:fillRect/>
          </a:stretch>
        </p:blipFill>
        <p:spPr>
          <a:xfrm>
            <a:off x="285750" y="2857500"/>
            <a:ext cx="8591550" cy="9525"/>
          </a:xfrm>
          <a:prstGeom prst="rect">
            <a:avLst/>
          </a:prstGeom>
        </p:spPr>
      </p:pic>
      <p:pic>
        <p:nvPicPr>
          <p:cNvPr id="5" name="separator" descr="separator"/>
          <p:cNvPicPr>
            <a:picLocks noChangeAspect="1"/>
          </p:cNvPicPr>
          <p:nvPr/>
        </p:nvPicPr>
        <p:blipFill>
          <a:blip r:embed="rId5"/>
          <a:stretch>
            <a:fillRect/>
          </a:stretch>
        </p:blipFill>
        <p:spPr>
          <a:xfrm>
            <a:off x="285750" y="4619625"/>
            <a:ext cx="8591550" cy="9525"/>
          </a:xfrm>
          <a:prstGeom prst="rect">
            <a:avLst/>
          </a:prstGeom>
        </p:spPr>
      </p:pic>
      <p:pic>
        <p:nvPicPr>
          <p:cNvPr id="6" name="Gauges" descr="Gauges"/>
          <p:cNvPicPr>
            <a:picLocks noChangeAspect="1"/>
          </p:cNvPicPr>
          <p:nvPr/>
        </p:nvPicPr>
        <p:blipFill>
          <a:blip r:embed="rId6"/>
          <a:stretch>
            <a:fillRect/>
          </a:stretch>
        </p:blipFill>
        <p:spPr>
          <a:xfrm>
            <a:off x="5238750" y="1143000"/>
            <a:ext cx="3867150" cy="1714500"/>
          </a:xfrm>
          <a:prstGeom prst="rect">
            <a:avLst/>
          </a:prstGeom>
        </p:spPr>
      </p:pic>
      <p:pic>
        <p:nvPicPr>
          <p:cNvPr id="7" name="Gauges" descr="Gauges"/>
          <p:cNvPicPr>
            <a:picLocks noChangeAspect="1"/>
          </p:cNvPicPr>
          <p:nvPr/>
        </p:nvPicPr>
        <p:blipFill>
          <a:blip r:embed="rId7"/>
          <a:stretch>
            <a:fillRect/>
          </a:stretch>
        </p:blipFill>
        <p:spPr>
          <a:xfrm>
            <a:off x="5238750" y="2895600"/>
            <a:ext cx="3867150" cy="1714500"/>
          </a:xfrm>
          <a:prstGeom prst="rect">
            <a:avLst/>
          </a:prstGeom>
        </p:spPr>
      </p:pic>
      <p:pic>
        <p:nvPicPr>
          <p:cNvPr id="8" name="Graph" descr="Graph"/>
          <p:cNvPicPr>
            <a:picLocks noChangeAspect="1"/>
          </p:cNvPicPr>
          <p:nvPr/>
        </p:nvPicPr>
        <p:blipFill>
          <a:blip r:embed="rId8"/>
          <a:stretch>
            <a:fillRect/>
          </a:stretch>
        </p:blipFill>
        <p:spPr>
          <a:xfrm>
            <a:off x="6000750" y="4743450"/>
            <a:ext cx="2857500" cy="1371600"/>
          </a:xfrm>
          <a:prstGeom prst="rect">
            <a:avLst/>
          </a:prstGeom>
        </p:spPr>
      </p:pic>
      <p:pic>
        <p:nvPicPr>
          <p:cNvPr id="9" name="Footer Logo" descr="PHPPowerPoint logo"/>
          <p:cNvPicPr>
            <a:picLocks noChangeAspect="1"/>
          </p:cNvPicPr>
          <p:nvPr/>
        </p:nvPicPr>
        <p:blipFill>
          <a:blip r:embed="rId9"/>
          <a:stretch>
            <a:fillRect/>
          </a:stretch>
        </p:blipFill>
        <p:spPr>
          <a:xfrm>
            <a:off x="0" y="6381750"/>
            <a:ext cx="9163050" cy="504825"/>
          </a:xfrm>
          <a:prstGeom prst="rect">
            <a:avLst/>
          </a:prstGeom>
        </p:spPr>
      </p:pic>
      <p:sp>
        <p:nvSpPr>
          <p:cNvPr id="10" name="TextBox 9"/>
          <p:cNvSpPr txBox="1"/>
          <p:nvPr/>
        </p:nvSpPr>
        <p:spPr>
          <a:xfrm>
            <a:off x="104775" y="247650"/>
            <a:ext cx="8210550" cy="0"/>
          </a:xfrm>
          <a:prstGeom prst="rect">
            <a:avLst/>
          </a:prstGeom>
          <a:noFill/>
        </p:spPr>
        <p:txBody>
          <a:bodyPr wrap="square" rtlCol="0">
            <a:spAutoFit/>
          </a:bodyPr>
          <a:lstStyle/>
          <a:p>
            <a:pPr lvl="0" indent="0" algn="l" fontAlgn="base"/>
            <a:r>
              <a:rPr sz="1800" b="0" i="0" u="none" strike="noStrike">
                <a:solidFill>
                  <a:srgbClr val="000000"/>
                </a:solidFill>
                <a:latin typeface="Arial"/>
              </a:rPr>
              <a:t>OVERALL - PERFORMANCE TO DATE</a:t>
            </a:r>
          </a:p>
        </p:txBody>
      </p:sp>
      <p:sp>
        <p:nvSpPr>
          <p:cNvPr id="11" name="TextBox 10"/>
          <p:cNvSpPr txBox="1"/>
          <p:nvPr/>
        </p:nvSpPr>
        <p:spPr>
          <a:xfrm>
            <a:off x="95250" y="238125"/>
            <a:ext cx="8210550" cy="0"/>
          </a:xfrm>
          <a:prstGeom prst="rect">
            <a:avLst/>
          </a:prstGeom>
          <a:noFill/>
        </p:spPr>
        <p:txBody>
          <a:bodyPr wrap="square" rtlCol="0">
            <a:spAutoFit/>
          </a:bodyPr>
          <a:lstStyle/>
          <a:p>
            <a:pPr lvl="0" indent="0" algn="l" fontAlgn="base"/>
            <a:r>
              <a:rPr sz="1800" b="0" i="0" u="none" strike="noStrike">
                <a:solidFill>
                  <a:srgbClr val="959898"/>
                </a:solidFill>
                <a:latin typeface="Arial"/>
              </a:rPr>
              <a:t>OVERALL - PERFORMANCE TO DATE</a:t>
            </a:r>
          </a:p>
        </p:txBody>
      </p:sp>
      <p:sp>
        <p:nvSpPr>
          <p:cNvPr id="12" name="TextBox 11"/>
          <p:cNvSpPr txBox="1"/>
          <p:nvPr/>
        </p:nvSpPr>
        <p:spPr>
          <a:xfrm>
            <a:off x="285750" y="666750"/>
            <a:ext cx="3333750" cy="1238250"/>
          </a:xfrm>
          <a:prstGeom prst="rect">
            <a:avLst/>
          </a:prstGeom>
          <a:noFill/>
        </p:spPr>
        <p:txBody>
          <a:bodyPr wrap="square" rtlCol="0">
            <a:spAutoFit/>
          </a:bodyPr>
          <a:lstStyle/>
          <a:p>
            <a:pPr lvl="0" indent="0" algn="l" fontAlgn="base"/>
            <a:r>
              <a:rPr sz="2000" b="1" i="0" u="none" strike="noStrike">
                <a:solidFill>
                  <a:srgbClr val="959898"/>
                </a:solidFill>
                <a:latin typeface="Arial"/>
              </a:rPr>
              <a:t>ORGANIZATION GOALS</a:t>
            </a:r>
          </a:p>
        </p:txBody>
      </p:sp>
      <p:sp>
        <p:nvSpPr>
          <p:cNvPr id="13" name="TextBox 12"/>
          <p:cNvSpPr txBox="1"/>
          <p:nvPr/>
        </p:nvSpPr>
        <p:spPr>
          <a:xfrm>
            <a:off x="285750" y="1428750"/>
            <a:ext cx="4953000" cy="857250"/>
          </a:xfrm>
          <a:prstGeom prst="rect">
            <a:avLst/>
          </a:prstGeom>
          <a:noFill/>
        </p:spPr>
        <p:txBody>
          <a:bodyPr wrap="square" rtlCol="0">
            <a:spAutoFit/>
          </a:bodyPr>
          <a:lstStyle/>
          <a:p>
            <a:pPr lvl="0" indent="0" algn="l" fontAlgn="base"/>
            <a:r>
              <a:rPr sz="1400" b="0" i="0" u="none" strike="noStrike">
                <a:solidFill>
                  <a:srgbClr val="000000"/>
                </a:solidFill>
                <a:latin typeface="Arial"/>
              </a:rPr>
              <a:t>2.2 Maintain profitability with a budget allocation of 25% for cash reserves. (Administration)</a:t>
            </a:r>
          </a:p>
        </p:txBody>
      </p:sp>
      <p:sp>
        <p:nvSpPr>
          <p:cNvPr id="14" name="TextBox 13"/>
          <p:cNvSpPr txBox="1"/>
          <p:nvPr/>
        </p:nvSpPr>
        <p:spPr>
          <a:xfrm>
            <a:off x="285750" y="2286000"/>
            <a:ext cx="4953000" cy="333375"/>
          </a:xfrm>
          <a:prstGeom prst="rect">
            <a:avLst/>
          </a:prstGeom>
          <a:noFill/>
        </p:spPr>
        <p:txBody>
          <a:bodyPr wrap="square" rtlCol="0">
            <a:spAutoFit/>
          </a:bodyPr>
          <a:lstStyle/>
          <a:p>
            <a:pPr lvl="0" indent="0" algn="l" fontAlgn="base"/>
            <a:r>
              <a:rPr sz="1400" b="1" i="0" u="none" strike="noStrike">
                <a:solidFill>
                  <a:srgbClr val="000000"/>
                </a:solidFill>
                <a:latin typeface="Arial"/>
              </a:rPr>
              <a:t>Measure: </a:t>
            </a:r>
            <a:r>
              <a:rPr sz="1400" b="0" i="0" u="none" strike="noStrike">
                <a:solidFill>
                  <a:srgbClr val="000000"/>
                </a:solidFill>
                <a:latin typeface="Arial"/>
              </a:rPr>
              <a:t>% for cash reserves</a:t>
            </a:r>
          </a:p>
        </p:txBody>
      </p:sp>
      <p:sp>
        <p:nvSpPr>
          <p:cNvPr id="15" name="TextBox 14"/>
          <p:cNvSpPr txBox="1"/>
          <p:nvPr/>
        </p:nvSpPr>
        <p:spPr>
          <a:xfrm>
            <a:off x="5238750" y="1809750"/>
            <a:ext cx="3867150" cy="381000"/>
          </a:xfrm>
          <a:prstGeom prst="rect">
            <a:avLst/>
          </a:prstGeom>
          <a:noFill/>
        </p:spPr>
        <p:txBody>
          <a:bodyPr wrap="square" rtlCol="0">
            <a:spAutoFit/>
          </a:bodyPr>
          <a:lstStyle/>
          <a:p>
            <a:pPr lvl="0" indent="0" algn="ctr" fontAlgn="base"/>
            <a:r>
              <a:rPr sz="2400" b="1" i="0" u="none" strike="noStrike">
                <a:solidFill>
                  <a:srgbClr val="FFFFFF"/>
                </a:solidFill>
                <a:latin typeface="Arial"/>
              </a:rPr>
              <a:t>25 %</a:t>
            </a:r>
          </a:p>
        </p:txBody>
      </p:sp>
      <p:sp>
        <p:nvSpPr>
          <p:cNvPr id="16" name="TextBox 15"/>
          <p:cNvSpPr txBox="1"/>
          <p:nvPr/>
        </p:nvSpPr>
        <p:spPr>
          <a:xfrm>
            <a:off x="285750" y="3143250"/>
            <a:ext cx="4953000" cy="857250"/>
          </a:xfrm>
          <a:prstGeom prst="rect">
            <a:avLst/>
          </a:prstGeom>
          <a:noFill/>
        </p:spPr>
        <p:txBody>
          <a:bodyPr wrap="square" rtlCol="0">
            <a:spAutoFit/>
          </a:bodyPr>
          <a:lstStyle/>
          <a:p>
            <a:pPr lvl="0" indent="0" algn="l" fontAlgn="base"/>
            <a:r>
              <a:rPr sz="1400" b="0" i="0" u="none" strike="noStrike">
                <a:solidFill>
                  <a:srgbClr val="000000"/>
                </a:solidFill>
                <a:latin typeface="Arial"/>
              </a:rPr>
              <a:t>2.3 Maintain profitability with a budget allocation of 25% for profit sharing (Administration)</a:t>
            </a:r>
          </a:p>
        </p:txBody>
      </p:sp>
      <p:sp>
        <p:nvSpPr>
          <p:cNvPr id="17" name="TextBox 16"/>
          <p:cNvSpPr txBox="1"/>
          <p:nvPr/>
        </p:nvSpPr>
        <p:spPr>
          <a:xfrm>
            <a:off x="285750" y="4000500"/>
            <a:ext cx="4953000" cy="333375"/>
          </a:xfrm>
          <a:prstGeom prst="rect">
            <a:avLst/>
          </a:prstGeom>
          <a:noFill/>
        </p:spPr>
        <p:txBody>
          <a:bodyPr wrap="square" rtlCol="0">
            <a:spAutoFit/>
          </a:bodyPr>
          <a:lstStyle/>
          <a:p>
            <a:pPr lvl="0" indent="0" algn="l" fontAlgn="base"/>
            <a:r>
              <a:rPr sz="1400" b="1" i="0" u="none" strike="noStrike">
                <a:solidFill>
                  <a:srgbClr val="000000"/>
                </a:solidFill>
                <a:latin typeface="Arial"/>
              </a:rPr>
              <a:t>Measure: </a:t>
            </a:r>
            <a:r>
              <a:rPr sz="1400" b="0" i="0" u="none" strike="noStrike">
                <a:solidFill>
                  <a:srgbClr val="000000"/>
                </a:solidFill>
                <a:latin typeface="Arial"/>
              </a:rPr>
              <a:t>% for profit sharing</a:t>
            </a:r>
          </a:p>
        </p:txBody>
      </p:sp>
      <p:sp>
        <p:nvSpPr>
          <p:cNvPr id="18" name="TextBox 17"/>
          <p:cNvSpPr txBox="1"/>
          <p:nvPr/>
        </p:nvSpPr>
        <p:spPr>
          <a:xfrm>
            <a:off x="5238750" y="3571875"/>
            <a:ext cx="3867150" cy="381000"/>
          </a:xfrm>
          <a:prstGeom prst="rect">
            <a:avLst/>
          </a:prstGeom>
          <a:noFill/>
        </p:spPr>
        <p:txBody>
          <a:bodyPr wrap="square" rtlCol="0">
            <a:spAutoFit/>
          </a:bodyPr>
          <a:lstStyle/>
          <a:p>
            <a:pPr lvl="0" indent="0" algn="ctr" fontAlgn="base"/>
            <a:r>
              <a:rPr sz="2400" b="1" i="0" u="none" strike="noStrike">
                <a:solidFill>
                  <a:srgbClr val="FFFFFF"/>
                </a:solidFill>
                <a:latin typeface="Arial"/>
              </a:rPr>
              <a:t>30 %</a:t>
            </a:r>
          </a:p>
        </p:txBody>
      </p:sp>
      <p:sp>
        <p:nvSpPr>
          <p:cNvPr id="19" name="TextBox 18"/>
          <p:cNvSpPr txBox="1"/>
          <p:nvPr/>
        </p:nvSpPr>
        <p:spPr>
          <a:xfrm>
            <a:off x="285750" y="4857750"/>
            <a:ext cx="4953000" cy="857250"/>
          </a:xfrm>
          <a:prstGeom prst="rect">
            <a:avLst/>
          </a:prstGeom>
          <a:noFill/>
        </p:spPr>
        <p:txBody>
          <a:bodyPr wrap="square" rtlCol="0">
            <a:spAutoFit/>
          </a:bodyPr>
          <a:lstStyle/>
          <a:p>
            <a:pPr lvl="0" indent="0" algn="l" fontAlgn="base"/>
            <a:r>
              <a:rPr sz="1400" b="0" i="0" u="none" strike="noStrike">
                <a:solidFill>
                  <a:srgbClr val="000000"/>
                </a:solidFill>
                <a:latin typeface="Arial"/>
              </a:rPr>
              <a:t>3.1 Licensing: Acquire 1,000 total licenses by the end of the year. Eor (Sales/Marketing)</a:t>
            </a:r>
          </a:p>
        </p:txBody>
      </p:sp>
      <p:sp>
        <p:nvSpPr>
          <p:cNvPr id="20" name="TextBox 19"/>
          <p:cNvSpPr txBox="1"/>
          <p:nvPr/>
        </p:nvSpPr>
        <p:spPr>
          <a:xfrm>
            <a:off x="285750" y="5715000"/>
            <a:ext cx="4953000" cy="333375"/>
          </a:xfrm>
          <a:prstGeom prst="rect">
            <a:avLst/>
          </a:prstGeom>
          <a:noFill/>
        </p:spPr>
        <p:txBody>
          <a:bodyPr wrap="square" rtlCol="0">
            <a:spAutoFit/>
          </a:bodyPr>
          <a:lstStyle/>
          <a:p>
            <a:pPr lvl="0" indent="0" algn="l" fontAlgn="base"/>
            <a:r>
              <a:rPr sz="1400" b="1" i="0" u="none" strike="noStrike">
                <a:solidFill>
                  <a:srgbClr val="000000"/>
                </a:solidFill>
                <a:latin typeface="Arial"/>
              </a:rPr>
              <a:t>Measure: </a:t>
            </a:r>
            <a:r>
              <a:rPr sz="1400" b="0" i="0" u="none" strike="noStrike">
                <a:solidFill>
                  <a:srgbClr val="000000"/>
                </a:solidFill>
                <a:latin typeface="Arial"/>
              </a:rPr>
              <a:t># of new licenses</a:t>
            </a:r>
          </a:p>
        </p:txBody>
      </p:sp>
      <p:sp>
        <p:nvSpPr>
          <p:cNvPr id="21" name="TextBox 20"/>
          <p:cNvSpPr txBox="1"/>
          <p:nvPr/>
        </p:nvSpPr>
        <p:spPr>
          <a:xfrm>
            <a:off x="6010275" y="5334000"/>
            <a:ext cx="2857500" cy="381000"/>
          </a:xfrm>
          <a:prstGeom prst="rect">
            <a:avLst/>
          </a:prstGeom>
          <a:noFill/>
        </p:spPr>
        <p:txBody>
          <a:bodyPr wrap="square" rtlCol="0">
            <a:spAutoFit/>
          </a:bodyPr>
          <a:lstStyle/>
          <a:p>
            <a:pPr lvl="0" indent="0" algn="ctr" fontAlgn="base"/>
            <a:r>
              <a:rPr sz="2800" b="1" i="0" u="none" strike="noStrike">
                <a:solidFill>
                  <a:srgbClr val="FFFFFF"/>
                </a:solidFill>
                <a:latin typeface="Arial"/>
              </a:rPr>
              <a:t>546</a:t>
            </a:r>
          </a:p>
        </p:txBody>
      </p:sp>
      <p:sp>
        <p:nvSpPr>
          <p:cNvPr id="22" name="TextBox 21"/>
          <p:cNvSpPr txBox="1"/>
          <p:nvPr/>
        </p:nvSpPr>
        <p:spPr>
          <a:xfrm>
            <a:off x="6010275" y="6048375"/>
            <a:ext cx="2857500" cy="381000"/>
          </a:xfrm>
          <a:prstGeom prst="rect">
            <a:avLst/>
          </a:prstGeom>
          <a:noFill/>
        </p:spPr>
        <p:txBody>
          <a:bodyPr wrap="square" rtlCol="0">
            <a:spAutoFit/>
          </a:bodyPr>
          <a:lstStyle/>
          <a:p>
            <a:pPr lvl="0" indent="0" algn="ctr" fontAlgn="base"/>
            <a:r>
              <a:rPr sz="1400" b="1" i="0" u="none" strike="noStrike">
                <a:solidFill>
                  <a:srgbClr val="000000"/>
                </a:solidFill>
                <a:latin typeface="Arial"/>
              </a:rPr>
              <a:t>Target: 1,000</a:t>
            </a:r>
          </a:p>
        </p:txBody>
      </p:sp>
      <p:sp>
        <p:nvSpPr>
          <p:cNvPr id="23" name="TextBox 22"/>
          <p:cNvSpPr txBox="1"/>
          <p:nvPr/>
        </p:nvSpPr>
        <p:spPr>
          <a:xfrm>
            <a:off x="5238750" y="4714875"/>
            <a:ext cx="3810000" cy="857250"/>
          </a:xfrm>
          <a:prstGeom prst="rect">
            <a:avLst/>
          </a:prstGeom>
          <a:noFill/>
        </p:spPr>
        <p:txBody>
          <a:bodyPr wrap="square" rtlCol="0">
            <a:spAutoFit/>
          </a:bodyPr>
          <a:lstStyle/>
          <a:p>
            <a:pPr lvl="0" indent="0" algn="l" fontAlgn="base"/>
            <a:r>
              <a:rPr sz="1200" b="1" i="0" u="none" strike="noStrike">
                <a:solidFill>
                  <a:srgbClr val="000000"/>
                </a:solidFill>
                <a:latin typeface="Arial"/>
              </a:rPr>
              <a:t>April
</a:t>
            </a:r>
            <a:r>
              <a:rPr sz="1200" b="0" i="0" u="none" strike="noStrike">
                <a:solidFill>
                  <a:srgbClr val="000000"/>
                </a:solidFill>
                <a:latin typeface="Arial"/>
              </a:rPr>
              <a:t>84 / 99
</a:t>
            </a:r>
            <a:r>
              <a:rPr sz="1200" b="1" i="0" u="none" strike="noStrike">
                <a:solidFill>
                  <a:srgbClr val="000000"/>
                </a:solidFill>
                <a:latin typeface="Arial"/>
              </a:rPr>
              <a:t>May
</a:t>
            </a:r>
            <a:r>
              <a:rPr sz="1200" b="0" i="0" u="none" strike="noStrike">
                <a:solidFill>
                  <a:srgbClr val="000000"/>
                </a:solidFill>
                <a:latin typeface="Arial"/>
              </a:rPr>
              <a:t>84 / 90
</a:t>
            </a:r>
            <a:r>
              <a:rPr sz="1200" b="1" i="0" u="none" strike="noStrike">
                <a:solidFill>
                  <a:srgbClr val="000000"/>
                </a:solidFill>
                <a:latin typeface="Arial"/>
              </a:rPr>
              <a:t>June
</a:t>
            </a:r>
            <a:r>
              <a:rPr sz="1200" b="0" i="0" u="none" strike="noStrike">
                <a:solidFill>
                  <a:srgbClr val="000000"/>
                </a:solidFill>
                <a:latin typeface="Arial"/>
              </a:rPr>
              <a:t>84 / 86
</a:t>
            </a:r>
            <a:r>
              <a:t/>
            </a:r>
            <a:br/>
            <a:endParaRPr/>
          </a:p>
        </p:txBody>
      </p:sp>
      <p:sp>
        <p:nvSpPr>
          <p:cNvPr id="24" name="TextBox 23"/>
          <p:cNvSpPr txBox="1"/>
          <p:nvPr/>
        </p:nvSpPr>
        <p:spPr>
          <a:xfrm>
            <a:off x="8477250" y="6477000"/>
            <a:ext cx="666750" cy="190500"/>
          </a:xfrm>
          <a:prstGeom prst="rect">
            <a:avLst/>
          </a:prstGeom>
          <a:noFill/>
        </p:spPr>
        <p:txBody>
          <a:bodyPr wrap="square" rtlCol="0">
            <a:spAutoFit/>
          </a:bodyPr>
          <a:lstStyle/>
          <a:p>
            <a:pPr lvl="0" indent="0" algn="r" fontAlgn="base"/>
            <a:r>
              <a:rPr sz="1200" b="0" i="0" u="none" strike="noStrike">
                <a:solidFill>
                  <a:srgbClr val="9B9B9B"/>
                </a:solidFill>
                <a:latin typeface="Arial"/>
              </a:rPr>
              <a:t>5</a:t>
            </a:r>
            <a:r>
              <a:t/>
            </a:r>
            <a:b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Header Strip" descr="Gray Strip"/>
          <p:cNvPicPr>
            <a:picLocks noChangeAspect="1"/>
          </p:cNvPicPr>
          <p:nvPr/>
        </p:nvPicPr>
        <p:blipFill>
          <a:blip r:embed="rId2"/>
          <a:stretch>
            <a:fillRect/>
          </a:stretch>
        </p:blipFill>
        <p:spPr>
          <a:xfrm>
            <a:off x="0" y="142875"/>
            <a:ext cx="9163050" cy="457200"/>
          </a:xfrm>
          <a:prstGeom prst="rect">
            <a:avLst/>
          </a:prstGeom>
        </p:spPr>
      </p:pic>
      <p:pic>
        <p:nvPicPr>
          <p:cNvPr id="2" name="Header Logo Background" descr="M3 Header Logo"/>
          <p:cNvPicPr>
            <a:picLocks noChangeAspect="1"/>
          </p:cNvPicPr>
          <p:nvPr/>
        </p:nvPicPr>
        <p:blipFill>
          <a:blip r:embed="rId3"/>
          <a:stretch>
            <a:fillRect/>
          </a:stretch>
        </p:blipFill>
        <p:spPr>
          <a:xfrm>
            <a:off x="6496050" y="0"/>
            <a:ext cx="2476500" cy="1085850"/>
          </a:xfrm>
          <a:prstGeom prst="rect">
            <a:avLst/>
          </a:prstGeom>
        </p:spPr>
      </p:pic>
      <p:pic>
        <p:nvPicPr>
          <p:cNvPr id="3" name="Header Logo" descr="M3 Header Logo"/>
          <p:cNvPicPr>
            <a:picLocks noChangeAspect="1"/>
          </p:cNvPicPr>
          <p:nvPr/>
        </p:nvPicPr>
        <p:blipFill>
          <a:blip r:embed="rId4"/>
          <a:stretch>
            <a:fillRect/>
          </a:stretch>
        </p:blipFill>
        <p:spPr>
          <a:xfrm>
            <a:off x="7019925" y="266700"/>
            <a:ext cx="1666875" cy="533400"/>
          </a:xfrm>
          <a:prstGeom prst="rect">
            <a:avLst/>
          </a:prstGeom>
        </p:spPr>
      </p:pic>
      <p:pic>
        <p:nvPicPr>
          <p:cNvPr id="4" name="separator" descr="separator"/>
          <p:cNvPicPr>
            <a:picLocks noChangeAspect="1"/>
          </p:cNvPicPr>
          <p:nvPr/>
        </p:nvPicPr>
        <p:blipFill>
          <a:blip r:embed="rId5"/>
          <a:stretch>
            <a:fillRect/>
          </a:stretch>
        </p:blipFill>
        <p:spPr>
          <a:xfrm>
            <a:off x="285750" y="2857500"/>
            <a:ext cx="8591550" cy="9525"/>
          </a:xfrm>
          <a:prstGeom prst="rect">
            <a:avLst/>
          </a:prstGeom>
        </p:spPr>
      </p:pic>
      <p:pic>
        <p:nvPicPr>
          <p:cNvPr id="5" name="separator" descr="separator"/>
          <p:cNvPicPr>
            <a:picLocks noChangeAspect="1"/>
          </p:cNvPicPr>
          <p:nvPr/>
        </p:nvPicPr>
        <p:blipFill>
          <a:blip r:embed="rId5"/>
          <a:stretch>
            <a:fillRect/>
          </a:stretch>
        </p:blipFill>
        <p:spPr>
          <a:xfrm>
            <a:off x="285750" y="4619625"/>
            <a:ext cx="8591550" cy="9525"/>
          </a:xfrm>
          <a:prstGeom prst="rect">
            <a:avLst/>
          </a:prstGeom>
        </p:spPr>
      </p:pic>
      <p:pic>
        <p:nvPicPr>
          <p:cNvPr id="6" name="Graph" descr="Graph"/>
          <p:cNvPicPr>
            <a:picLocks noChangeAspect="1"/>
          </p:cNvPicPr>
          <p:nvPr/>
        </p:nvPicPr>
        <p:blipFill>
          <a:blip r:embed="rId6"/>
          <a:stretch>
            <a:fillRect/>
          </a:stretch>
        </p:blipFill>
        <p:spPr>
          <a:xfrm>
            <a:off x="6000750" y="1238250"/>
            <a:ext cx="2857500" cy="1371600"/>
          </a:xfrm>
          <a:prstGeom prst="rect">
            <a:avLst/>
          </a:prstGeom>
        </p:spPr>
      </p:pic>
      <p:pic>
        <p:nvPicPr>
          <p:cNvPr id="7" name="Gauges" descr="Gauges"/>
          <p:cNvPicPr>
            <a:picLocks noChangeAspect="1"/>
          </p:cNvPicPr>
          <p:nvPr/>
        </p:nvPicPr>
        <p:blipFill>
          <a:blip r:embed="rId7"/>
          <a:stretch>
            <a:fillRect/>
          </a:stretch>
        </p:blipFill>
        <p:spPr>
          <a:xfrm>
            <a:off x="5238750" y="2895600"/>
            <a:ext cx="3867150" cy="1714500"/>
          </a:xfrm>
          <a:prstGeom prst="rect">
            <a:avLst/>
          </a:prstGeom>
        </p:spPr>
      </p:pic>
      <p:pic>
        <p:nvPicPr>
          <p:cNvPr id="8" name="Graph" descr="Graph"/>
          <p:cNvPicPr>
            <a:picLocks noChangeAspect="1"/>
          </p:cNvPicPr>
          <p:nvPr/>
        </p:nvPicPr>
        <p:blipFill>
          <a:blip r:embed="rId8"/>
          <a:stretch>
            <a:fillRect/>
          </a:stretch>
        </p:blipFill>
        <p:spPr>
          <a:xfrm>
            <a:off x="6000750" y="4743450"/>
            <a:ext cx="2857500" cy="1371600"/>
          </a:xfrm>
          <a:prstGeom prst="rect">
            <a:avLst/>
          </a:prstGeom>
        </p:spPr>
      </p:pic>
      <p:pic>
        <p:nvPicPr>
          <p:cNvPr id="9" name="Footer Logo" descr="PHPPowerPoint logo"/>
          <p:cNvPicPr>
            <a:picLocks noChangeAspect="1"/>
          </p:cNvPicPr>
          <p:nvPr/>
        </p:nvPicPr>
        <p:blipFill>
          <a:blip r:embed="rId9"/>
          <a:stretch>
            <a:fillRect/>
          </a:stretch>
        </p:blipFill>
        <p:spPr>
          <a:xfrm>
            <a:off x="0" y="6381750"/>
            <a:ext cx="9163050" cy="504825"/>
          </a:xfrm>
          <a:prstGeom prst="rect">
            <a:avLst/>
          </a:prstGeom>
        </p:spPr>
      </p:pic>
      <p:sp>
        <p:nvSpPr>
          <p:cNvPr id="10" name="TextBox 9"/>
          <p:cNvSpPr txBox="1"/>
          <p:nvPr/>
        </p:nvSpPr>
        <p:spPr>
          <a:xfrm>
            <a:off x="104775" y="247650"/>
            <a:ext cx="8210550" cy="0"/>
          </a:xfrm>
          <a:prstGeom prst="rect">
            <a:avLst/>
          </a:prstGeom>
          <a:noFill/>
        </p:spPr>
        <p:txBody>
          <a:bodyPr wrap="square" rtlCol="0">
            <a:spAutoFit/>
          </a:bodyPr>
          <a:lstStyle/>
          <a:p>
            <a:pPr lvl="0" indent="0" algn="l" fontAlgn="base"/>
            <a:r>
              <a:rPr sz="1800" b="0" i="0" u="none" strike="noStrike">
                <a:solidFill>
                  <a:srgbClr val="000000"/>
                </a:solidFill>
                <a:latin typeface="Arial"/>
              </a:rPr>
              <a:t>OVERALL - PERFORMANCE TO DATE</a:t>
            </a:r>
          </a:p>
        </p:txBody>
      </p:sp>
      <p:sp>
        <p:nvSpPr>
          <p:cNvPr id="11" name="TextBox 10"/>
          <p:cNvSpPr txBox="1"/>
          <p:nvPr/>
        </p:nvSpPr>
        <p:spPr>
          <a:xfrm>
            <a:off x="95250" y="238125"/>
            <a:ext cx="8210550" cy="0"/>
          </a:xfrm>
          <a:prstGeom prst="rect">
            <a:avLst/>
          </a:prstGeom>
          <a:noFill/>
        </p:spPr>
        <p:txBody>
          <a:bodyPr wrap="square" rtlCol="0">
            <a:spAutoFit/>
          </a:bodyPr>
          <a:lstStyle/>
          <a:p>
            <a:pPr lvl="0" indent="0" algn="l" fontAlgn="base"/>
            <a:r>
              <a:rPr sz="1800" b="0" i="0" u="none" strike="noStrike">
                <a:solidFill>
                  <a:srgbClr val="959898"/>
                </a:solidFill>
                <a:latin typeface="Arial"/>
              </a:rPr>
              <a:t>OVERALL - PERFORMANCE TO DATE</a:t>
            </a:r>
          </a:p>
        </p:txBody>
      </p:sp>
      <p:sp>
        <p:nvSpPr>
          <p:cNvPr id="12" name="TextBox 11"/>
          <p:cNvSpPr txBox="1"/>
          <p:nvPr/>
        </p:nvSpPr>
        <p:spPr>
          <a:xfrm>
            <a:off x="285750" y="666750"/>
            <a:ext cx="3333750" cy="1238250"/>
          </a:xfrm>
          <a:prstGeom prst="rect">
            <a:avLst/>
          </a:prstGeom>
          <a:noFill/>
        </p:spPr>
        <p:txBody>
          <a:bodyPr wrap="square" rtlCol="0">
            <a:spAutoFit/>
          </a:bodyPr>
          <a:lstStyle/>
          <a:p>
            <a:pPr lvl="0" indent="0" algn="l" fontAlgn="base"/>
            <a:r>
              <a:rPr sz="2000" b="1" i="0" u="none" strike="noStrike">
                <a:solidFill>
                  <a:srgbClr val="959898"/>
                </a:solidFill>
                <a:latin typeface="Arial"/>
              </a:rPr>
              <a:t>ORGANIZATION GOALS</a:t>
            </a:r>
          </a:p>
        </p:txBody>
      </p:sp>
      <p:sp>
        <p:nvSpPr>
          <p:cNvPr id="13" name="TextBox 12"/>
          <p:cNvSpPr txBox="1"/>
          <p:nvPr/>
        </p:nvSpPr>
        <p:spPr>
          <a:xfrm>
            <a:off x="285750" y="1428750"/>
            <a:ext cx="4953000" cy="857250"/>
          </a:xfrm>
          <a:prstGeom prst="rect">
            <a:avLst/>
          </a:prstGeom>
          <a:noFill/>
        </p:spPr>
        <p:txBody>
          <a:bodyPr wrap="square" rtlCol="0">
            <a:spAutoFit/>
          </a:bodyPr>
          <a:lstStyle/>
          <a:p>
            <a:pPr lvl="0" indent="0" algn="l" fontAlgn="base"/>
            <a:r>
              <a:rPr sz="1400" b="0" i="0" u="none" strike="noStrike">
                <a:solidFill>
                  <a:srgbClr val="000000"/>
                </a:solidFill>
                <a:latin typeface="Arial"/>
              </a:rPr>
              <a:t>3.2 Maintenance Contracts: Acquire an average of 5 new maintenance contracts per month (Sales/Marketing)</a:t>
            </a:r>
          </a:p>
        </p:txBody>
      </p:sp>
      <p:sp>
        <p:nvSpPr>
          <p:cNvPr id="14" name="TextBox 13"/>
          <p:cNvSpPr txBox="1"/>
          <p:nvPr/>
        </p:nvSpPr>
        <p:spPr>
          <a:xfrm>
            <a:off x="285750" y="2286000"/>
            <a:ext cx="4953000" cy="333375"/>
          </a:xfrm>
          <a:prstGeom prst="rect">
            <a:avLst/>
          </a:prstGeom>
          <a:noFill/>
        </p:spPr>
        <p:txBody>
          <a:bodyPr wrap="square" rtlCol="0">
            <a:spAutoFit/>
          </a:bodyPr>
          <a:lstStyle/>
          <a:p>
            <a:pPr lvl="0" indent="0" algn="l" fontAlgn="base"/>
            <a:r>
              <a:rPr sz="1400" b="1" i="0" u="none" strike="noStrike">
                <a:solidFill>
                  <a:srgbClr val="000000"/>
                </a:solidFill>
                <a:latin typeface="Arial"/>
              </a:rPr>
              <a:t>Measure: </a:t>
            </a:r>
            <a:r>
              <a:rPr sz="1400" b="0" i="0" u="none" strike="noStrike">
                <a:solidFill>
                  <a:srgbClr val="000000"/>
                </a:solidFill>
                <a:latin typeface="Arial"/>
              </a:rPr>
              <a:t># of new maintenance contracts</a:t>
            </a:r>
          </a:p>
        </p:txBody>
      </p:sp>
      <p:sp>
        <p:nvSpPr>
          <p:cNvPr id="15" name="TextBox 14"/>
          <p:cNvSpPr txBox="1"/>
          <p:nvPr/>
        </p:nvSpPr>
        <p:spPr>
          <a:xfrm>
            <a:off x="6010275" y="1809750"/>
            <a:ext cx="2857500" cy="381000"/>
          </a:xfrm>
          <a:prstGeom prst="rect">
            <a:avLst/>
          </a:prstGeom>
          <a:noFill/>
        </p:spPr>
        <p:txBody>
          <a:bodyPr wrap="square" rtlCol="0">
            <a:spAutoFit/>
          </a:bodyPr>
          <a:lstStyle/>
          <a:p>
            <a:pPr lvl="0" indent="0" algn="ctr" fontAlgn="base"/>
            <a:r>
              <a:rPr sz="2800" b="1" i="0" u="none" strike="noStrike">
                <a:solidFill>
                  <a:srgbClr val="FFFFFF"/>
                </a:solidFill>
                <a:latin typeface="Arial"/>
              </a:rPr>
              <a:t>6</a:t>
            </a:r>
          </a:p>
        </p:txBody>
      </p:sp>
      <p:sp>
        <p:nvSpPr>
          <p:cNvPr id="16" name="TextBox 15"/>
          <p:cNvSpPr txBox="1"/>
          <p:nvPr/>
        </p:nvSpPr>
        <p:spPr>
          <a:xfrm>
            <a:off x="6010275" y="2524125"/>
            <a:ext cx="2857500" cy="381000"/>
          </a:xfrm>
          <a:prstGeom prst="rect">
            <a:avLst/>
          </a:prstGeom>
          <a:noFill/>
        </p:spPr>
        <p:txBody>
          <a:bodyPr wrap="square" rtlCol="0">
            <a:spAutoFit/>
          </a:bodyPr>
          <a:lstStyle/>
          <a:p>
            <a:pPr lvl="0" indent="0" algn="ctr" fontAlgn="base"/>
            <a:r>
              <a:rPr sz="1400" b="1" i="0" u="none" strike="noStrike">
                <a:solidFill>
                  <a:srgbClr val="000000"/>
                </a:solidFill>
                <a:latin typeface="Arial"/>
              </a:rPr>
              <a:t>Target: 5</a:t>
            </a:r>
          </a:p>
        </p:txBody>
      </p:sp>
      <p:sp>
        <p:nvSpPr>
          <p:cNvPr id="17" name="TextBox 16"/>
          <p:cNvSpPr txBox="1"/>
          <p:nvPr/>
        </p:nvSpPr>
        <p:spPr>
          <a:xfrm>
            <a:off x="5238750" y="1285875"/>
            <a:ext cx="3810000" cy="857250"/>
          </a:xfrm>
          <a:prstGeom prst="rect">
            <a:avLst/>
          </a:prstGeom>
          <a:noFill/>
        </p:spPr>
        <p:txBody>
          <a:bodyPr wrap="square" rtlCol="0">
            <a:spAutoFit/>
          </a:bodyPr>
          <a:lstStyle/>
          <a:p>
            <a:pPr lvl="0" indent="0" algn="l" fontAlgn="base"/>
            <a:r>
              <a:rPr sz="1200" b="1" i="0" u="none" strike="noStrike">
                <a:solidFill>
                  <a:srgbClr val="000000"/>
                </a:solidFill>
                <a:latin typeface="Arial"/>
              </a:rPr>
              <a:t>April
</a:t>
            </a:r>
            <a:r>
              <a:rPr sz="1200" b="0" i="0" u="none" strike="noStrike">
                <a:solidFill>
                  <a:srgbClr val="000000"/>
                </a:solidFill>
                <a:latin typeface="Arial"/>
              </a:rPr>
              <a:t>5 / 6
</a:t>
            </a:r>
            <a:r>
              <a:rPr sz="1200" b="1" i="0" u="none" strike="noStrike">
                <a:solidFill>
                  <a:srgbClr val="000000"/>
                </a:solidFill>
                <a:latin typeface="Arial"/>
              </a:rPr>
              <a:t>May
</a:t>
            </a:r>
            <a:r>
              <a:rPr sz="1200" b="0" i="0" u="none" strike="noStrike">
                <a:solidFill>
                  <a:srgbClr val="000000"/>
                </a:solidFill>
                <a:latin typeface="Arial"/>
              </a:rPr>
              <a:t>5 / 
</a:t>
            </a:r>
            <a:r>
              <a:rPr sz="1200" b="1" i="0" u="none" strike="noStrike">
                <a:solidFill>
                  <a:srgbClr val="000000"/>
                </a:solidFill>
                <a:latin typeface="Arial"/>
              </a:rPr>
              <a:t>June
</a:t>
            </a:r>
            <a:r>
              <a:rPr sz="1200" b="0" i="0" u="none" strike="noStrike">
                <a:solidFill>
                  <a:srgbClr val="000000"/>
                </a:solidFill>
                <a:latin typeface="Arial"/>
              </a:rPr>
              <a:t>5 / 
</a:t>
            </a:r>
            <a:r>
              <a:t/>
            </a:r>
            <a:br/>
            <a:endParaRPr/>
          </a:p>
        </p:txBody>
      </p:sp>
      <p:sp>
        <p:nvSpPr>
          <p:cNvPr id="18" name="TextBox 17"/>
          <p:cNvSpPr txBox="1"/>
          <p:nvPr/>
        </p:nvSpPr>
        <p:spPr>
          <a:xfrm>
            <a:off x="285750" y="3143250"/>
            <a:ext cx="4953000" cy="857250"/>
          </a:xfrm>
          <a:prstGeom prst="rect">
            <a:avLst/>
          </a:prstGeom>
          <a:noFill/>
        </p:spPr>
        <p:txBody>
          <a:bodyPr wrap="square" rtlCol="0">
            <a:spAutoFit/>
          </a:bodyPr>
          <a:lstStyle/>
          <a:p>
            <a:pPr lvl="0" indent="0" algn="l" fontAlgn="base"/>
            <a:r>
              <a:rPr sz="1400" b="0" i="0" u="none" strike="noStrike">
                <a:solidFill>
                  <a:srgbClr val="000000"/>
                </a:solidFill>
                <a:latin typeface="Arial"/>
              </a:rPr>
              <a:t>3.3 Provide new service packages to help clients achieve more success. (Web Specialists)</a:t>
            </a:r>
          </a:p>
        </p:txBody>
      </p:sp>
      <p:sp>
        <p:nvSpPr>
          <p:cNvPr id="19" name="TextBox 18"/>
          <p:cNvSpPr txBox="1"/>
          <p:nvPr/>
        </p:nvSpPr>
        <p:spPr>
          <a:xfrm>
            <a:off x="285750" y="4000500"/>
            <a:ext cx="4953000" cy="333375"/>
          </a:xfrm>
          <a:prstGeom prst="rect">
            <a:avLst/>
          </a:prstGeom>
          <a:noFill/>
        </p:spPr>
        <p:txBody>
          <a:bodyPr wrap="square" rtlCol="0">
            <a:spAutoFit/>
          </a:bodyPr>
          <a:lstStyle/>
          <a:p>
            <a:pPr lvl="0" indent="0" algn="l" fontAlgn="base"/>
            <a:r>
              <a:rPr sz="1400" b="1" i="0" u="none" strike="noStrike">
                <a:solidFill>
                  <a:srgbClr val="000000"/>
                </a:solidFill>
                <a:latin typeface="Arial"/>
              </a:rPr>
              <a:t>Measure: </a:t>
            </a:r>
            <a:r>
              <a:rPr sz="1400" b="0" i="0" u="none" strike="noStrike">
                <a:solidFill>
                  <a:srgbClr val="000000"/>
                </a:solidFill>
                <a:latin typeface="Arial"/>
              </a:rPr>
              <a:t># of new packages developed</a:t>
            </a:r>
          </a:p>
        </p:txBody>
      </p:sp>
      <p:sp>
        <p:nvSpPr>
          <p:cNvPr id="20" name="TextBox 19"/>
          <p:cNvSpPr txBox="1"/>
          <p:nvPr/>
        </p:nvSpPr>
        <p:spPr>
          <a:xfrm>
            <a:off x="5238750" y="3571875"/>
            <a:ext cx="3867150" cy="381000"/>
          </a:xfrm>
          <a:prstGeom prst="rect">
            <a:avLst/>
          </a:prstGeom>
          <a:noFill/>
        </p:spPr>
        <p:txBody>
          <a:bodyPr wrap="square" rtlCol="0">
            <a:spAutoFit/>
          </a:bodyPr>
          <a:lstStyle/>
          <a:p>
            <a:pPr lvl="0" indent="0" algn="ctr" fontAlgn="base"/>
            <a:r>
              <a:rPr sz="2400" b="1" i="0" u="none" strike="noStrike">
                <a:solidFill>
                  <a:srgbClr val="FFFFFF"/>
                </a:solidFill>
                <a:latin typeface="Arial"/>
              </a:rPr>
              <a:t>10 %</a:t>
            </a:r>
          </a:p>
        </p:txBody>
      </p:sp>
      <p:sp>
        <p:nvSpPr>
          <p:cNvPr id="21" name="TextBox 20"/>
          <p:cNvSpPr txBox="1"/>
          <p:nvPr/>
        </p:nvSpPr>
        <p:spPr>
          <a:xfrm>
            <a:off x="285750" y="4857750"/>
            <a:ext cx="4953000" cy="857250"/>
          </a:xfrm>
          <a:prstGeom prst="rect">
            <a:avLst/>
          </a:prstGeom>
          <a:noFill/>
        </p:spPr>
        <p:txBody>
          <a:bodyPr wrap="square" rtlCol="0">
            <a:spAutoFit/>
          </a:bodyPr>
          <a:lstStyle/>
          <a:p>
            <a:pPr lvl="0" indent="0" algn="l" fontAlgn="base"/>
            <a:r>
              <a:rPr sz="1400" b="0" i="0" u="none" strike="noStrike">
                <a:solidFill>
                  <a:srgbClr val="000000"/>
                </a:solidFill>
                <a:latin typeface="Arial"/>
              </a:rPr>
              <a:t>3.4 Develop understanding of technological issues had by existing customers. (IT Group)</a:t>
            </a:r>
          </a:p>
        </p:txBody>
      </p:sp>
      <p:sp>
        <p:nvSpPr>
          <p:cNvPr id="22" name="TextBox 21"/>
          <p:cNvSpPr txBox="1"/>
          <p:nvPr/>
        </p:nvSpPr>
        <p:spPr>
          <a:xfrm>
            <a:off x="285750" y="5715000"/>
            <a:ext cx="4953000" cy="333375"/>
          </a:xfrm>
          <a:prstGeom prst="rect">
            <a:avLst/>
          </a:prstGeom>
          <a:noFill/>
        </p:spPr>
        <p:txBody>
          <a:bodyPr wrap="square" rtlCol="0">
            <a:spAutoFit/>
          </a:bodyPr>
          <a:lstStyle/>
          <a:p>
            <a:pPr lvl="0" indent="0" algn="l" fontAlgn="base"/>
            <a:r>
              <a:rPr sz="1400" b="1" i="0" u="none" strike="noStrike">
                <a:solidFill>
                  <a:srgbClr val="000000"/>
                </a:solidFill>
                <a:latin typeface="Arial"/>
              </a:rPr>
              <a:t>Measure: </a:t>
            </a:r>
            <a:r>
              <a:rPr sz="1400" b="0" i="0" u="none" strike="noStrike">
                <a:solidFill>
                  <a:srgbClr val="000000"/>
                </a:solidFill>
                <a:latin typeface="Arial"/>
              </a:rPr>
              <a:t>% complete</a:t>
            </a:r>
          </a:p>
        </p:txBody>
      </p:sp>
      <p:sp>
        <p:nvSpPr>
          <p:cNvPr id="23" name="TextBox 22"/>
          <p:cNvSpPr txBox="1"/>
          <p:nvPr/>
        </p:nvSpPr>
        <p:spPr>
          <a:xfrm>
            <a:off x="6010275" y="5334000"/>
            <a:ext cx="2857500" cy="381000"/>
          </a:xfrm>
          <a:prstGeom prst="rect">
            <a:avLst/>
          </a:prstGeom>
          <a:noFill/>
        </p:spPr>
        <p:txBody>
          <a:bodyPr wrap="square" rtlCol="0">
            <a:spAutoFit/>
          </a:bodyPr>
          <a:lstStyle/>
          <a:p>
            <a:pPr lvl="0" indent="0" algn="ctr" fontAlgn="base"/>
            <a:r>
              <a:rPr sz="2600" b="1" i="0" u="none" strike="noStrike">
                <a:solidFill>
                  <a:srgbClr val="FFFFFF"/>
                </a:solidFill>
                <a:latin typeface="Arial"/>
              </a:rPr>
              <a:t>85.50%</a:t>
            </a:r>
          </a:p>
        </p:txBody>
      </p:sp>
      <p:sp>
        <p:nvSpPr>
          <p:cNvPr id="24" name="TextBox 23"/>
          <p:cNvSpPr txBox="1"/>
          <p:nvPr/>
        </p:nvSpPr>
        <p:spPr>
          <a:xfrm>
            <a:off x="6010275" y="6048375"/>
            <a:ext cx="2857500" cy="381000"/>
          </a:xfrm>
          <a:prstGeom prst="rect">
            <a:avLst/>
          </a:prstGeom>
          <a:noFill/>
        </p:spPr>
        <p:txBody>
          <a:bodyPr wrap="square" rtlCol="0">
            <a:spAutoFit/>
          </a:bodyPr>
          <a:lstStyle/>
          <a:p>
            <a:pPr lvl="0" indent="0" algn="ctr" fontAlgn="base"/>
            <a:r>
              <a:rPr sz="1400" b="1" i="0" u="none" strike="noStrike">
                <a:solidFill>
                  <a:srgbClr val="000000"/>
                </a:solidFill>
                <a:latin typeface="Arial"/>
              </a:rPr>
              <a:t>Target: 100%</a:t>
            </a:r>
          </a:p>
        </p:txBody>
      </p:sp>
      <p:sp>
        <p:nvSpPr>
          <p:cNvPr id="25" name="TextBox 24"/>
          <p:cNvSpPr txBox="1"/>
          <p:nvPr/>
        </p:nvSpPr>
        <p:spPr>
          <a:xfrm>
            <a:off x="5238750" y="4714875"/>
            <a:ext cx="3810000" cy="857250"/>
          </a:xfrm>
          <a:prstGeom prst="rect">
            <a:avLst/>
          </a:prstGeom>
          <a:noFill/>
        </p:spPr>
        <p:txBody>
          <a:bodyPr wrap="square" rtlCol="0">
            <a:spAutoFit/>
          </a:bodyPr>
          <a:lstStyle/>
          <a:p>
            <a:pPr lvl="0" indent="0" algn="l" fontAlgn="base"/>
            <a:r>
              <a:rPr sz="1200" b="1" i="0" u="none" strike="noStrike">
                <a:solidFill>
                  <a:srgbClr val="000000"/>
                </a:solidFill>
                <a:latin typeface="Arial"/>
              </a:rPr>
              <a:t>April
</a:t>
            </a:r>
            <a:r>
              <a:rPr sz="1200" b="0" i="0" u="none" strike="noStrike">
                <a:solidFill>
                  <a:srgbClr val="000000"/>
                </a:solidFill>
                <a:latin typeface="Arial"/>
              </a:rPr>
              <a:t>80% / 
</a:t>
            </a:r>
            <a:r>
              <a:rPr sz="1200" b="1" i="0" u="none" strike="noStrike">
                <a:solidFill>
                  <a:srgbClr val="000000"/>
                </a:solidFill>
                <a:latin typeface="Arial"/>
              </a:rPr>
              <a:t>May
</a:t>
            </a:r>
            <a:r>
              <a:rPr sz="1200" b="0" i="0" u="none" strike="noStrike">
                <a:solidFill>
                  <a:srgbClr val="000000"/>
                </a:solidFill>
                <a:latin typeface="Arial"/>
              </a:rPr>
              <a:t>85% / 
</a:t>
            </a:r>
            <a:r>
              <a:rPr sz="1200" b="1" i="0" u="none" strike="noStrike">
                <a:solidFill>
                  <a:srgbClr val="000000"/>
                </a:solidFill>
                <a:latin typeface="Arial"/>
              </a:rPr>
              <a:t>June
</a:t>
            </a:r>
            <a:r>
              <a:rPr sz="1200" b="0" i="0" u="none" strike="noStrike">
                <a:solidFill>
                  <a:srgbClr val="000000"/>
                </a:solidFill>
                <a:latin typeface="Arial"/>
              </a:rPr>
              <a:t>90% / 
</a:t>
            </a:r>
            <a:r>
              <a:t/>
            </a:r>
            <a:br/>
            <a:endParaRPr/>
          </a:p>
        </p:txBody>
      </p:sp>
      <p:sp>
        <p:nvSpPr>
          <p:cNvPr id="26" name="TextBox 25"/>
          <p:cNvSpPr txBox="1"/>
          <p:nvPr/>
        </p:nvSpPr>
        <p:spPr>
          <a:xfrm>
            <a:off x="8477250" y="6477000"/>
            <a:ext cx="666750" cy="190500"/>
          </a:xfrm>
          <a:prstGeom prst="rect">
            <a:avLst/>
          </a:prstGeom>
          <a:noFill/>
        </p:spPr>
        <p:txBody>
          <a:bodyPr wrap="square" rtlCol="0">
            <a:spAutoFit/>
          </a:bodyPr>
          <a:lstStyle/>
          <a:p>
            <a:pPr lvl="0" indent="0" algn="r" fontAlgn="base"/>
            <a:r>
              <a:rPr sz="1200" b="0" i="0" u="none" strike="noStrike">
                <a:solidFill>
                  <a:srgbClr val="9B9B9B"/>
                </a:solidFill>
                <a:latin typeface="Arial"/>
              </a:rPr>
              <a:t>6</a:t>
            </a:r>
            <a:r>
              <a:t/>
            </a:r>
            <a:b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Header Strip" descr="Gray Strip"/>
          <p:cNvPicPr>
            <a:picLocks noChangeAspect="1"/>
          </p:cNvPicPr>
          <p:nvPr/>
        </p:nvPicPr>
        <p:blipFill>
          <a:blip r:embed="rId2"/>
          <a:stretch>
            <a:fillRect/>
          </a:stretch>
        </p:blipFill>
        <p:spPr>
          <a:xfrm>
            <a:off x="0" y="142875"/>
            <a:ext cx="9163050" cy="457200"/>
          </a:xfrm>
          <a:prstGeom prst="rect">
            <a:avLst/>
          </a:prstGeom>
        </p:spPr>
      </p:pic>
      <p:pic>
        <p:nvPicPr>
          <p:cNvPr id="2" name="Header Logo Background" descr="M3 Header Logo"/>
          <p:cNvPicPr>
            <a:picLocks noChangeAspect="1"/>
          </p:cNvPicPr>
          <p:nvPr/>
        </p:nvPicPr>
        <p:blipFill>
          <a:blip r:embed="rId3"/>
          <a:stretch>
            <a:fillRect/>
          </a:stretch>
        </p:blipFill>
        <p:spPr>
          <a:xfrm>
            <a:off x="6496050" y="0"/>
            <a:ext cx="2476500" cy="1085850"/>
          </a:xfrm>
          <a:prstGeom prst="rect">
            <a:avLst/>
          </a:prstGeom>
        </p:spPr>
      </p:pic>
      <p:pic>
        <p:nvPicPr>
          <p:cNvPr id="3" name="Header Logo" descr="M3 Header Logo"/>
          <p:cNvPicPr>
            <a:picLocks noChangeAspect="1"/>
          </p:cNvPicPr>
          <p:nvPr/>
        </p:nvPicPr>
        <p:blipFill>
          <a:blip r:embed="rId4"/>
          <a:stretch>
            <a:fillRect/>
          </a:stretch>
        </p:blipFill>
        <p:spPr>
          <a:xfrm>
            <a:off x="7019925" y="266700"/>
            <a:ext cx="1666875" cy="533400"/>
          </a:xfrm>
          <a:prstGeom prst="rect">
            <a:avLst/>
          </a:prstGeom>
        </p:spPr>
      </p:pic>
      <p:pic>
        <p:nvPicPr>
          <p:cNvPr id="4" name="separator" descr="separator"/>
          <p:cNvPicPr>
            <a:picLocks noChangeAspect="1"/>
          </p:cNvPicPr>
          <p:nvPr/>
        </p:nvPicPr>
        <p:blipFill>
          <a:blip r:embed="rId5"/>
          <a:stretch>
            <a:fillRect/>
          </a:stretch>
        </p:blipFill>
        <p:spPr>
          <a:xfrm>
            <a:off x="285750" y="2857500"/>
            <a:ext cx="8591550" cy="9525"/>
          </a:xfrm>
          <a:prstGeom prst="rect">
            <a:avLst/>
          </a:prstGeom>
        </p:spPr>
      </p:pic>
      <p:pic>
        <p:nvPicPr>
          <p:cNvPr id="5" name="separator" descr="separator"/>
          <p:cNvPicPr>
            <a:picLocks noChangeAspect="1"/>
          </p:cNvPicPr>
          <p:nvPr/>
        </p:nvPicPr>
        <p:blipFill>
          <a:blip r:embed="rId5"/>
          <a:stretch>
            <a:fillRect/>
          </a:stretch>
        </p:blipFill>
        <p:spPr>
          <a:xfrm>
            <a:off x="285750" y="4619625"/>
            <a:ext cx="8591550" cy="9525"/>
          </a:xfrm>
          <a:prstGeom prst="rect">
            <a:avLst/>
          </a:prstGeom>
        </p:spPr>
      </p:pic>
      <p:pic>
        <p:nvPicPr>
          <p:cNvPr id="6" name="Graph" descr="Graph"/>
          <p:cNvPicPr>
            <a:picLocks noChangeAspect="1"/>
          </p:cNvPicPr>
          <p:nvPr/>
        </p:nvPicPr>
        <p:blipFill>
          <a:blip r:embed="rId6"/>
          <a:stretch>
            <a:fillRect/>
          </a:stretch>
        </p:blipFill>
        <p:spPr>
          <a:xfrm>
            <a:off x="6000750" y="1238250"/>
            <a:ext cx="2857500" cy="1371600"/>
          </a:xfrm>
          <a:prstGeom prst="rect">
            <a:avLst/>
          </a:prstGeom>
        </p:spPr>
      </p:pic>
      <p:pic>
        <p:nvPicPr>
          <p:cNvPr id="7" name="Graph" descr="Graph"/>
          <p:cNvPicPr>
            <a:picLocks noChangeAspect="1"/>
          </p:cNvPicPr>
          <p:nvPr/>
        </p:nvPicPr>
        <p:blipFill>
          <a:blip r:embed="rId7"/>
          <a:stretch>
            <a:fillRect/>
          </a:stretch>
        </p:blipFill>
        <p:spPr>
          <a:xfrm>
            <a:off x="6000750" y="2990850"/>
            <a:ext cx="2857500" cy="1371600"/>
          </a:xfrm>
          <a:prstGeom prst="rect">
            <a:avLst/>
          </a:prstGeom>
        </p:spPr>
      </p:pic>
      <p:pic>
        <p:nvPicPr>
          <p:cNvPr id="8" name="Gauges" descr="Gauges"/>
          <p:cNvPicPr>
            <a:picLocks noChangeAspect="1"/>
          </p:cNvPicPr>
          <p:nvPr/>
        </p:nvPicPr>
        <p:blipFill>
          <a:blip r:embed="rId8"/>
          <a:stretch>
            <a:fillRect/>
          </a:stretch>
        </p:blipFill>
        <p:spPr>
          <a:xfrm>
            <a:off x="5238750" y="4657725"/>
            <a:ext cx="3867150" cy="1714500"/>
          </a:xfrm>
          <a:prstGeom prst="rect">
            <a:avLst/>
          </a:prstGeom>
        </p:spPr>
      </p:pic>
      <p:pic>
        <p:nvPicPr>
          <p:cNvPr id="9" name="Footer Logo" descr="PHPPowerPoint logo"/>
          <p:cNvPicPr>
            <a:picLocks noChangeAspect="1"/>
          </p:cNvPicPr>
          <p:nvPr/>
        </p:nvPicPr>
        <p:blipFill>
          <a:blip r:embed="rId9"/>
          <a:stretch>
            <a:fillRect/>
          </a:stretch>
        </p:blipFill>
        <p:spPr>
          <a:xfrm>
            <a:off x="0" y="6381750"/>
            <a:ext cx="9163050" cy="504825"/>
          </a:xfrm>
          <a:prstGeom prst="rect">
            <a:avLst/>
          </a:prstGeom>
        </p:spPr>
      </p:pic>
      <p:sp>
        <p:nvSpPr>
          <p:cNvPr id="10" name="TextBox 9"/>
          <p:cNvSpPr txBox="1"/>
          <p:nvPr/>
        </p:nvSpPr>
        <p:spPr>
          <a:xfrm>
            <a:off x="104775" y="247650"/>
            <a:ext cx="8210550" cy="0"/>
          </a:xfrm>
          <a:prstGeom prst="rect">
            <a:avLst/>
          </a:prstGeom>
          <a:noFill/>
        </p:spPr>
        <p:txBody>
          <a:bodyPr wrap="square" rtlCol="0">
            <a:spAutoFit/>
          </a:bodyPr>
          <a:lstStyle/>
          <a:p>
            <a:pPr lvl="0" indent="0" algn="l" fontAlgn="base"/>
            <a:r>
              <a:rPr sz="1800" b="0" i="0" u="none" strike="noStrike">
                <a:solidFill>
                  <a:srgbClr val="000000"/>
                </a:solidFill>
                <a:latin typeface="Arial"/>
              </a:rPr>
              <a:t>OVERALL - PERFORMANCE TO DATE</a:t>
            </a:r>
          </a:p>
        </p:txBody>
      </p:sp>
      <p:sp>
        <p:nvSpPr>
          <p:cNvPr id="11" name="TextBox 10"/>
          <p:cNvSpPr txBox="1"/>
          <p:nvPr/>
        </p:nvSpPr>
        <p:spPr>
          <a:xfrm>
            <a:off x="95250" y="238125"/>
            <a:ext cx="8210550" cy="0"/>
          </a:xfrm>
          <a:prstGeom prst="rect">
            <a:avLst/>
          </a:prstGeom>
          <a:noFill/>
        </p:spPr>
        <p:txBody>
          <a:bodyPr wrap="square" rtlCol="0">
            <a:spAutoFit/>
          </a:bodyPr>
          <a:lstStyle/>
          <a:p>
            <a:pPr lvl="0" indent="0" algn="l" fontAlgn="base"/>
            <a:r>
              <a:rPr sz="1800" b="0" i="0" u="none" strike="noStrike">
                <a:solidFill>
                  <a:srgbClr val="959898"/>
                </a:solidFill>
                <a:latin typeface="Arial"/>
              </a:rPr>
              <a:t>OVERALL - PERFORMANCE TO DATE</a:t>
            </a:r>
          </a:p>
        </p:txBody>
      </p:sp>
      <p:sp>
        <p:nvSpPr>
          <p:cNvPr id="12" name="TextBox 11"/>
          <p:cNvSpPr txBox="1"/>
          <p:nvPr/>
        </p:nvSpPr>
        <p:spPr>
          <a:xfrm>
            <a:off x="285750" y="666750"/>
            <a:ext cx="3333750" cy="1238250"/>
          </a:xfrm>
          <a:prstGeom prst="rect">
            <a:avLst/>
          </a:prstGeom>
          <a:noFill/>
        </p:spPr>
        <p:txBody>
          <a:bodyPr wrap="square" rtlCol="0">
            <a:spAutoFit/>
          </a:bodyPr>
          <a:lstStyle/>
          <a:p>
            <a:pPr lvl="0" indent="0" algn="l" fontAlgn="base"/>
            <a:r>
              <a:rPr sz="2000" b="1" i="0" u="none" strike="noStrike">
                <a:solidFill>
                  <a:srgbClr val="959898"/>
                </a:solidFill>
                <a:latin typeface="Arial"/>
              </a:rPr>
              <a:t>ORGANIZATION GOALS</a:t>
            </a:r>
          </a:p>
        </p:txBody>
      </p:sp>
      <p:sp>
        <p:nvSpPr>
          <p:cNvPr id="13" name="TextBox 12"/>
          <p:cNvSpPr txBox="1"/>
          <p:nvPr/>
        </p:nvSpPr>
        <p:spPr>
          <a:xfrm>
            <a:off x="285750" y="1428750"/>
            <a:ext cx="4953000" cy="857250"/>
          </a:xfrm>
          <a:prstGeom prst="rect">
            <a:avLst/>
          </a:prstGeom>
          <a:noFill/>
        </p:spPr>
        <p:txBody>
          <a:bodyPr wrap="square" rtlCol="0">
            <a:spAutoFit/>
          </a:bodyPr>
          <a:lstStyle/>
          <a:p>
            <a:pPr lvl="0" indent="0" algn="l" fontAlgn="base"/>
            <a:r>
              <a:rPr sz="1400" b="0" i="0" u="none" strike="noStrike">
                <a:solidFill>
                  <a:srgbClr val="000000"/>
                </a:solidFill>
                <a:latin typeface="Arial"/>
              </a:rPr>
              <a:t>4.1 Reach a 15% annual increase in new customers over the next 2 years.</a:t>
            </a:r>
          </a:p>
        </p:txBody>
      </p:sp>
      <p:sp>
        <p:nvSpPr>
          <p:cNvPr id="14" name="TextBox 13"/>
          <p:cNvSpPr txBox="1"/>
          <p:nvPr/>
        </p:nvSpPr>
        <p:spPr>
          <a:xfrm>
            <a:off x="285750" y="2286000"/>
            <a:ext cx="4953000" cy="333375"/>
          </a:xfrm>
          <a:prstGeom prst="rect">
            <a:avLst/>
          </a:prstGeom>
          <a:noFill/>
        </p:spPr>
        <p:txBody>
          <a:bodyPr wrap="square" rtlCol="0">
            <a:spAutoFit/>
          </a:bodyPr>
          <a:lstStyle/>
          <a:p>
            <a:pPr lvl="0" indent="0" algn="l" fontAlgn="base"/>
            <a:r>
              <a:rPr sz="1400" b="1" i="0" u="none" strike="noStrike">
                <a:solidFill>
                  <a:srgbClr val="000000"/>
                </a:solidFill>
                <a:latin typeface="Arial"/>
              </a:rPr>
              <a:t>Measure: </a:t>
            </a:r>
            <a:r>
              <a:rPr sz="1400" b="0" i="0" u="none" strike="noStrike">
                <a:solidFill>
                  <a:srgbClr val="000000"/>
                </a:solidFill>
                <a:latin typeface="Arial"/>
              </a:rPr>
              <a:t>% increase in customer base annually</a:t>
            </a:r>
          </a:p>
        </p:txBody>
      </p:sp>
      <p:sp>
        <p:nvSpPr>
          <p:cNvPr id="15" name="TextBox 14"/>
          <p:cNvSpPr txBox="1"/>
          <p:nvPr/>
        </p:nvSpPr>
        <p:spPr>
          <a:xfrm>
            <a:off x="6010275" y="1809750"/>
            <a:ext cx="2857500" cy="381000"/>
          </a:xfrm>
          <a:prstGeom prst="rect">
            <a:avLst/>
          </a:prstGeom>
          <a:noFill/>
        </p:spPr>
        <p:txBody>
          <a:bodyPr wrap="square" rtlCol="0">
            <a:spAutoFit/>
          </a:bodyPr>
          <a:lstStyle/>
          <a:p>
            <a:pPr lvl="0" indent="0" algn="ctr" fontAlgn="base"/>
            <a:r>
              <a:rPr sz="2800" b="1" i="0" u="none" strike="noStrike">
                <a:solidFill>
                  <a:srgbClr val="FFFFFF"/>
                </a:solidFill>
                <a:latin typeface="Arial"/>
              </a:rPr>
              <a:t>9%</a:t>
            </a:r>
          </a:p>
        </p:txBody>
      </p:sp>
      <p:sp>
        <p:nvSpPr>
          <p:cNvPr id="16" name="TextBox 15"/>
          <p:cNvSpPr txBox="1"/>
          <p:nvPr/>
        </p:nvSpPr>
        <p:spPr>
          <a:xfrm>
            <a:off x="6010275" y="2524125"/>
            <a:ext cx="2857500" cy="381000"/>
          </a:xfrm>
          <a:prstGeom prst="rect">
            <a:avLst/>
          </a:prstGeom>
          <a:noFill/>
        </p:spPr>
        <p:txBody>
          <a:bodyPr wrap="square" rtlCol="0">
            <a:spAutoFit/>
          </a:bodyPr>
          <a:lstStyle/>
          <a:p>
            <a:pPr lvl="0" indent="0" algn="ctr" fontAlgn="base"/>
            <a:r>
              <a:rPr sz="1400" b="1" i="0" u="none" strike="noStrike">
                <a:solidFill>
                  <a:srgbClr val="000000"/>
                </a:solidFill>
                <a:latin typeface="Arial"/>
              </a:rPr>
              <a:t>Target: 15%</a:t>
            </a:r>
          </a:p>
        </p:txBody>
      </p:sp>
      <p:sp>
        <p:nvSpPr>
          <p:cNvPr id="17" name="TextBox 16"/>
          <p:cNvSpPr txBox="1"/>
          <p:nvPr/>
        </p:nvSpPr>
        <p:spPr>
          <a:xfrm>
            <a:off x="5238750" y="1285875"/>
            <a:ext cx="3810000" cy="857250"/>
          </a:xfrm>
          <a:prstGeom prst="rect">
            <a:avLst/>
          </a:prstGeom>
          <a:noFill/>
        </p:spPr>
        <p:txBody>
          <a:bodyPr wrap="square" rtlCol="0">
            <a:spAutoFit/>
          </a:bodyPr>
          <a:lstStyle/>
          <a:p>
            <a:pPr lvl="0" indent="0" algn="l" fontAlgn="base"/>
            <a:r>
              <a:rPr sz="1200" b="1" i="0" u="none" strike="noStrike">
                <a:solidFill>
                  <a:srgbClr val="000000"/>
                </a:solidFill>
                <a:latin typeface="Arial"/>
              </a:rPr>
              <a:t>April
</a:t>
            </a:r>
            <a:r>
              <a:rPr sz="1200" b="0" i="0" u="none" strike="noStrike">
                <a:solidFill>
                  <a:srgbClr val="000000"/>
                </a:solidFill>
                <a:latin typeface="Arial"/>
              </a:rPr>
              <a:t>7% / 
</a:t>
            </a:r>
            <a:r>
              <a:rPr sz="1200" b="1" i="0" u="none" strike="noStrike">
                <a:solidFill>
                  <a:srgbClr val="000000"/>
                </a:solidFill>
                <a:latin typeface="Arial"/>
              </a:rPr>
              <a:t>May
</a:t>
            </a:r>
            <a:r>
              <a:rPr sz="1200" b="0" i="0" u="none" strike="noStrike">
                <a:solidFill>
                  <a:srgbClr val="000000"/>
                </a:solidFill>
                <a:latin typeface="Arial"/>
              </a:rPr>
              <a:t>8% / 
</a:t>
            </a:r>
            <a:r>
              <a:rPr sz="1200" b="1" i="0" u="none" strike="noStrike">
                <a:solidFill>
                  <a:srgbClr val="000000"/>
                </a:solidFill>
                <a:latin typeface="Arial"/>
              </a:rPr>
              <a:t>June
</a:t>
            </a:r>
            <a:r>
              <a:rPr sz="1200" b="0" i="0" u="none" strike="noStrike">
                <a:solidFill>
                  <a:srgbClr val="000000"/>
                </a:solidFill>
                <a:latin typeface="Arial"/>
              </a:rPr>
              <a:t>8% / 
</a:t>
            </a:r>
            <a:r>
              <a:t/>
            </a:r>
            <a:br/>
            <a:endParaRPr/>
          </a:p>
        </p:txBody>
      </p:sp>
      <p:sp>
        <p:nvSpPr>
          <p:cNvPr id="18" name="TextBox 17"/>
          <p:cNvSpPr txBox="1"/>
          <p:nvPr/>
        </p:nvSpPr>
        <p:spPr>
          <a:xfrm>
            <a:off x="285750" y="3143250"/>
            <a:ext cx="4953000" cy="857250"/>
          </a:xfrm>
          <a:prstGeom prst="rect">
            <a:avLst/>
          </a:prstGeom>
          <a:noFill/>
        </p:spPr>
        <p:txBody>
          <a:bodyPr wrap="square" rtlCol="0">
            <a:spAutoFit/>
          </a:bodyPr>
          <a:lstStyle/>
          <a:p>
            <a:pPr lvl="0" indent="0" algn="l" fontAlgn="base"/>
            <a:r>
              <a:rPr sz="1400" b="0" i="0" u="none" strike="noStrike">
                <a:solidFill>
                  <a:srgbClr val="000000"/>
                </a:solidFill>
                <a:latin typeface="Arial"/>
              </a:rPr>
              <a:t>4.2 Professional Service: Acquire 3 new consulting clients (of $5K+) per month. (Sales/Marketing)</a:t>
            </a:r>
          </a:p>
        </p:txBody>
      </p:sp>
      <p:sp>
        <p:nvSpPr>
          <p:cNvPr id="19" name="TextBox 18"/>
          <p:cNvSpPr txBox="1"/>
          <p:nvPr/>
        </p:nvSpPr>
        <p:spPr>
          <a:xfrm>
            <a:off x="285750" y="4000500"/>
            <a:ext cx="4953000" cy="333375"/>
          </a:xfrm>
          <a:prstGeom prst="rect">
            <a:avLst/>
          </a:prstGeom>
          <a:noFill/>
        </p:spPr>
        <p:txBody>
          <a:bodyPr wrap="square" rtlCol="0">
            <a:spAutoFit/>
          </a:bodyPr>
          <a:lstStyle/>
          <a:p>
            <a:pPr lvl="0" indent="0" algn="l" fontAlgn="base"/>
            <a:r>
              <a:rPr sz="1400" b="1" i="0" u="none" strike="noStrike">
                <a:solidFill>
                  <a:srgbClr val="000000"/>
                </a:solidFill>
                <a:latin typeface="Arial"/>
              </a:rPr>
              <a:t>Measure: </a:t>
            </a:r>
            <a:r>
              <a:rPr sz="1400" b="0" i="0" u="none" strike="noStrike">
                <a:solidFill>
                  <a:srgbClr val="000000"/>
                </a:solidFill>
                <a:latin typeface="Arial"/>
              </a:rPr>
              <a:t># of consulting clients</a:t>
            </a:r>
          </a:p>
        </p:txBody>
      </p:sp>
      <p:sp>
        <p:nvSpPr>
          <p:cNvPr id="20" name="TextBox 19"/>
          <p:cNvSpPr txBox="1"/>
          <p:nvPr/>
        </p:nvSpPr>
        <p:spPr>
          <a:xfrm>
            <a:off x="6010275" y="3571875"/>
            <a:ext cx="2857500" cy="381000"/>
          </a:xfrm>
          <a:prstGeom prst="rect">
            <a:avLst/>
          </a:prstGeom>
          <a:noFill/>
        </p:spPr>
        <p:txBody>
          <a:bodyPr wrap="square" rtlCol="0">
            <a:spAutoFit/>
          </a:bodyPr>
          <a:lstStyle/>
          <a:p>
            <a:pPr lvl="0" indent="0" algn="ctr" fontAlgn="base"/>
            <a:r>
              <a:rPr sz="2800" b="1" i="0" u="none" strike="noStrike">
                <a:solidFill>
                  <a:srgbClr val="FFFFFF"/>
                </a:solidFill>
                <a:latin typeface="Arial"/>
              </a:rPr>
              <a:t>12</a:t>
            </a:r>
          </a:p>
        </p:txBody>
      </p:sp>
      <p:sp>
        <p:nvSpPr>
          <p:cNvPr id="21" name="TextBox 20"/>
          <p:cNvSpPr txBox="1"/>
          <p:nvPr/>
        </p:nvSpPr>
        <p:spPr>
          <a:xfrm>
            <a:off x="6010275" y="4286250"/>
            <a:ext cx="2857500" cy="381000"/>
          </a:xfrm>
          <a:prstGeom prst="rect">
            <a:avLst/>
          </a:prstGeom>
          <a:noFill/>
        </p:spPr>
        <p:txBody>
          <a:bodyPr wrap="square" rtlCol="0">
            <a:spAutoFit/>
          </a:bodyPr>
          <a:lstStyle/>
          <a:p>
            <a:pPr lvl="0" indent="0" algn="ctr" fontAlgn="base"/>
            <a:r>
              <a:rPr sz="1400" b="1" i="0" u="none" strike="noStrike">
                <a:solidFill>
                  <a:srgbClr val="000000"/>
                </a:solidFill>
                <a:latin typeface="Arial"/>
              </a:rPr>
              <a:t>Target: 36</a:t>
            </a:r>
          </a:p>
        </p:txBody>
      </p:sp>
      <p:sp>
        <p:nvSpPr>
          <p:cNvPr id="22" name="TextBox 21"/>
          <p:cNvSpPr txBox="1"/>
          <p:nvPr/>
        </p:nvSpPr>
        <p:spPr>
          <a:xfrm>
            <a:off x="5238750" y="3000375"/>
            <a:ext cx="3810000" cy="857250"/>
          </a:xfrm>
          <a:prstGeom prst="rect">
            <a:avLst/>
          </a:prstGeom>
          <a:noFill/>
        </p:spPr>
        <p:txBody>
          <a:bodyPr wrap="square" rtlCol="0">
            <a:spAutoFit/>
          </a:bodyPr>
          <a:lstStyle/>
          <a:p>
            <a:pPr lvl="0" indent="0" algn="l" fontAlgn="base"/>
            <a:r>
              <a:rPr sz="1200" b="1" i="0" u="none" strike="noStrike">
                <a:solidFill>
                  <a:srgbClr val="000000"/>
                </a:solidFill>
                <a:latin typeface="Arial"/>
              </a:rPr>
              <a:t>April
</a:t>
            </a:r>
            <a:r>
              <a:rPr sz="1200" b="0" i="0" u="none" strike="noStrike">
                <a:solidFill>
                  <a:srgbClr val="000000"/>
                </a:solidFill>
                <a:latin typeface="Arial"/>
              </a:rPr>
              <a:t>3 / 
</a:t>
            </a:r>
            <a:r>
              <a:rPr sz="1200" b="1" i="0" u="none" strike="noStrike">
                <a:solidFill>
                  <a:srgbClr val="000000"/>
                </a:solidFill>
                <a:latin typeface="Arial"/>
              </a:rPr>
              <a:t>May
</a:t>
            </a:r>
            <a:r>
              <a:rPr sz="1200" b="0" i="0" u="none" strike="noStrike">
                <a:solidFill>
                  <a:srgbClr val="000000"/>
                </a:solidFill>
                <a:latin typeface="Arial"/>
              </a:rPr>
              <a:t>3 / 
</a:t>
            </a:r>
            <a:r>
              <a:rPr sz="1200" b="1" i="0" u="none" strike="noStrike">
                <a:solidFill>
                  <a:srgbClr val="000000"/>
                </a:solidFill>
                <a:latin typeface="Arial"/>
              </a:rPr>
              <a:t>June
</a:t>
            </a:r>
            <a:r>
              <a:rPr sz="1200" b="0" i="0" u="none" strike="noStrike">
                <a:solidFill>
                  <a:srgbClr val="000000"/>
                </a:solidFill>
                <a:latin typeface="Arial"/>
              </a:rPr>
              <a:t>3 / 
</a:t>
            </a:r>
            <a:r>
              <a:t/>
            </a:r>
            <a:br/>
            <a:endParaRPr/>
          </a:p>
        </p:txBody>
      </p:sp>
      <p:sp>
        <p:nvSpPr>
          <p:cNvPr id="23" name="TextBox 22"/>
          <p:cNvSpPr txBox="1"/>
          <p:nvPr/>
        </p:nvSpPr>
        <p:spPr>
          <a:xfrm>
            <a:off x="285750" y="4857750"/>
            <a:ext cx="4953000" cy="857250"/>
          </a:xfrm>
          <a:prstGeom prst="rect">
            <a:avLst/>
          </a:prstGeom>
          <a:noFill/>
        </p:spPr>
        <p:txBody>
          <a:bodyPr wrap="square" rtlCol="0">
            <a:spAutoFit/>
          </a:bodyPr>
          <a:lstStyle/>
          <a:p>
            <a:pPr lvl="0" indent="0" algn="l" fontAlgn="base"/>
            <a:r>
              <a:rPr sz="1400" b="0" i="0" u="none" strike="noStrike">
                <a:solidFill>
                  <a:srgbClr val="000000"/>
                </a:solidFill>
                <a:latin typeface="Arial"/>
              </a:rPr>
              <a:t>5.1 Set up computers to be accessed from any destination. (Customer Service)</a:t>
            </a:r>
          </a:p>
        </p:txBody>
      </p:sp>
      <p:sp>
        <p:nvSpPr>
          <p:cNvPr id="24" name="TextBox 23"/>
          <p:cNvSpPr txBox="1"/>
          <p:nvPr/>
        </p:nvSpPr>
        <p:spPr>
          <a:xfrm>
            <a:off x="285750" y="5715000"/>
            <a:ext cx="4953000" cy="333375"/>
          </a:xfrm>
          <a:prstGeom prst="rect">
            <a:avLst/>
          </a:prstGeom>
          <a:noFill/>
        </p:spPr>
        <p:txBody>
          <a:bodyPr wrap="square" rtlCol="0">
            <a:spAutoFit/>
          </a:bodyPr>
          <a:lstStyle/>
          <a:p>
            <a:pPr lvl="0" indent="0" algn="l" fontAlgn="base"/>
            <a:r>
              <a:rPr sz="1400" b="1" i="0" u="none" strike="noStrike">
                <a:solidFill>
                  <a:srgbClr val="000000"/>
                </a:solidFill>
                <a:latin typeface="Arial"/>
              </a:rPr>
              <a:t>Measure: </a:t>
            </a:r>
            <a:r>
              <a:rPr sz="1400" b="0" i="0" u="none" strike="noStrike">
                <a:solidFill>
                  <a:srgbClr val="000000"/>
                </a:solidFill>
                <a:latin typeface="Arial"/>
              </a:rPr>
              <a:t># of computers set up each year</a:t>
            </a:r>
          </a:p>
        </p:txBody>
      </p:sp>
      <p:sp>
        <p:nvSpPr>
          <p:cNvPr id="25" name="TextBox 24"/>
          <p:cNvSpPr txBox="1"/>
          <p:nvPr/>
        </p:nvSpPr>
        <p:spPr>
          <a:xfrm>
            <a:off x="5238750" y="5334000"/>
            <a:ext cx="3867150" cy="381000"/>
          </a:xfrm>
          <a:prstGeom prst="rect">
            <a:avLst/>
          </a:prstGeom>
          <a:noFill/>
        </p:spPr>
        <p:txBody>
          <a:bodyPr wrap="square" rtlCol="0">
            <a:spAutoFit/>
          </a:bodyPr>
          <a:lstStyle/>
          <a:p>
            <a:pPr lvl="0" indent="0" algn="ctr" fontAlgn="base"/>
            <a:r>
              <a:rPr sz="2400" b="1" i="0" u="none" strike="noStrike">
                <a:solidFill>
                  <a:srgbClr val="FFFFFF"/>
                </a:solidFill>
                <a:latin typeface="Arial"/>
              </a:rPr>
              <a:t>30 %</a:t>
            </a:r>
          </a:p>
        </p:txBody>
      </p:sp>
      <p:sp>
        <p:nvSpPr>
          <p:cNvPr id="26" name="TextBox 25"/>
          <p:cNvSpPr txBox="1"/>
          <p:nvPr/>
        </p:nvSpPr>
        <p:spPr>
          <a:xfrm>
            <a:off x="8477250" y="6477000"/>
            <a:ext cx="666750" cy="190500"/>
          </a:xfrm>
          <a:prstGeom prst="rect">
            <a:avLst/>
          </a:prstGeom>
          <a:noFill/>
        </p:spPr>
        <p:txBody>
          <a:bodyPr wrap="square" rtlCol="0">
            <a:spAutoFit/>
          </a:bodyPr>
          <a:lstStyle/>
          <a:p>
            <a:pPr lvl="0" indent="0" algn="r" fontAlgn="base"/>
            <a:r>
              <a:rPr sz="1200" b="0" i="0" u="none" strike="noStrike">
                <a:solidFill>
                  <a:srgbClr val="9B9B9B"/>
                </a:solidFill>
                <a:latin typeface="Arial"/>
              </a:rPr>
              <a:t>7</a:t>
            </a:r>
            <a:r>
              <a:t/>
            </a:r>
            <a:b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Header Strip" descr="Gray Strip"/>
          <p:cNvPicPr>
            <a:picLocks noChangeAspect="1"/>
          </p:cNvPicPr>
          <p:nvPr/>
        </p:nvPicPr>
        <p:blipFill>
          <a:blip r:embed="rId2"/>
          <a:stretch>
            <a:fillRect/>
          </a:stretch>
        </p:blipFill>
        <p:spPr>
          <a:xfrm>
            <a:off x="0" y="142875"/>
            <a:ext cx="9163050" cy="457200"/>
          </a:xfrm>
          <a:prstGeom prst="rect">
            <a:avLst/>
          </a:prstGeom>
        </p:spPr>
      </p:pic>
      <p:pic>
        <p:nvPicPr>
          <p:cNvPr id="2" name="Header Logo Background" descr="M3 Header Logo"/>
          <p:cNvPicPr>
            <a:picLocks noChangeAspect="1"/>
          </p:cNvPicPr>
          <p:nvPr/>
        </p:nvPicPr>
        <p:blipFill>
          <a:blip r:embed="rId3"/>
          <a:stretch>
            <a:fillRect/>
          </a:stretch>
        </p:blipFill>
        <p:spPr>
          <a:xfrm>
            <a:off x="6496050" y="0"/>
            <a:ext cx="2476500" cy="1085850"/>
          </a:xfrm>
          <a:prstGeom prst="rect">
            <a:avLst/>
          </a:prstGeom>
        </p:spPr>
      </p:pic>
      <p:pic>
        <p:nvPicPr>
          <p:cNvPr id="3" name="Header Logo" descr="M3 Header Logo"/>
          <p:cNvPicPr>
            <a:picLocks noChangeAspect="1"/>
          </p:cNvPicPr>
          <p:nvPr/>
        </p:nvPicPr>
        <p:blipFill>
          <a:blip r:embed="rId4"/>
          <a:stretch>
            <a:fillRect/>
          </a:stretch>
        </p:blipFill>
        <p:spPr>
          <a:xfrm>
            <a:off x="7019925" y="266700"/>
            <a:ext cx="1666875" cy="533400"/>
          </a:xfrm>
          <a:prstGeom prst="rect">
            <a:avLst/>
          </a:prstGeom>
        </p:spPr>
      </p:pic>
      <p:pic>
        <p:nvPicPr>
          <p:cNvPr id="4" name="separator" descr="separator"/>
          <p:cNvPicPr>
            <a:picLocks noChangeAspect="1"/>
          </p:cNvPicPr>
          <p:nvPr/>
        </p:nvPicPr>
        <p:blipFill>
          <a:blip r:embed="rId5"/>
          <a:stretch>
            <a:fillRect/>
          </a:stretch>
        </p:blipFill>
        <p:spPr>
          <a:xfrm>
            <a:off x="285750" y="2857500"/>
            <a:ext cx="8591550" cy="9525"/>
          </a:xfrm>
          <a:prstGeom prst="rect">
            <a:avLst/>
          </a:prstGeom>
        </p:spPr>
      </p:pic>
      <p:pic>
        <p:nvPicPr>
          <p:cNvPr id="5" name="separator" descr="separator"/>
          <p:cNvPicPr>
            <a:picLocks noChangeAspect="1"/>
          </p:cNvPicPr>
          <p:nvPr/>
        </p:nvPicPr>
        <p:blipFill>
          <a:blip r:embed="rId5"/>
          <a:stretch>
            <a:fillRect/>
          </a:stretch>
        </p:blipFill>
        <p:spPr>
          <a:xfrm>
            <a:off x="285750" y="4619625"/>
            <a:ext cx="8591550" cy="9525"/>
          </a:xfrm>
          <a:prstGeom prst="rect">
            <a:avLst/>
          </a:prstGeom>
        </p:spPr>
      </p:pic>
      <p:pic>
        <p:nvPicPr>
          <p:cNvPr id="6" name="Gauges" descr="Gauges"/>
          <p:cNvPicPr>
            <a:picLocks noChangeAspect="1"/>
          </p:cNvPicPr>
          <p:nvPr/>
        </p:nvPicPr>
        <p:blipFill>
          <a:blip r:embed="rId6"/>
          <a:stretch>
            <a:fillRect/>
          </a:stretch>
        </p:blipFill>
        <p:spPr>
          <a:xfrm>
            <a:off x="5238750" y="1143000"/>
            <a:ext cx="3867150" cy="1714500"/>
          </a:xfrm>
          <a:prstGeom prst="rect">
            <a:avLst/>
          </a:prstGeom>
        </p:spPr>
      </p:pic>
      <p:pic>
        <p:nvPicPr>
          <p:cNvPr id="7" name="Graph" descr="Graph"/>
          <p:cNvPicPr>
            <a:picLocks noChangeAspect="1"/>
          </p:cNvPicPr>
          <p:nvPr/>
        </p:nvPicPr>
        <p:blipFill>
          <a:blip r:embed="rId7"/>
          <a:stretch>
            <a:fillRect/>
          </a:stretch>
        </p:blipFill>
        <p:spPr>
          <a:xfrm>
            <a:off x="6000750" y="2990850"/>
            <a:ext cx="2857500" cy="1371600"/>
          </a:xfrm>
          <a:prstGeom prst="rect">
            <a:avLst/>
          </a:prstGeom>
        </p:spPr>
      </p:pic>
      <p:pic>
        <p:nvPicPr>
          <p:cNvPr id="8" name="Graph" descr="Graph"/>
          <p:cNvPicPr>
            <a:picLocks noChangeAspect="1"/>
          </p:cNvPicPr>
          <p:nvPr/>
        </p:nvPicPr>
        <p:blipFill>
          <a:blip r:embed="rId7"/>
          <a:stretch>
            <a:fillRect/>
          </a:stretch>
        </p:blipFill>
        <p:spPr>
          <a:xfrm>
            <a:off x="6000750" y="4743450"/>
            <a:ext cx="2857500" cy="1371600"/>
          </a:xfrm>
          <a:prstGeom prst="rect">
            <a:avLst/>
          </a:prstGeom>
        </p:spPr>
      </p:pic>
      <p:pic>
        <p:nvPicPr>
          <p:cNvPr id="9" name="Footer Logo" descr="PHPPowerPoint logo"/>
          <p:cNvPicPr>
            <a:picLocks noChangeAspect="1"/>
          </p:cNvPicPr>
          <p:nvPr/>
        </p:nvPicPr>
        <p:blipFill>
          <a:blip r:embed="rId8"/>
          <a:stretch>
            <a:fillRect/>
          </a:stretch>
        </p:blipFill>
        <p:spPr>
          <a:xfrm>
            <a:off x="0" y="6381750"/>
            <a:ext cx="9163050" cy="504825"/>
          </a:xfrm>
          <a:prstGeom prst="rect">
            <a:avLst/>
          </a:prstGeom>
        </p:spPr>
      </p:pic>
      <p:sp>
        <p:nvSpPr>
          <p:cNvPr id="10" name="TextBox 9"/>
          <p:cNvSpPr txBox="1"/>
          <p:nvPr/>
        </p:nvSpPr>
        <p:spPr>
          <a:xfrm>
            <a:off x="104775" y="247650"/>
            <a:ext cx="8210550" cy="0"/>
          </a:xfrm>
          <a:prstGeom prst="rect">
            <a:avLst/>
          </a:prstGeom>
          <a:noFill/>
        </p:spPr>
        <p:txBody>
          <a:bodyPr wrap="square" rtlCol="0">
            <a:spAutoFit/>
          </a:bodyPr>
          <a:lstStyle/>
          <a:p>
            <a:pPr lvl="0" indent="0" algn="l" fontAlgn="base"/>
            <a:r>
              <a:rPr sz="1800" b="0" i="0" u="none" strike="noStrike">
                <a:solidFill>
                  <a:srgbClr val="000000"/>
                </a:solidFill>
                <a:latin typeface="Arial"/>
              </a:rPr>
              <a:t>OVERALL - PERFORMANCE TO DATE</a:t>
            </a:r>
          </a:p>
        </p:txBody>
      </p:sp>
      <p:sp>
        <p:nvSpPr>
          <p:cNvPr id="11" name="TextBox 10"/>
          <p:cNvSpPr txBox="1"/>
          <p:nvPr/>
        </p:nvSpPr>
        <p:spPr>
          <a:xfrm>
            <a:off x="95250" y="238125"/>
            <a:ext cx="8210550" cy="0"/>
          </a:xfrm>
          <a:prstGeom prst="rect">
            <a:avLst/>
          </a:prstGeom>
          <a:noFill/>
        </p:spPr>
        <p:txBody>
          <a:bodyPr wrap="square" rtlCol="0">
            <a:spAutoFit/>
          </a:bodyPr>
          <a:lstStyle/>
          <a:p>
            <a:pPr lvl="0" indent="0" algn="l" fontAlgn="base"/>
            <a:r>
              <a:rPr sz="1800" b="0" i="0" u="none" strike="noStrike">
                <a:solidFill>
                  <a:srgbClr val="959898"/>
                </a:solidFill>
                <a:latin typeface="Arial"/>
              </a:rPr>
              <a:t>OVERALL - PERFORMANCE TO DATE</a:t>
            </a:r>
          </a:p>
        </p:txBody>
      </p:sp>
      <p:sp>
        <p:nvSpPr>
          <p:cNvPr id="12" name="TextBox 11"/>
          <p:cNvSpPr txBox="1"/>
          <p:nvPr/>
        </p:nvSpPr>
        <p:spPr>
          <a:xfrm>
            <a:off x="285750" y="666750"/>
            <a:ext cx="3333750" cy="1238250"/>
          </a:xfrm>
          <a:prstGeom prst="rect">
            <a:avLst/>
          </a:prstGeom>
          <a:noFill/>
        </p:spPr>
        <p:txBody>
          <a:bodyPr wrap="square" rtlCol="0">
            <a:spAutoFit/>
          </a:bodyPr>
          <a:lstStyle/>
          <a:p>
            <a:pPr lvl="0" indent="0" algn="l" fontAlgn="base"/>
            <a:r>
              <a:rPr sz="2000" b="1" i="0" u="none" strike="noStrike">
                <a:solidFill>
                  <a:srgbClr val="959898"/>
                </a:solidFill>
                <a:latin typeface="Arial"/>
              </a:rPr>
              <a:t>ORGANIZATION GOALS</a:t>
            </a:r>
          </a:p>
        </p:txBody>
      </p:sp>
      <p:sp>
        <p:nvSpPr>
          <p:cNvPr id="13" name="TextBox 12"/>
          <p:cNvSpPr txBox="1"/>
          <p:nvPr/>
        </p:nvSpPr>
        <p:spPr>
          <a:xfrm>
            <a:off x="285750" y="1428750"/>
            <a:ext cx="4953000" cy="857250"/>
          </a:xfrm>
          <a:prstGeom prst="rect">
            <a:avLst/>
          </a:prstGeom>
          <a:noFill/>
        </p:spPr>
        <p:txBody>
          <a:bodyPr wrap="square" rtlCol="0">
            <a:spAutoFit/>
          </a:bodyPr>
          <a:lstStyle/>
          <a:p>
            <a:pPr lvl="0" indent="0" algn="l" fontAlgn="base"/>
            <a:r>
              <a:rPr sz="1400" b="0" i="0" u="none" strike="noStrike">
                <a:solidFill>
                  <a:srgbClr val="000000"/>
                </a:solidFill>
                <a:latin typeface="Arial"/>
              </a:rPr>
              <a:t>5.2 Define all procedures and process in writing in order to support projected growth. (Administration)</a:t>
            </a:r>
          </a:p>
        </p:txBody>
      </p:sp>
      <p:sp>
        <p:nvSpPr>
          <p:cNvPr id="14" name="TextBox 13"/>
          <p:cNvSpPr txBox="1"/>
          <p:nvPr/>
        </p:nvSpPr>
        <p:spPr>
          <a:xfrm>
            <a:off x="285750" y="2286000"/>
            <a:ext cx="4953000" cy="333375"/>
          </a:xfrm>
          <a:prstGeom prst="rect">
            <a:avLst/>
          </a:prstGeom>
          <a:noFill/>
        </p:spPr>
        <p:txBody>
          <a:bodyPr wrap="square" rtlCol="0">
            <a:spAutoFit/>
          </a:bodyPr>
          <a:lstStyle/>
          <a:p>
            <a:pPr lvl="0" indent="0" algn="l" fontAlgn="base"/>
            <a:r>
              <a:rPr sz="1400" b="1" i="0" u="none" strike="noStrike">
                <a:solidFill>
                  <a:srgbClr val="000000"/>
                </a:solidFill>
                <a:latin typeface="Arial"/>
              </a:rPr>
              <a:t>Measure: </a:t>
            </a:r>
            <a:r>
              <a:rPr sz="1400" b="0" i="0" u="none" strike="noStrike">
                <a:solidFill>
                  <a:srgbClr val="000000"/>
                </a:solidFill>
                <a:latin typeface="Arial"/>
              </a:rPr>
              <a:t>% of process in writing.</a:t>
            </a:r>
          </a:p>
        </p:txBody>
      </p:sp>
      <p:sp>
        <p:nvSpPr>
          <p:cNvPr id="15" name="TextBox 14"/>
          <p:cNvSpPr txBox="1"/>
          <p:nvPr/>
        </p:nvSpPr>
        <p:spPr>
          <a:xfrm>
            <a:off x="5238750" y="1809750"/>
            <a:ext cx="3867150" cy="381000"/>
          </a:xfrm>
          <a:prstGeom prst="rect">
            <a:avLst/>
          </a:prstGeom>
          <a:noFill/>
        </p:spPr>
        <p:txBody>
          <a:bodyPr wrap="square" rtlCol="0">
            <a:spAutoFit/>
          </a:bodyPr>
          <a:lstStyle/>
          <a:p>
            <a:pPr lvl="0" indent="0" algn="ctr" fontAlgn="base"/>
            <a:r>
              <a:rPr sz="2400" b="1" i="0" u="none" strike="noStrike">
                <a:solidFill>
                  <a:srgbClr val="FFFFFF"/>
                </a:solidFill>
                <a:latin typeface="Arial"/>
              </a:rPr>
              <a:t>50 %</a:t>
            </a:r>
          </a:p>
        </p:txBody>
      </p:sp>
      <p:sp>
        <p:nvSpPr>
          <p:cNvPr id="16" name="TextBox 15"/>
          <p:cNvSpPr txBox="1"/>
          <p:nvPr/>
        </p:nvSpPr>
        <p:spPr>
          <a:xfrm>
            <a:off x="285750" y="3143250"/>
            <a:ext cx="4953000" cy="857250"/>
          </a:xfrm>
          <a:prstGeom prst="rect">
            <a:avLst/>
          </a:prstGeom>
          <a:noFill/>
        </p:spPr>
        <p:txBody>
          <a:bodyPr wrap="square" rtlCol="0">
            <a:spAutoFit/>
          </a:bodyPr>
          <a:lstStyle/>
          <a:p>
            <a:pPr lvl="0" indent="0" algn="l" fontAlgn="base"/>
            <a:r>
              <a:rPr sz="1400" b="0" i="0" u="none" strike="noStrike">
                <a:solidFill>
                  <a:srgbClr val="000000"/>
                </a:solidFill>
                <a:latin typeface="Arial"/>
              </a:rPr>
              <a:t>6.1 Attract: Increase the overall traffic to website by 20% (ended 2011 at 145,000 monthly unique visits). (Web Specialists)</a:t>
            </a:r>
          </a:p>
        </p:txBody>
      </p:sp>
      <p:sp>
        <p:nvSpPr>
          <p:cNvPr id="17" name="TextBox 16"/>
          <p:cNvSpPr txBox="1"/>
          <p:nvPr/>
        </p:nvSpPr>
        <p:spPr>
          <a:xfrm>
            <a:off x="285750" y="4000500"/>
            <a:ext cx="4953000" cy="333375"/>
          </a:xfrm>
          <a:prstGeom prst="rect">
            <a:avLst/>
          </a:prstGeom>
          <a:noFill/>
        </p:spPr>
        <p:txBody>
          <a:bodyPr wrap="square" rtlCol="0">
            <a:spAutoFit/>
          </a:bodyPr>
          <a:lstStyle/>
          <a:p>
            <a:pPr lvl="0" indent="0" algn="l" fontAlgn="base"/>
            <a:r>
              <a:rPr sz="1400" b="1" i="0" u="none" strike="noStrike">
                <a:solidFill>
                  <a:srgbClr val="000000"/>
                </a:solidFill>
                <a:latin typeface="Arial"/>
              </a:rPr>
              <a:t>Measure: </a:t>
            </a:r>
            <a:r>
              <a:rPr sz="1400" b="0" i="0" u="none" strike="noStrike">
                <a:solidFill>
                  <a:srgbClr val="000000"/>
                </a:solidFill>
                <a:latin typeface="Arial"/>
              </a:rPr>
              <a:t>Total visits</a:t>
            </a:r>
          </a:p>
        </p:txBody>
      </p:sp>
      <p:sp>
        <p:nvSpPr>
          <p:cNvPr id="18" name="TextBox 17"/>
          <p:cNvSpPr txBox="1"/>
          <p:nvPr/>
        </p:nvSpPr>
        <p:spPr>
          <a:xfrm>
            <a:off x="6010275" y="3571875"/>
            <a:ext cx="2857500" cy="381000"/>
          </a:xfrm>
          <a:prstGeom prst="rect">
            <a:avLst/>
          </a:prstGeom>
          <a:noFill/>
        </p:spPr>
        <p:txBody>
          <a:bodyPr wrap="square" rtlCol="0">
            <a:spAutoFit/>
          </a:bodyPr>
          <a:lstStyle/>
          <a:p>
            <a:pPr lvl="0" indent="0" algn="ctr" fontAlgn="base"/>
            <a:r>
              <a:rPr sz="2300" b="1" i="0" u="none" strike="noStrike">
                <a:solidFill>
                  <a:srgbClr val="FFFFFF"/>
                </a:solidFill>
                <a:latin typeface="Arial"/>
              </a:rPr>
              <a:t>169,000</a:t>
            </a:r>
          </a:p>
        </p:txBody>
      </p:sp>
      <p:sp>
        <p:nvSpPr>
          <p:cNvPr id="19" name="TextBox 18"/>
          <p:cNvSpPr txBox="1"/>
          <p:nvPr/>
        </p:nvSpPr>
        <p:spPr>
          <a:xfrm>
            <a:off x="6010275" y="4286250"/>
            <a:ext cx="2857500" cy="381000"/>
          </a:xfrm>
          <a:prstGeom prst="rect">
            <a:avLst/>
          </a:prstGeom>
          <a:noFill/>
        </p:spPr>
        <p:txBody>
          <a:bodyPr wrap="square" rtlCol="0">
            <a:spAutoFit/>
          </a:bodyPr>
          <a:lstStyle/>
          <a:p>
            <a:pPr lvl="0" indent="0" algn="ctr" fontAlgn="base"/>
            <a:r>
              <a:rPr sz="1400" b="1" i="0" u="none" strike="noStrike">
                <a:solidFill>
                  <a:srgbClr val="000000"/>
                </a:solidFill>
                <a:latin typeface="Arial"/>
              </a:rPr>
              <a:t>Target: 174,000</a:t>
            </a:r>
          </a:p>
        </p:txBody>
      </p:sp>
      <p:sp>
        <p:nvSpPr>
          <p:cNvPr id="20" name="TextBox 19"/>
          <p:cNvSpPr txBox="1"/>
          <p:nvPr/>
        </p:nvSpPr>
        <p:spPr>
          <a:xfrm>
            <a:off x="5238750" y="3000375"/>
            <a:ext cx="3810000" cy="857250"/>
          </a:xfrm>
          <a:prstGeom prst="rect">
            <a:avLst/>
          </a:prstGeom>
          <a:noFill/>
        </p:spPr>
        <p:txBody>
          <a:bodyPr wrap="square" rtlCol="0">
            <a:spAutoFit/>
          </a:bodyPr>
          <a:lstStyle/>
          <a:p>
            <a:pPr lvl="0" indent="0" algn="l" fontAlgn="base"/>
            <a:r>
              <a:rPr sz="1200" b="1" i="0" u="none" strike="noStrike">
                <a:solidFill>
                  <a:srgbClr val="000000"/>
                </a:solidFill>
                <a:latin typeface="Arial"/>
              </a:rPr>
              <a:t>April
</a:t>
            </a:r>
            <a:r>
              <a:rPr sz="1200" b="0" i="0" u="none" strike="noStrike">
                <a:solidFill>
                  <a:srgbClr val="000000"/>
                </a:solidFill>
                <a:latin typeface="Arial"/>
              </a:rPr>
              <a:t>167,500 / 
</a:t>
            </a:r>
            <a:r>
              <a:rPr sz="1200" b="1" i="0" u="none" strike="noStrike">
                <a:solidFill>
                  <a:srgbClr val="000000"/>
                </a:solidFill>
                <a:latin typeface="Arial"/>
              </a:rPr>
              <a:t>May
</a:t>
            </a:r>
            <a:r>
              <a:rPr sz="1200" b="0" i="0" u="none" strike="noStrike">
                <a:solidFill>
                  <a:srgbClr val="000000"/>
                </a:solidFill>
                <a:latin typeface="Arial"/>
              </a:rPr>
              <a:t>170,000 / 
</a:t>
            </a:r>
            <a:r>
              <a:rPr sz="1200" b="1" i="0" u="none" strike="noStrike">
                <a:solidFill>
                  <a:srgbClr val="000000"/>
                </a:solidFill>
                <a:latin typeface="Arial"/>
              </a:rPr>
              <a:t>June
</a:t>
            </a:r>
            <a:r>
              <a:rPr sz="1200" b="0" i="0" u="none" strike="noStrike">
                <a:solidFill>
                  <a:srgbClr val="000000"/>
                </a:solidFill>
                <a:latin typeface="Arial"/>
              </a:rPr>
              <a:t>174,000 / 
</a:t>
            </a:r>
            <a:r>
              <a:t/>
            </a:r>
            <a:br/>
            <a:endParaRPr/>
          </a:p>
        </p:txBody>
      </p:sp>
      <p:sp>
        <p:nvSpPr>
          <p:cNvPr id="21" name="TextBox 20"/>
          <p:cNvSpPr txBox="1"/>
          <p:nvPr/>
        </p:nvSpPr>
        <p:spPr>
          <a:xfrm>
            <a:off x="285750" y="4857750"/>
            <a:ext cx="4953000" cy="857250"/>
          </a:xfrm>
          <a:prstGeom prst="rect">
            <a:avLst/>
          </a:prstGeom>
          <a:noFill/>
        </p:spPr>
        <p:txBody>
          <a:bodyPr wrap="square" rtlCol="0">
            <a:spAutoFit/>
          </a:bodyPr>
          <a:lstStyle/>
          <a:p>
            <a:pPr lvl="0" indent="0" algn="l" fontAlgn="base"/>
            <a:r>
              <a:rPr sz="1400" b="0" i="0" u="none" strike="noStrike">
                <a:solidFill>
                  <a:srgbClr val="000000"/>
                </a:solidFill>
                <a:latin typeface="Arial"/>
              </a:rPr>
              <a:t>6.2 Convert: Increase the number of leads who become customers from 20% to 25%. (Web Specialists)</a:t>
            </a:r>
          </a:p>
        </p:txBody>
      </p:sp>
      <p:sp>
        <p:nvSpPr>
          <p:cNvPr id="22" name="TextBox 21"/>
          <p:cNvSpPr txBox="1"/>
          <p:nvPr/>
        </p:nvSpPr>
        <p:spPr>
          <a:xfrm>
            <a:off x="285750" y="5715000"/>
            <a:ext cx="4953000" cy="333375"/>
          </a:xfrm>
          <a:prstGeom prst="rect">
            <a:avLst/>
          </a:prstGeom>
          <a:noFill/>
        </p:spPr>
        <p:txBody>
          <a:bodyPr wrap="square" rtlCol="0">
            <a:spAutoFit/>
          </a:bodyPr>
          <a:lstStyle/>
          <a:p>
            <a:pPr lvl="0" indent="0" algn="l" fontAlgn="base"/>
            <a:r>
              <a:rPr sz="1400" b="1" i="0" u="none" strike="noStrike">
                <a:solidFill>
                  <a:srgbClr val="000000"/>
                </a:solidFill>
                <a:latin typeface="Arial"/>
              </a:rPr>
              <a:t>Measure: </a:t>
            </a:r>
            <a:r>
              <a:rPr sz="1400" b="0" i="0" u="none" strike="noStrike">
                <a:solidFill>
                  <a:srgbClr val="000000"/>
                </a:solidFill>
                <a:latin typeface="Arial"/>
              </a:rPr>
              <a:t># of leads who become custoemrs (Performable)</a:t>
            </a:r>
          </a:p>
        </p:txBody>
      </p:sp>
      <p:sp>
        <p:nvSpPr>
          <p:cNvPr id="23" name="TextBox 22"/>
          <p:cNvSpPr txBox="1"/>
          <p:nvPr/>
        </p:nvSpPr>
        <p:spPr>
          <a:xfrm>
            <a:off x="6010275" y="5334000"/>
            <a:ext cx="2857500" cy="381000"/>
          </a:xfrm>
          <a:prstGeom prst="rect">
            <a:avLst/>
          </a:prstGeom>
          <a:noFill/>
        </p:spPr>
        <p:txBody>
          <a:bodyPr wrap="square" rtlCol="0">
            <a:spAutoFit/>
          </a:bodyPr>
          <a:lstStyle/>
          <a:p>
            <a:pPr lvl="0" indent="0" algn="ctr" fontAlgn="base"/>
            <a:r>
              <a:rPr sz="2600" b="1" i="0" u="none" strike="noStrike">
                <a:solidFill>
                  <a:srgbClr val="FFFFFF"/>
                </a:solidFill>
                <a:latin typeface="Arial"/>
              </a:rPr>
              <a:t>24.05%</a:t>
            </a:r>
          </a:p>
        </p:txBody>
      </p:sp>
      <p:sp>
        <p:nvSpPr>
          <p:cNvPr id="24" name="TextBox 23"/>
          <p:cNvSpPr txBox="1"/>
          <p:nvPr/>
        </p:nvSpPr>
        <p:spPr>
          <a:xfrm>
            <a:off x="6010275" y="6048375"/>
            <a:ext cx="2857500" cy="381000"/>
          </a:xfrm>
          <a:prstGeom prst="rect">
            <a:avLst/>
          </a:prstGeom>
          <a:noFill/>
        </p:spPr>
        <p:txBody>
          <a:bodyPr wrap="square" rtlCol="0">
            <a:spAutoFit/>
          </a:bodyPr>
          <a:lstStyle/>
          <a:p>
            <a:pPr lvl="0" indent="0" algn="ctr" fontAlgn="base"/>
            <a:r>
              <a:rPr sz="1400" b="1" i="0" u="none" strike="noStrike">
                <a:solidFill>
                  <a:srgbClr val="000000"/>
                </a:solidFill>
                <a:latin typeface="Arial"/>
              </a:rPr>
              <a:t>Target: 25%</a:t>
            </a:r>
          </a:p>
        </p:txBody>
      </p:sp>
      <p:sp>
        <p:nvSpPr>
          <p:cNvPr id="25" name="TextBox 24"/>
          <p:cNvSpPr txBox="1"/>
          <p:nvPr/>
        </p:nvSpPr>
        <p:spPr>
          <a:xfrm>
            <a:off x="5238750" y="4714875"/>
            <a:ext cx="3810000" cy="857250"/>
          </a:xfrm>
          <a:prstGeom prst="rect">
            <a:avLst/>
          </a:prstGeom>
          <a:noFill/>
        </p:spPr>
        <p:txBody>
          <a:bodyPr wrap="square" rtlCol="0">
            <a:spAutoFit/>
          </a:bodyPr>
          <a:lstStyle/>
          <a:p>
            <a:pPr lvl="0" indent="0" algn="l" fontAlgn="base"/>
            <a:r>
              <a:rPr sz="1200" b="1" i="0" u="none" strike="noStrike">
                <a:solidFill>
                  <a:srgbClr val="000000"/>
                </a:solidFill>
                <a:latin typeface="Arial"/>
              </a:rPr>
              <a:t>April
</a:t>
            </a:r>
            <a:r>
              <a:rPr sz="1200" b="0" i="0" u="none" strike="noStrike">
                <a:solidFill>
                  <a:srgbClr val="000000"/>
                </a:solidFill>
                <a:latin typeface="Arial"/>
              </a:rPr>
              <a:t>24.50% / 
</a:t>
            </a:r>
            <a:r>
              <a:rPr sz="1200" b="1" i="0" u="none" strike="noStrike">
                <a:solidFill>
                  <a:srgbClr val="000000"/>
                </a:solidFill>
                <a:latin typeface="Arial"/>
              </a:rPr>
              <a:t>May
</a:t>
            </a:r>
            <a:r>
              <a:rPr sz="1200" b="0" i="0" u="none" strike="noStrike">
                <a:solidFill>
                  <a:srgbClr val="000000"/>
                </a:solidFill>
                <a:latin typeface="Arial"/>
              </a:rPr>
              <a:t>25% / 
</a:t>
            </a:r>
            <a:r>
              <a:rPr sz="1200" b="1" i="0" u="none" strike="noStrike">
                <a:solidFill>
                  <a:srgbClr val="000000"/>
                </a:solidFill>
                <a:latin typeface="Arial"/>
              </a:rPr>
              <a:t>June
</a:t>
            </a:r>
            <a:r>
              <a:rPr sz="1200" b="0" i="0" u="none" strike="noStrike">
                <a:solidFill>
                  <a:srgbClr val="000000"/>
                </a:solidFill>
                <a:latin typeface="Arial"/>
              </a:rPr>
              <a:t>25% / 
</a:t>
            </a:r>
            <a:r>
              <a:t/>
            </a:r>
            <a:br/>
            <a:endParaRPr/>
          </a:p>
        </p:txBody>
      </p:sp>
      <p:sp>
        <p:nvSpPr>
          <p:cNvPr id="26" name="TextBox 25"/>
          <p:cNvSpPr txBox="1"/>
          <p:nvPr/>
        </p:nvSpPr>
        <p:spPr>
          <a:xfrm>
            <a:off x="8477250" y="6477000"/>
            <a:ext cx="666750" cy="190500"/>
          </a:xfrm>
          <a:prstGeom prst="rect">
            <a:avLst/>
          </a:prstGeom>
          <a:noFill/>
        </p:spPr>
        <p:txBody>
          <a:bodyPr wrap="square" rtlCol="0">
            <a:spAutoFit/>
          </a:bodyPr>
          <a:lstStyle/>
          <a:p>
            <a:pPr lvl="0" indent="0" algn="r" fontAlgn="base"/>
            <a:r>
              <a:rPr sz="1200" b="0" i="0" u="none" strike="noStrike">
                <a:solidFill>
                  <a:srgbClr val="9B9B9B"/>
                </a:solidFill>
                <a:latin typeface="Arial"/>
              </a:rPr>
              <a:t>8</a:t>
            </a:r>
            <a:r>
              <a:t/>
            </a:r>
            <a:br/>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 ?????"/>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 ?????"/>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1825</Words>
  <Application>Microsoft Office PowerPoint</Application>
  <PresentationFormat>On-screen Show (4:3)</PresentationFormat>
  <Paragraphs>346</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2007 PPTX Test Document</dc:title>
  <dc:subject>Office 2007 PPTX Test Document</dc:subject>
  <dc:creator>M3 Reporting</dc:creator>
  <cp:keywords>office 2007 openxml php</cp:keywords>
  <dc:description>Presentation</dc:description>
  <cp:lastModifiedBy>Ryan</cp:lastModifiedBy>
  <cp:revision>1</cp:revision>
  <dcterms:created xsi:type="dcterms:W3CDTF">2012-07-19T23:08:44Z</dcterms:created>
  <dcterms:modified xsi:type="dcterms:W3CDTF">2012-07-19T23:09:33Z</dcterms:modified>
  <cp:category>powerpoint presentation file</cp:category>
</cp:coreProperties>
</file>