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5473363" cy="10220325"/>
  <p:notesSz cx="10220325" cy="154733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80" y="-80"/>
      </p:cViewPr>
      <p:guideLst>
        <p:guide orient="horz" pos="3219"/>
        <p:guide pos="48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12/28/12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ackground" descr="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478125" cy="102203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t/>
            </a:r>
            <a:br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Company Logo" descr="Header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525" y="171450"/>
            <a:ext cx="1790700" cy="571500"/>
          </a:xfrm>
          <a:prstGeom prst="rect">
            <a:avLst/>
          </a:prstGeom>
        </p:spPr>
      </p:pic>
      <p:sp>
        <p:nvSpPr>
          <p:cNvPr id="2" name="Rounded Single Corner Rectangle 2"/>
          <p:cNvSpPr/>
          <p:nvPr/>
        </p:nvSpPr>
        <p:spPr>
          <a:xfrm flipH="1">
            <a:off x="105838" y="122661"/>
            <a:ext cx="3734670" cy="681588"/>
          </a:xfrm>
          <a:prstGeom prst="round1Rect">
            <a:avLst/>
          </a:prstGeom>
          <a:noFill/>
          <a:ln>
            <a:solidFill>
              <a:srgbClr val="CBC6CB"/>
            </a:solidFill>
            <a:miter lim="800000"/>
          </a:ln>
          <a:effectLst/>
        </p:spPr>
      </p:sp>
      <p:sp>
        <p:nvSpPr>
          <p:cNvPr id="3" name="Rounded Single Corner Rectangle 3"/>
          <p:cNvSpPr/>
          <p:nvPr/>
        </p:nvSpPr>
        <p:spPr>
          <a:xfrm>
            <a:off x="3882844" y="122661"/>
            <a:ext cx="11527012" cy="681588"/>
          </a:xfrm>
          <a:prstGeom prst="round1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tx1">
                  <a:lumMod val="65000"/>
                  <a:lumOff val="35000"/>
                </a:schemeClr>
              </a:gs>
              <a:gs pos="1000">
                <a:schemeClr val="tx1"/>
              </a:gs>
              <a:gs pos="42000">
                <a:schemeClr val="tx1"/>
              </a:gs>
            </a:gsLst>
            <a:lin ang="16200000" scaled="0"/>
            <a:tileRect/>
          </a:gradFill>
          <a:ln>
            <a:solidFill>
              <a:schemeClr val="bg1">
                <a:lumMod val="75000"/>
              </a:schemeClr>
            </a:solidFill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3967539" y="296329"/>
            <a:ext cx="11747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600" b="1" i="0" u="none" strike="noStrike">
                <a:solidFill>
                  <a:srgbClr val="FFFFFF"/>
                </a:solidFill>
                <a:latin typeface="Arial"/>
              </a:rPr>
              <a:t>ACME CORPORATION TECHNOLOGY: STRATEGIC PLAN</a:t>
            </a:r>
          </a:p>
        </p:txBody>
      </p:sp>
      <p:sp>
        <p:nvSpPr>
          <p:cNvPr id="5" name="Rectangle 5"/>
          <p:cNvSpPr/>
          <p:nvPr/>
        </p:nvSpPr>
        <p:spPr>
          <a:xfrm>
            <a:off x="110238" y="911791"/>
            <a:ext cx="3741789" cy="315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999FA3"/>
            </a:solidFill>
            <a:miter lim="800000"/>
          </a:ln>
          <a:effectLst/>
        </p:spPr>
      </p:sp>
      <p:sp>
        <p:nvSpPr>
          <p:cNvPr id="6" name="Pentagon 6"/>
          <p:cNvSpPr/>
          <p:nvPr/>
        </p:nvSpPr>
        <p:spPr>
          <a:xfrm>
            <a:off x="110238" y="911791"/>
            <a:ext cx="324692" cy="315237"/>
          </a:xfrm>
          <a:prstGeom prst="homePlate">
            <a:avLst/>
          </a:prstGeom>
          <a:solidFill>
            <a:srgbClr val="E54045"/>
          </a:solidFill>
          <a:ln>
            <a:noFill/>
          </a:ln>
          <a:effectLst/>
        </p:spPr>
      </p:sp>
      <p:sp>
        <p:nvSpPr>
          <p:cNvPr id="7" name="Rectangle 7"/>
          <p:cNvSpPr/>
          <p:nvPr/>
        </p:nvSpPr>
        <p:spPr>
          <a:xfrm>
            <a:off x="110238" y="1227028"/>
            <a:ext cx="3741789" cy="2933645"/>
          </a:xfrm>
          <a:prstGeom prst="rect">
            <a:avLst/>
          </a:prstGeom>
          <a:solidFill>
            <a:srgbClr val="999FA3"/>
          </a:solidFill>
          <a:ln>
            <a:noFill/>
          </a:ln>
          <a:effectLst/>
        </p:spPr>
      </p:sp>
      <p:sp>
        <p:nvSpPr>
          <p:cNvPr id="8" name="TextBox 7"/>
          <p:cNvSpPr txBox="1"/>
          <p:nvPr/>
        </p:nvSpPr>
        <p:spPr>
          <a:xfrm>
            <a:off x="434930" y="911791"/>
            <a:ext cx="3417097" cy="31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1" i="0" u="none" strike="noStrike">
                <a:solidFill>
                  <a:srgbClr val="FFFFFF"/>
                </a:solidFill>
                <a:latin typeface="Arial"/>
              </a:rPr>
              <a:t>FOUNDATION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717" y="1227028"/>
            <a:ext cx="366055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300" b="0" i="0" u="none" strike="noStrike">
                <a:solidFill>
                  <a:srgbClr val="FFFFFF"/>
                </a:solidFill>
                <a:latin typeface="Arial"/>
              </a:rPr>
              <a:t>Our Mission</a:t>
            </a:r>
          </a:p>
        </p:txBody>
      </p:sp>
      <p:sp>
        <p:nvSpPr>
          <p:cNvPr id="10" name="Rectangle 10"/>
          <p:cNvSpPr/>
          <p:nvPr/>
        </p:nvSpPr>
        <p:spPr>
          <a:xfrm>
            <a:off x="150717" y="1519416"/>
            <a:ext cx="3660557" cy="449326"/>
          </a:xfrm>
          <a:prstGeom prst="rect">
            <a:avLst/>
          </a:prstGeom>
          <a:solidFill>
            <a:srgbClr val="F3F3F4"/>
          </a:solidFill>
          <a:ln w="82800">
            <a:solidFill>
              <a:srgbClr val="999FA3"/>
            </a:solidFill>
            <a:miter lim="800000"/>
          </a:ln>
          <a:effectLst/>
        </p:spPr>
      </p:sp>
      <p:sp>
        <p:nvSpPr>
          <p:cNvPr id="11" name="TextBox 10"/>
          <p:cNvSpPr txBox="1"/>
          <p:nvPr/>
        </p:nvSpPr>
        <p:spPr>
          <a:xfrm>
            <a:off x="150717" y="1539734"/>
            <a:ext cx="366055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The mission of Acme Corporation Technology is to create technology solutions for forward-thinking organizations.
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0717" y="1968742"/>
            <a:ext cx="366055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300" b="0" i="0" u="none" strike="noStrike">
                <a:solidFill>
                  <a:srgbClr val="FFFFFF"/>
                </a:solidFill>
                <a:latin typeface="Arial"/>
              </a:rPr>
              <a:t>Our Core Values</a:t>
            </a:r>
          </a:p>
        </p:txBody>
      </p:sp>
      <p:sp>
        <p:nvSpPr>
          <p:cNvPr id="13" name="Rectangle 13"/>
          <p:cNvSpPr/>
          <p:nvPr/>
        </p:nvSpPr>
        <p:spPr>
          <a:xfrm>
            <a:off x="150717" y="2261130"/>
            <a:ext cx="3660557" cy="1899543"/>
          </a:xfrm>
          <a:prstGeom prst="rect">
            <a:avLst/>
          </a:prstGeom>
          <a:solidFill>
            <a:srgbClr val="F3F3F4"/>
          </a:solidFill>
          <a:ln w="82800">
            <a:solidFill>
              <a:srgbClr val="999FA3"/>
            </a:solidFill>
            <a:miter lim="800000"/>
          </a:ln>
          <a:effectLst/>
        </p:spPr>
      </p:sp>
      <p:sp>
        <p:nvSpPr>
          <p:cNvPr id="14" name="TextBox 13"/>
          <p:cNvSpPr txBox="1"/>
          <p:nvPr/>
        </p:nvSpPr>
        <p:spPr>
          <a:xfrm>
            <a:off x="160990" y="2303016"/>
            <a:ext cx="3660557" cy="1792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850" b="1" i="0" u="none" strike="noStrike" dirty="0" smtClean="0">
                <a:solidFill>
                  <a:srgbClr val="000000"/>
                </a:solidFill>
                <a:latin typeface="Arial"/>
              </a:rPr>
              <a:t>Purpose </a:t>
            </a:r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&amp; Growth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- our foundation is built on our purpose and provides a place for our team's passion
</a:t>
            </a:r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Client Focus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- a razor-sharp focus on our customer's growth is essential and the only way to succeed.
</a:t>
            </a:r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Integrity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 - to have honesty and respect for all individuals.
</a:t>
            </a:r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Leadership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- to empower and inspire entrepreneurial leaders.
</a:t>
            </a:r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Professionalism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 - to be professional in our actions to our clients, partners and each other.
</a:t>
            </a:r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Excellence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 - to continually pursue knowledge and learn.
</a:t>
            </a:r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Community Service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- to effectively help organizations to make an impact.
</a:t>
            </a:r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Fun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 - to have enjoyment and fulfillment in our work</a:t>
            </a:r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.</a:t>
            </a:r>
            <a:endParaRPr sz="850" b="0" i="0" u="none" strike="noStrike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Rectangle 18"/>
          <p:cNvSpPr/>
          <p:nvPr/>
        </p:nvSpPr>
        <p:spPr>
          <a:xfrm>
            <a:off x="110238" y="4673193"/>
            <a:ext cx="3741789" cy="1657937"/>
          </a:xfrm>
          <a:prstGeom prst="rect">
            <a:avLst/>
          </a:prstGeom>
          <a:solidFill>
            <a:srgbClr val="999FA3"/>
          </a:solidFill>
          <a:ln>
            <a:noFill/>
          </a:ln>
          <a:effectLst/>
        </p:spPr>
      </p:sp>
      <p:grpSp>
        <p:nvGrpSpPr>
          <p:cNvPr id="82" name="Group 81"/>
          <p:cNvGrpSpPr/>
          <p:nvPr/>
        </p:nvGrpSpPr>
        <p:grpSpPr>
          <a:xfrm>
            <a:off x="110238" y="4357956"/>
            <a:ext cx="3741789" cy="2043762"/>
            <a:chOff x="110238" y="4347797"/>
            <a:chExt cx="3741789" cy="2043762"/>
          </a:xfrm>
        </p:grpSpPr>
        <p:sp>
          <p:nvSpPr>
            <p:cNvPr id="15" name="Rectangle 15"/>
            <p:cNvSpPr/>
            <p:nvPr/>
          </p:nvSpPr>
          <p:spPr>
            <a:xfrm>
              <a:off x="110238" y="4357956"/>
              <a:ext cx="3741789" cy="315237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</p:sp>
        <p:sp>
          <p:nvSpPr>
            <p:cNvPr id="16" name="Pentagon 16"/>
            <p:cNvSpPr/>
            <p:nvPr/>
          </p:nvSpPr>
          <p:spPr>
            <a:xfrm>
              <a:off x="110238" y="4357956"/>
              <a:ext cx="324692" cy="315237"/>
            </a:xfrm>
            <a:prstGeom prst="homePlate">
              <a:avLst/>
            </a:prstGeom>
            <a:solidFill>
              <a:srgbClr val="F48240"/>
            </a:solidFill>
            <a:ln>
              <a:noFill/>
            </a:ln>
            <a:effectLst/>
          </p:spPr>
        </p:sp>
        <p:sp>
          <p:nvSpPr>
            <p:cNvPr id="17" name="TextBox 16"/>
            <p:cNvSpPr txBox="1"/>
            <p:nvPr/>
          </p:nvSpPr>
          <p:spPr>
            <a:xfrm>
              <a:off x="434930" y="4347797"/>
              <a:ext cx="34170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lang="en-US" sz="1200" b="1" dirty="0" smtClean="0">
                  <a:solidFill>
                    <a:srgbClr val="FFFFFF"/>
                  </a:solidFill>
                  <a:latin typeface="Arial"/>
                </a:rPr>
                <a:t>COMPETITIVE</a:t>
              </a:r>
              <a:r>
                <a:rPr sz="1200" b="1" i="0" u="none" strike="noStrike" dirty="0" smtClean="0">
                  <a:solidFill>
                    <a:srgbClr val="FFFFFF"/>
                  </a:solidFill>
                  <a:latin typeface="Arial"/>
                </a:rPr>
                <a:t> </a:t>
              </a:r>
              <a:r>
                <a:rPr sz="1200" b="1" i="0" u="none" strike="noStrike" dirty="0">
                  <a:solidFill>
                    <a:srgbClr val="FFFFFF"/>
                  </a:solidFill>
                  <a:latin typeface="Arial"/>
                </a:rPr>
                <a:t>ADVANTAGES</a:t>
              </a:r>
            </a:p>
          </p:txBody>
        </p:sp>
        <p:sp>
          <p:nvSpPr>
            <p:cNvPr id="19" name="Rectangle 19"/>
            <p:cNvSpPr/>
            <p:nvPr/>
          </p:nvSpPr>
          <p:spPr>
            <a:xfrm>
              <a:off x="150717" y="4955422"/>
              <a:ext cx="3660557" cy="1323633"/>
            </a:xfrm>
            <a:prstGeom prst="rect">
              <a:avLst/>
            </a:prstGeom>
            <a:solidFill>
              <a:srgbClr val="F3F3F4"/>
            </a:solidFill>
            <a:ln w="82800">
              <a:solidFill>
                <a:srgbClr val="999FA3"/>
              </a:solidFill>
              <a:miter lim="800000"/>
            </a:ln>
            <a:effectLst/>
          </p:spPr>
        </p:sp>
        <p:sp>
          <p:nvSpPr>
            <p:cNvPr id="20" name="TextBox 19"/>
            <p:cNvSpPr txBox="1"/>
            <p:nvPr/>
          </p:nvSpPr>
          <p:spPr>
            <a:xfrm>
              <a:off x="150717" y="4673193"/>
              <a:ext cx="3660557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ctr" fontAlgn="base"/>
              <a:r>
                <a:rPr sz="1300" b="0" i="0" u="none" strike="noStrike">
                  <a:solidFill>
                    <a:srgbClr val="FFFFFF"/>
                  </a:solidFill>
                  <a:latin typeface="Arial"/>
                </a:rPr>
                <a:t>What we do best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79951" y="4991176"/>
              <a:ext cx="3660557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50" b="0" i="0" u="none" strike="noStrike" dirty="0">
                  <a:solidFill>
                    <a:srgbClr val="000000"/>
                  </a:solidFill>
                  <a:latin typeface="Arial"/>
                </a:rPr>
                <a:t>Reoccurring revenue that is </a:t>
              </a:r>
              <a:r>
                <a:rPr sz="850" b="0" i="0" u="none" strike="noStrike" dirty="0" smtClean="0">
                  <a:solidFill>
                    <a:srgbClr val="000000"/>
                  </a:solidFill>
                  <a:latin typeface="Arial"/>
                </a:rPr>
                <a:t>scalable</a:t>
              </a:r>
              <a:endParaRPr lang="en-US" sz="850" b="0" i="0" u="none" strike="noStrike" dirty="0" smtClean="0">
                <a:solidFill>
                  <a:srgbClr val="000000"/>
                </a:solidFill>
                <a:latin typeface="Arial"/>
              </a:endParaRPr>
            </a:p>
            <a:p>
              <a:pPr lvl="0" indent="0" algn="l" fontAlgn="base"/>
              <a:r>
                <a:rPr sz="850" b="0" i="0" u="none" strike="noStrike" dirty="0">
                  <a:solidFill>
                    <a:srgbClr val="000000"/>
                  </a:solidFill>
                  <a:latin typeface="Arial"/>
                </a:rPr>
                <a:t>
</a:t>
              </a:r>
              <a:r>
                <a:rPr sz="850" b="0" i="0" u="none" strike="noStrike" dirty="0" smtClean="0">
                  <a:solidFill>
                    <a:srgbClr val="000000"/>
                  </a:solidFill>
                  <a:latin typeface="Arial"/>
                </a:rPr>
                <a:t>Assets </a:t>
              </a:r>
              <a:r>
                <a:rPr sz="850" b="0" i="0" u="none" strike="noStrike" dirty="0">
                  <a:solidFill>
                    <a:srgbClr val="000000"/>
                  </a:solidFill>
                  <a:latin typeface="Arial"/>
                </a:rPr>
                <a:t>and software products in place outside our services
</a:t>
              </a:r>
              <a:endParaRPr lang="en-US" sz="850" b="0" i="0" u="none" strike="noStrike" dirty="0" smtClean="0">
                <a:solidFill>
                  <a:srgbClr val="000000"/>
                </a:solidFill>
                <a:latin typeface="Arial"/>
              </a:endParaRPr>
            </a:p>
            <a:p>
              <a:pPr lvl="0" indent="0" algn="l" fontAlgn="base"/>
              <a:r>
                <a:rPr sz="850" b="0" i="0" u="none" strike="noStrike" dirty="0" smtClean="0">
                  <a:solidFill>
                    <a:srgbClr val="000000"/>
                  </a:solidFill>
                  <a:latin typeface="Arial"/>
                </a:rPr>
                <a:t>Innovative </a:t>
              </a:r>
              <a:r>
                <a:rPr sz="850" b="0" i="0" u="none" strike="noStrike" dirty="0">
                  <a:solidFill>
                    <a:srgbClr val="000000"/>
                  </a:solidFill>
                  <a:latin typeface="Arial"/>
                </a:rPr>
                <a:t>in marrying business process with technology
</a:t>
              </a:r>
              <a:endParaRPr lang="en-US" sz="850" b="0" i="0" u="none" strike="noStrike" dirty="0" smtClean="0">
                <a:solidFill>
                  <a:srgbClr val="000000"/>
                </a:solidFill>
                <a:latin typeface="Arial"/>
              </a:endParaRPr>
            </a:p>
            <a:p>
              <a:pPr lvl="0" indent="0" algn="l" fontAlgn="base"/>
              <a:r>
                <a:rPr sz="850" b="0" i="0" u="none" strike="noStrike" dirty="0" smtClean="0">
                  <a:solidFill>
                    <a:srgbClr val="000000"/>
                  </a:solidFill>
                  <a:latin typeface="Arial"/>
                </a:rPr>
                <a:t>Business </a:t>
              </a:r>
              <a:r>
                <a:rPr sz="850" b="0" i="0" u="none" strike="noStrike" dirty="0">
                  <a:solidFill>
                    <a:srgbClr val="000000"/>
                  </a:solidFill>
                  <a:latin typeface="Arial"/>
                </a:rPr>
                <a:t>Network - domestic and international 
</a:t>
              </a:r>
              <a:endParaRPr lang="en-US" sz="850" b="0" i="0" u="none" strike="noStrike" dirty="0" smtClean="0">
                <a:solidFill>
                  <a:srgbClr val="000000"/>
                </a:solidFill>
                <a:latin typeface="Arial"/>
              </a:endParaRPr>
            </a:p>
            <a:p>
              <a:pPr lvl="0" indent="0" algn="l" fontAlgn="base"/>
              <a:r>
                <a:rPr sz="850" b="0" i="0" u="none" strike="noStrike" dirty="0" smtClean="0">
                  <a:solidFill>
                    <a:srgbClr val="000000"/>
                  </a:solidFill>
                  <a:latin typeface="Arial"/>
                </a:rPr>
                <a:t>Patented </a:t>
              </a:r>
              <a:r>
                <a:rPr sz="850" b="0" i="0" u="none" strike="noStrike" dirty="0">
                  <a:solidFill>
                    <a:srgbClr val="000000"/>
                  </a:solidFill>
                  <a:latin typeface="Arial"/>
                </a:rPr>
                <a:t>Intellectual Property - interactive, integrated web-based 
</a:t>
              </a:r>
            </a:p>
          </p:txBody>
        </p:sp>
      </p:grpSp>
      <p:sp>
        <p:nvSpPr>
          <p:cNvPr id="22" name="Rectangle 22"/>
          <p:cNvSpPr/>
          <p:nvPr/>
        </p:nvSpPr>
        <p:spPr>
          <a:xfrm>
            <a:off x="110238" y="6410423"/>
            <a:ext cx="3741789" cy="315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</p:sp>
      <p:sp>
        <p:nvSpPr>
          <p:cNvPr id="23" name="Pentagon 23"/>
          <p:cNvSpPr/>
          <p:nvPr/>
        </p:nvSpPr>
        <p:spPr>
          <a:xfrm>
            <a:off x="110238" y="6410423"/>
            <a:ext cx="324692" cy="315237"/>
          </a:xfrm>
          <a:prstGeom prst="homePlate">
            <a:avLst/>
          </a:prstGeom>
          <a:solidFill>
            <a:srgbClr val="F5AF4C"/>
          </a:solidFill>
          <a:ln>
            <a:noFill/>
          </a:ln>
          <a:effectLst/>
        </p:spPr>
      </p:sp>
      <p:sp>
        <p:nvSpPr>
          <p:cNvPr id="24" name="TextBox 23"/>
          <p:cNvSpPr txBox="1"/>
          <p:nvPr/>
        </p:nvSpPr>
        <p:spPr>
          <a:xfrm>
            <a:off x="434930" y="6410423"/>
            <a:ext cx="3417097" cy="31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1" i="0" u="none" strike="noStrike">
                <a:solidFill>
                  <a:srgbClr val="FFFFFF"/>
                </a:solidFill>
                <a:latin typeface="Arial"/>
              </a:rPr>
              <a:t>MAJOR EMPHASIS IN 2013</a:t>
            </a:r>
          </a:p>
        </p:txBody>
      </p:sp>
      <p:sp>
        <p:nvSpPr>
          <p:cNvPr id="25" name="Rectangle 25"/>
          <p:cNvSpPr/>
          <p:nvPr/>
        </p:nvSpPr>
        <p:spPr>
          <a:xfrm>
            <a:off x="110238" y="6725660"/>
            <a:ext cx="3741789" cy="1592958"/>
          </a:xfrm>
          <a:prstGeom prst="rect">
            <a:avLst/>
          </a:prstGeom>
          <a:solidFill>
            <a:srgbClr val="999FA3"/>
          </a:solidFill>
          <a:ln>
            <a:noFill/>
          </a:ln>
          <a:effectLst/>
        </p:spPr>
      </p:sp>
      <p:sp>
        <p:nvSpPr>
          <p:cNvPr id="26" name="TextBox 25"/>
          <p:cNvSpPr txBox="1"/>
          <p:nvPr/>
        </p:nvSpPr>
        <p:spPr>
          <a:xfrm>
            <a:off x="110238" y="6725660"/>
            <a:ext cx="374178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300" b="0" i="0" u="none" strike="noStrike" dirty="0">
                <a:solidFill>
                  <a:srgbClr val="FFFFFF"/>
                </a:solidFill>
                <a:latin typeface="Arial"/>
              </a:rPr>
              <a:t>How we will get there</a:t>
            </a:r>
          </a:p>
        </p:txBody>
      </p:sp>
      <p:sp>
        <p:nvSpPr>
          <p:cNvPr id="27" name="Rectangle 27"/>
          <p:cNvSpPr/>
          <p:nvPr/>
        </p:nvSpPr>
        <p:spPr>
          <a:xfrm>
            <a:off x="150717" y="7018047"/>
            <a:ext cx="3660557" cy="1517513"/>
          </a:xfrm>
          <a:prstGeom prst="rect">
            <a:avLst/>
          </a:prstGeom>
          <a:solidFill>
            <a:srgbClr val="F3F3F4"/>
          </a:solidFill>
          <a:ln w="82800">
            <a:solidFill>
              <a:srgbClr val="999FA3"/>
            </a:solidFill>
            <a:miter lim="800000"/>
          </a:ln>
          <a:effectLst/>
        </p:spPr>
      </p:sp>
      <p:sp>
        <p:nvSpPr>
          <p:cNvPr id="28" name="TextBox 27"/>
          <p:cNvSpPr txBox="1"/>
          <p:nvPr/>
        </p:nvSpPr>
        <p:spPr>
          <a:xfrm>
            <a:off x="162456" y="7029254"/>
            <a:ext cx="3660557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Organization-Wide Focus:
2010 - Lay the foundation for the organization.
2011 - Execute a market penetration strategy to increase top line.
2012 - Standardization of all processes.
2013 - Develop the infrastructure to prepare for high growth.
Organization's Focus for 2012:
- Low Cost Provider
- Customer Intimacy
- Product </a:t>
            </a:r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Leadership</a:t>
            </a:r>
            <a:endParaRPr sz="850" b="0" i="0" u="none" strike="noStrike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Rectangle 29"/>
          <p:cNvSpPr/>
          <p:nvPr/>
        </p:nvSpPr>
        <p:spPr>
          <a:xfrm>
            <a:off x="3919344" y="911791"/>
            <a:ext cx="7661388" cy="315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</p:sp>
      <p:sp>
        <p:nvSpPr>
          <p:cNvPr id="30" name="Pentagon 30"/>
          <p:cNvSpPr/>
          <p:nvPr/>
        </p:nvSpPr>
        <p:spPr>
          <a:xfrm>
            <a:off x="3919344" y="911791"/>
            <a:ext cx="324692" cy="315237"/>
          </a:xfrm>
          <a:prstGeom prst="homePlate">
            <a:avLst/>
          </a:prstGeom>
          <a:solidFill>
            <a:srgbClr val="B3C135"/>
          </a:solidFill>
          <a:ln>
            <a:noFill/>
          </a:ln>
          <a:effectLst/>
        </p:spPr>
      </p:sp>
      <p:sp>
        <p:nvSpPr>
          <p:cNvPr id="31" name="TextBox 30"/>
          <p:cNvSpPr txBox="1"/>
          <p:nvPr/>
        </p:nvSpPr>
        <p:spPr>
          <a:xfrm>
            <a:off x="4244036" y="911791"/>
            <a:ext cx="7336696" cy="31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1" i="0" u="none" strike="noStrike" dirty="0">
                <a:solidFill>
                  <a:srgbClr val="FFFFFF"/>
                </a:solidFill>
                <a:latin typeface="Arial"/>
              </a:rPr>
              <a:t>OBJECTIVES AND ORGANIZATION GOALS</a:t>
            </a:r>
          </a:p>
        </p:txBody>
      </p:sp>
      <p:sp>
        <p:nvSpPr>
          <p:cNvPr id="32" name="Rectangle 32"/>
          <p:cNvSpPr/>
          <p:nvPr/>
        </p:nvSpPr>
        <p:spPr>
          <a:xfrm>
            <a:off x="3919344" y="1227028"/>
            <a:ext cx="7661388" cy="7355724"/>
          </a:xfrm>
          <a:prstGeom prst="rect">
            <a:avLst/>
          </a:prstGeom>
          <a:solidFill>
            <a:srgbClr val="999FA3"/>
          </a:solidFill>
          <a:ln>
            <a:noFill/>
          </a:ln>
          <a:effectLst/>
        </p:spPr>
      </p:sp>
      <p:sp>
        <p:nvSpPr>
          <p:cNvPr id="33" name="Rectangle 33"/>
          <p:cNvSpPr/>
          <p:nvPr/>
        </p:nvSpPr>
        <p:spPr>
          <a:xfrm>
            <a:off x="3970418" y="1621006"/>
            <a:ext cx="7562088" cy="1081382"/>
          </a:xfrm>
          <a:prstGeom prst="rect">
            <a:avLst/>
          </a:prstGeom>
          <a:solidFill>
            <a:srgbClr val="F3F3F4"/>
          </a:solidFill>
          <a:ln w="100234">
            <a:solidFill>
              <a:srgbClr val="999FA3"/>
            </a:solidFill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3970418" y="1328618"/>
            <a:ext cx="756208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300" b="0" i="0" u="none" strike="noStrike">
                <a:solidFill>
                  <a:srgbClr val="FFFFFF"/>
                </a:solidFill>
                <a:latin typeface="Arial"/>
              </a:rPr>
              <a:t>Financial</a:t>
            </a:r>
          </a:p>
        </p:txBody>
      </p:sp>
      <p:sp>
        <p:nvSpPr>
          <p:cNvPr id="35" name="Rectangle 35"/>
          <p:cNvSpPr/>
          <p:nvPr/>
        </p:nvSpPr>
        <p:spPr>
          <a:xfrm>
            <a:off x="3970418" y="3088461"/>
            <a:ext cx="7562088" cy="1280233"/>
          </a:xfrm>
          <a:prstGeom prst="rect">
            <a:avLst/>
          </a:prstGeom>
          <a:solidFill>
            <a:srgbClr val="F3F3F4"/>
          </a:solidFill>
          <a:ln w="100234">
            <a:solidFill>
              <a:srgbClr val="999FA3"/>
            </a:solidFill>
            <a:miter lim="800000"/>
          </a:ln>
          <a:effectLst/>
        </p:spPr>
      </p:sp>
      <p:sp>
        <p:nvSpPr>
          <p:cNvPr id="37" name="Rectangle 37"/>
          <p:cNvSpPr/>
          <p:nvPr/>
        </p:nvSpPr>
        <p:spPr>
          <a:xfrm>
            <a:off x="3970418" y="4774908"/>
            <a:ext cx="7562088" cy="1514306"/>
          </a:xfrm>
          <a:prstGeom prst="rect">
            <a:avLst/>
          </a:prstGeom>
          <a:solidFill>
            <a:srgbClr val="F3F3F4"/>
          </a:solidFill>
          <a:ln w="82800">
            <a:solidFill>
              <a:srgbClr val="999FA3"/>
            </a:solidFill>
            <a:miter lim="800000"/>
          </a:ln>
          <a:effectLst/>
        </p:spPr>
      </p:sp>
      <p:sp>
        <p:nvSpPr>
          <p:cNvPr id="41" name="TextBox 40"/>
          <p:cNvSpPr txBox="1"/>
          <p:nvPr/>
        </p:nvSpPr>
        <p:spPr>
          <a:xfrm>
            <a:off x="4000896" y="1760135"/>
            <a:ext cx="3781044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1 Revenue Growth: Grow our revenue by 30% each year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
1.1 Generate sales of $1 million by the end of the year. (Source:Quick Books)
1.2 Increase average billable hour factor. (Source: Time-tracking Program)
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679276" y="1744305"/>
            <a:ext cx="378104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2 Productivity Improvement: Maintain a 20% Net Profit Margin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
2.1 Maintain profitability with a budget allocation of 50% for business re-investment for product development.
2.2 Maintain profitability with a budget allocation of 25% for cash reserves.
2.3 Maintain profitability with a budget allocation of 25% for profit sharing
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3970418" y="2824318"/>
            <a:ext cx="7562088" cy="1716933"/>
            <a:chOff x="3970418" y="2050110"/>
            <a:chExt cx="7562088" cy="1369606"/>
          </a:xfrm>
        </p:grpSpPr>
        <p:sp>
          <p:nvSpPr>
            <p:cNvPr id="36" name="TextBox 35"/>
            <p:cNvSpPr txBox="1"/>
            <p:nvPr/>
          </p:nvSpPr>
          <p:spPr>
            <a:xfrm>
              <a:off x="3970418" y="2050110"/>
              <a:ext cx="7562088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ctr" fontAlgn="base"/>
              <a:r>
                <a:rPr sz="1300" b="0" i="0" u="none" strike="noStrike" dirty="0">
                  <a:solidFill>
                    <a:srgbClr val="FFFFFF"/>
                  </a:solidFill>
                  <a:latin typeface="Arial"/>
                </a:rPr>
                <a:t>Programs/Services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970418" y="2342498"/>
              <a:ext cx="378104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00" b="1" i="0" u="none" strike="noStrike" dirty="0">
                  <a:solidFill>
                    <a:srgbClr val="000000"/>
                  </a:solidFill>
                  <a:latin typeface="Arial"/>
                </a:rPr>
                <a:t>3 Current Customers: To be viewed as the valued and effective technology resource in the western region</a:t>
              </a:r>
              <a:r>
                <a:rPr sz="800" b="0" i="0" u="none" strike="noStrike" dirty="0">
                  <a:solidFill>
                    <a:srgbClr val="000000"/>
                  </a:solidFill>
                  <a:latin typeface="Arial"/>
                </a:rPr>
                <a:t>
3.1 Licensing: Acquire 1,000 total licenses by the end of the year. Eor
3.2 Maintenance Contracts: Acquire an average of 5 new maintenance contracts per month
3.3 Provide new service packages to help clients achieve more success.
3.4 Develop understanding of technological issues had by existing customers.
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751462" y="2342498"/>
              <a:ext cx="3781044" cy="717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00" b="1" i="0" u="none" strike="noStrike" dirty="0">
                  <a:solidFill>
                    <a:srgbClr val="000000"/>
                  </a:solidFill>
                  <a:latin typeface="Arial"/>
                </a:rPr>
                <a:t>4 New Customers: Increase new customer base by being viewed as the professional partner of choice.</a:t>
              </a:r>
              <a:r>
                <a:rPr sz="800" b="0" i="0" u="none" strike="noStrike" dirty="0">
                  <a:solidFill>
                    <a:srgbClr val="000000"/>
                  </a:solidFill>
                  <a:latin typeface="Arial"/>
                </a:rPr>
                <a:t>
4.1 Reach a 15% annual increase in new customers over the next 2 years.
4.2 Professional Service: Acquire 3 new consulting clients (of $5K+) per month.
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3970418" y="4533468"/>
            <a:ext cx="7562088" cy="1797662"/>
            <a:chOff x="3970418" y="3009618"/>
            <a:chExt cx="7562088" cy="1797662"/>
          </a:xfrm>
        </p:grpSpPr>
        <p:sp>
          <p:nvSpPr>
            <p:cNvPr id="38" name="TextBox 37"/>
            <p:cNvSpPr txBox="1"/>
            <p:nvPr/>
          </p:nvSpPr>
          <p:spPr>
            <a:xfrm>
              <a:off x="3970418" y="3009618"/>
              <a:ext cx="7562088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ctr" fontAlgn="base"/>
              <a:r>
                <a:rPr sz="1300" b="0" i="0" u="none" strike="noStrike" dirty="0">
                  <a:solidFill>
                    <a:srgbClr val="FFFFFF"/>
                  </a:solidFill>
                  <a:latin typeface="Arial"/>
                </a:rPr>
                <a:t>Internal Operations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970418" y="3360730"/>
              <a:ext cx="252069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00" b="1" i="0" u="none" strike="noStrike" dirty="0">
                  <a:solidFill>
                    <a:srgbClr val="000000"/>
                  </a:solidFill>
                  <a:latin typeface="Arial"/>
                </a:rPr>
                <a:t>5 Administrative Operations: Develop and maintain an infrastructure that allows for a virtual office and efficient overhead.</a:t>
              </a:r>
              <a:r>
                <a:rPr sz="800" b="0" i="0" u="none" strike="noStrike" dirty="0">
                  <a:solidFill>
                    <a:srgbClr val="000000"/>
                  </a:solidFill>
                  <a:latin typeface="Arial"/>
                </a:rPr>
                <a:t>
5.1 Set up computers to be accessed from any destination.
5.2 Define all procedures and process in writing in order to support projected growth.
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491114" y="3360730"/>
              <a:ext cx="252069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00" b="1" i="0" u="none" strike="noStrike" dirty="0">
                  <a:solidFill>
                    <a:srgbClr val="000000"/>
                  </a:solidFill>
                  <a:latin typeface="Arial"/>
                </a:rPr>
                <a:t>6 Sales/Marketing: Consistently communicate our value proposition across all mediums and increase awareness of our organization.</a:t>
              </a:r>
              <a:r>
                <a:rPr sz="800" b="0" i="0" u="none" strike="noStrike" dirty="0">
                  <a:solidFill>
                    <a:srgbClr val="000000"/>
                  </a:solidFill>
                  <a:latin typeface="Arial"/>
                </a:rPr>
                <a:t>
6.1 Attract: Increase the overall traffic to website by 20% (ended 2011 at 145,000 monthly unique visits).
6.2 Convert: Increase the number of leads who become customers from 20% to 25%.
6.3 Blogs &amp; Newsletters: Consistently timely relevant thought leadership that is developed, published and preserved.
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011810" y="3360730"/>
              <a:ext cx="25206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00" b="1" i="0" u="none" strike="noStrike" dirty="0">
                  <a:solidFill>
                    <a:srgbClr val="000000"/>
                  </a:solidFill>
                  <a:latin typeface="Arial"/>
                </a:rPr>
                <a:t>7 Innovation/Product Development: Continue to develop technology innovation.</a:t>
              </a:r>
              <a:r>
                <a:rPr sz="800" b="0" i="0" u="none" strike="noStrike" dirty="0">
                  <a:solidFill>
                    <a:srgbClr val="000000"/>
                  </a:solidFill>
                  <a:latin typeface="Arial"/>
                </a:rPr>
                <a:t>
7.1 Launch integration with 2 other applications
7.2 Complete and launch the API
7.3 Launch a mobile app (ipad &amp; iphone)</a:t>
              </a:r>
              <a:r>
                <a:rPr sz="800" b="0" i="0" u="none" strike="noStrike" dirty="0" smtClean="0">
                  <a:solidFill>
                    <a:srgbClr val="000000"/>
                  </a:solidFill>
                  <a:latin typeface="Arial"/>
                </a:rPr>
                <a:t>.</a:t>
              </a:r>
              <a:endParaRPr sz="800" b="0" i="0" u="none" strike="noStrike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0418" y="6431440"/>
            <a:ext cx="7562088" cy="2108270"/>
            <a:chOff x="3970418" y="4257414"/>
            <a:chExt cx="7562088" cy="2108270"/>
          </a:xfrm>
        </p:grpSpPr>
        <p:sp>
          <p:nvSpPr>
            <p:cNvPr id="39" name="Rectangle 39"/>
            <p:cNvSpPr/>
            <p:nvPr/>
          </p:nvSpPr>
          <p:spPr>
            <a:xfrm>
              <a:off x="3970418" y="4549802"/>
              <a:ext cx="7562088" cy="1815882"/>
            </a:xfrm>
            <a:prstGeom prst="rect">
              <a:avLst/>
            </a:prstGeom>
            <a:solidFill>
              <a:srgbClr val="F3F3F4"/>
            </a:solidFill>
            <a:ln w="100234">
              <a:solidFill>
                <a:srgbClr val="999FA3"/>
              </a:solidFill>
              <a:miter lim="800000"/>
            </a:ln>
            <a:effectLst/>
          </p:spPr>
        </p:sp>
        <p:sp>
          <p:nvSpPr>
            <p:cNvPr id="40" name="TextBox 39"/>
            <p:cNvSpPr txBox="1"/>
            <p:nvPr/>
          </p:nvSpPr>
          <p:spPr>
            <a:xfrm>
              <a:off x="3970418" y="4257414"/>
              <a:ext cx="7562088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ctr" fontAlgn="base"/>
              <a:r>
                <a:rPr sz="1300" b="0" i="0" u="none" strike="noStrike">
                  <a:solidFill>
                    <a:srgbClr val="FFFFFF"/>
                  </a:solidFill>
                  <a:latin typeface="Arial"/>
                </a:rPr>
                <a:t>People/Leadership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970418" y="4549802"/>
              <a:ext cx="189052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00" b="1" i="0" u="none" strike="noStrike" dirty="0">
                  <a:solidFill>
                    <a:srgbClr val="000000"/>
                  </a:solidFill>
                  <a:latin typeface="Arial"/>
                </a:rPr>
                <a:t>8 Training: Actively help our team to develop and grow professional and personally by supporting a flexible work life, providing intellectually engaging work, and fair compensation.</a:t>
              </a:r>
              <a:r>
                <a:rPr sz="800" b="0" i="0" u="none" strike="noStrike" dirty="0">
                  <a:solidFill>
                    <a:srgbClr val="000000"/>
                  </a:solidFill>
                  <a:latin typeface="Arial"/>
                </a:rPr>
                <a:t>
8.1 Create technology library and resource center
8.2 Train sales people in best practices
8.3 Develop better communication and presentation skills to increase ability to work with and assist clients.
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860940" y="4549802"/>
              <a:ext cx="18905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00" b="1" i="0" u="none" strike="noStrike" dirty="0">
                  <a:solidFill>
                    <a:srgbClr val="000000"/>
                  </a:solidFill>
                  <a:latin typeface="Arial"/>
                </a:rPr>
                <a:t>9 Culture: To align incentives and employee rewards with staff performance.</a:t>
              </a:r>
              <a:r>
                <a:rPr sz="800" b="0" i="0" u="none" strike="noStrike" dirty="0">
                  <a:solidFill>
                    <a:srgbClr val="000000"/>
                  </a:solidFill>
                  <a:latin typeface="Arial"/>
                </a:rPr>
                <a:t>
9.1 Increase the number of innovative ideas through an incentive program.
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751462" y="4549802"/>
              <a:ext cx="189052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00" b="1" i="0" u="none" strike="noStrike" dirty="0">
                  <a:solidFill>
                    <a:srgbClr val="000000"/>
                  </a:solidFill>
                  <a:latin typeface="Arial"/>
                </a:rPr>
                <a:t>10 Community Involvement: Develop and implement a corporate giving strategy that is in line with our competitive advantages.</a:t>
              </a:r>
              <a:r>
                <a:rPr sz="800" b="0" i="0" u="none" strike="noStrike" dirty="0">
                  <a:solidFill>
                    <a:srgbClr val="000000"/>
                  </a:solidFill>
                  <a:latin typeface="Arial"/>
                </a:rPr>
                <a:t>
10.1 Manage the selection, contribution and customer communication of nonprofit donations. Target is 15% of revenue.
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9641984" y="4549802"/>
              <a:ext cx="189052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indent="0" algn="l" fontAlgn="base"/>
              <a:r>
                <a:rPr sz="800" b="1" i="0" u="none" strike="noStrike" dirty="0">
                  <a:solidFill>
                    <a:srgbClr val="000000"/>
                  </a:solidFill>
                  <a:latin typeface="Arial"/>
                </a:rPr>
                <a:t>11 Long Term Strategic Objective (No assignment, far reaching and broad based, 3-5 years out) [**Sample Goal Cascading**]</a:t>
              </a:r>
              <a:r>
                <a:rPr sz="800" b="0" i="0" u="none" strike="noStrike" dirty="0">
                  <a:solidFill>
                    <a:srgbClr val="000000"/>
                  </a:solidFill>
                  <a:latin typeface="Arial"/>
                </a:rPr>
                <a:t>
11.1 Organizational Goal (Corporate-wide, generally not assigned, 18-24 months) [**Sample Goal Cascading**]
</a:t>
              </a:r>
            </a:p>
          </p:txBody>
        </p:sp>
      </p:grpSp>
      <p:sp>
        <p:nvSpPr>
          <p:cNvPr id="52" name="Rectangle 52"/>
          <p:cNvSpPr/>
          <p:nvPr/>
        </p:nvSpPr>
        <p:spPr>
          <a:xfrm>
            <a:off x="11671554" y="911791"/>
            <a:ext cx="3741789" cy="315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</p:sp>
      <p:sp>
        <p:nvSpPr>
          <p:cNvPr id="53" name="Pentagon 53"/>
          <p:cNvSpPr/>
          <p:nvPr/>
        </p:nvSpPr>
        <p:spPr>
          <a:xfrm>
            <a:off x="11671554" y="911791"/>
            <a:ext cx="324692" cy="315237"/>
          </a:xfrm>
          <a:prstGeom prst="homePlate">
            <a:avLst/>
          </a:prstGeom>
          <a:solidFill>
            <a:srgbClr val="4DB078"/>
          </a:solidFill>
          <a:ln>
            <a:noFill/>
          </a:ln>
          <a:effectLst/>
        </p:spPr>
      </p:sp>
      <p:sp>
        <p:nvSpPr>
          <p:cNvPr id="54" name="TextBox 53"/>
          <p:cNvSpPr txBox="1"/>
          <p:nvPr/>
        </p:nvSpPr>
        <p:spPr>
          <a:xfrm>
            <a:off x="11996246" y="911791"/>
            <a:ext cx="3417097" cy="31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1" i="0" u="none" strike="noStrike">
                <a:solidFill>
                  <a:srgbClr val="FFFFFF"/>
                </a:solidFill>
                <a:latin typeface="Arial"/>
              </a:rPr>
              <a:t>KEY PERFORMANCE INDICATORS</a:t>
            </a:r>
          </a:p>
        </p:txBody>
      </p:sp>
      <p:sp>
        <p:nvSpPr>
          <p:cNvPr id="55" name="Rectangle 55"/>
          <p:cNvSpPr/>
          <p:nvPr/>
        </p:nvSpPr>
        <p:spPr>
          <a:xfrm>
            <a:off x="11671554" y="1227028"/>
            <a:ext cx="3741789" cy="1145600"/>
          </a:xfrm>
          <a:prstGeom prst="rect">
            <a:avLst/>
          </a:prstGeom>
          <a:solidFill>
            <a:srgbClr val="999FA3"/>
          </a:solidFill>
          <a:ln>
            <a:noFill/>
          </a:ln>
          <a:effectLst/>
        </p:spPr>
      </p:sp>
      <p:sp>
        <p:nvSpPr>
          <p:cNvPr id="56" name="Rectangle 56"/>
          <p:cNvSpPr/>
          <p:nvPr/>
        </p:nvSpPr>
        <p:spPr>
          <a:xfrm>
            <a:off x="11724602" y="1519415"/>
            <a:ext cx="3635507" cy="2641258"/>
          </a:xfrm>
          <a:prstGeom prst="rect">
            <a:avLst/>
          </a:prstGeom>
          <a:solidFill>
            <a:srgbClr val="F3F3F4"/>
          </a:solidFill>
          <a:ln w="103500">
            <a:solidFill>
              <a:srgbClr val="999FA3"/>
            </a:solidFill>
            <a:miter lim="800000"/>
          </a:ln>
          <a:effectLst/>
        </p:spPr>
      </p:sp>
      <p:sp>
        <p:nvSpPr>
          <p:cNvPr id="57" name="TextBox 56"/>
          <p:cNvSpPr txBox="1"/>
          <p:nvPr/>
        </p:nvSpPr>
        <p:spPr>
          <a:xfrm>
            <a:off x="11724602" y="1227028"/>
            <a:ext cx="363550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300" b="0" i="0" u="none" strike="noStrike">
                <a:solidFill>
                  <a:srgbClr val="FFFFFF"/>
                </a:solidFill>
                <a:latin typeface="Arial"/>
              </a:rPr>
              <a:t>How we measure success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1724602" y="1519416"/>
            <a:ext cx="1817754" cy="1923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850" b="1" i="0" u="none" strike="noStrike" dirty="0" smtClean="0">
                <a:solidFill>
                  <a:srgbClr val="000000"/>
                </a:solidFill>
                <a:latin typeface="Arial"/>
              </a:rPr>
              <a:t>Measure</a:t>
            </a:r>
            <a:endParaRPr lang="en-US" sz="850" b="1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
$ in sales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$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per billable hour.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#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of new licenses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#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of new maintenance contracts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%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complete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Total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visits
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542356" y="1519416"/>
            <a:ext cx="1817754" cy="1923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850" b="1" i="0" u="none" strike="noStrike" dirty="0">
                <a:solidFill>
                  <a:srgbClr val="000000"/>
                </a:solidFill>
                <a:latin typeface="Arial"/>
              </a:rPr>
              <a:t>Target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$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1,000,000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$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200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1,000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5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100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%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174,000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
</a:t>
            </a:r>
          </a:p>
        </p:txBody>
      </p:sp>
      <p:sp>
        <p:nvSpPr>
          <p:cNvPr id="62" name="Rectangle 62"/>
          <p:cNvSpPr/>
          <p:nvPr/>
        </p:nvSpPr>
        <p:spPr>
          <a:xfrm>
            <a:off x="11671554" y="4362589"/>
            <a:ext cx="3741789" cy="877186"/>
          </a:xfrm>
          <a:prstGeom prst="rect">
            <a:avLst/>
          </a:prstGeom>
          <a:solidFill>
            <a:srgbClr val="999FA3"/>
          </a:solidFill>
          <a:ln>
            <a:noFill/>
          </a:ln>
          <a:effectLst/>
        </p:spPr>
      </p:sp>
      <p:sp>
        <p:nvSpPr>
          <p:cNvPr id="60" name="Rectangle 60"/>
          <p:cNvSpPr/>
          <p:nvPr/>
        </p:nvSpPr>
        <p:spPr>
          <a:xfrm>
            <a:off x="11668067" y="4375746"/>
            <a:ext cx="3741789" cy="315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</p:sp>
      <p:sp>
        <p:nvSpPr>
          <p:cNvPr id="63" name="TextBox 62"/>
          <p:cNvSpPr txBox="1"/>
          <p:nvPr/>
        </p:nvSpPr>
        <p:spPr>
          <a:xfrm>
            <a:off x="11992759" y="4365587"/>
            <a:ext cx="3417097" cy="31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1" i="0" u="none" strike="noStrike">
                <a:solidFill>
                  <a:srgbClr val="FFFFFF"/>
                </a:solidFill>
                <a:latin typeface="Arial"/>
              </a:rPr>
              <a:t>VISION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1668067" y="4680824"/>
            <a:ext cx="374178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300" b="0" i="0" u="none" strike="noStrike">
                <a:solidFill>
                  <a:srgbClr val="FFFFFF"/>
                </a:solidFill>
                <a:latin typeface="Arial"/>
              </a:rPr>
              <a:t>What our Organization looks like</a:t>
            </a:r>
          </a:p>
        </p:txBody>
      </p:sp>
      <p:sp>
        <p:nvSpPr>
          <p:cNvPr id="65" name="Rectangle 65"/>
          <p:cNvSpPr/>
          <p:nvPr/>
        </p:nvSpPr>
        <p:spPr>
          <a:xfrm>
            <a:off x="11721115" y="4973212"/>
            <a:ext cx="3635507" cy="698954"/>
          </a:xfrm>
          <a:prstGeom prst="rect">
            <a:avLst/>
          </a:prstGeom>
          <a:solidFill>
            <a:srgbClr val="F3F3F4"/>
          </a:solidFill>
          <a:ln w="103500">
            <a:solidFill>
              <a:srgbClr val="999FA3"/>
            </a:solidFill>
            <a:miter lim="800000"/>
          </a:ln>
          <a:effectLst/>
        </p:spPr>
      </p:sp>
      <p:sp>
        <p:nvSpPr>
          <p:cNvPr id="66" name="TextBox 65"/>
          <p:cNvSpPr txBox="1"/>
          <p:nvPr/>
        </p:nvSpPr>
        <p:spPr>
          <a:xfrm>
            <a:off x="11721115" y="5105279"/>
            <a:ext cx="3635507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To be known as the technology experts and resource center for small to medium-sized organizations.
</a:t>
            </a:r>
          </a:p>
        </p:txBody>
      </p:sp>
      <p:sp>
        <p:nvSpPr>
          <p:cNvPr id="67" name="Rectangle 67"/>
          <p:cNvSpPr/>
          <p:nvPr/>
        </p:nvSpPr>
        <p:spPr>
          <a:xfrm>
            <a:off x="11671554" y="5888440"/>
            <a:ext cx="3741789" cy="3152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</p:sp>
      <p:sp>
        <p:nvSpPr>
          <p:cNvPr id="68" name="Pentagon 68"/>
          <p:cNvSpPr/>
          <p:nvPr/>
        </p:nvSpPr>
        <p:spPr>
          <a:xfrm>
            <a:off x="11671554" y="5888440"/>
            <a:ext cx="324692" cy="294919"/>
          </a:xfrm>
          <a:prstGeom prst="homePlate">
            <a:avLst/>
          </a:prstGeom>
          <a:solidFill>
            <a:srgbClr val="673B97"/>
          </a:solidFill>
          <a:ln>
            <a:noFill/>
          </a:ln>
          <a:effectLst/>
        </p:spPr>
      </p:sp>
      <p:sp>
        <p:nvSpPr>
          <p:cNvPr id="69" name="Rectangle 69"/>
          <p:cNvSpPr/>
          <p:nvPr/>
        </p:nvSpPr>
        <p:spPr>
          <a:xfrm>
            <a:off x="11671554" y="6193518"/>
            <a:ext cx="3741789" cy="2398201"/>
          </a:xfrm>
          <a:prstGeom prst="rect">
            <a:avLst/>
          </a:prstGeom>
          <a:solidFill>
            <a:srgbClr val="999FA3"/>
          </a:solidFill>
          <a:ln>
            <a:noFill/>
          </a:ln>
          <a:effectLst/>
        </p:spPr>
      </p:sp>
      <p:sp>
        <p:nvSpPr>
          <p:cNvPr id="70" name="TextBox 69"/>
          <p:cNvSpPr txBox="1"/>
          <p:nvPr/>
        </p:nvSpPr>
        <p:spPr>
          <a:xfrm>
            <a:off x="11996246" y="5888440"/>
            <a:ext cx="3417097" cy="31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1" i="0" u="none" strike="noStrike" dirty="0">
                <a:solidFill>
                  <a:srgbClr val="FFFFFF"/>
                </a:solidFill>
                <a:latin typeface="Arial"/>
              </a:rPr>
              <a:t>IMPLEMENTATION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1671554" y="6183359"/>
            <a:ext cx="374178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300" b="0" i="0" u="none" strike="noStrike">
                <a:solidFill>
                  <a:srgbClr val="FFFFFF"/>
                </a:solidFill>
                <a:latin typeface="Arial"/>
              </a:rPr>
              <a:t>How we make strategy a habit</a:t>
            </a:r>
          </a:p>
        </p:txBody>
      </p:sp>
      <p:sp>
        <p:nvSpPr>
          <p:cNvPr id="72" name="Rectangle 72"/>
          <p:cNvSpPr/>
          <p:nvPr/>
        </p:nvSpPr>
        <p:spPr>
          <a:xfrm>
            <a:off x="11724602" y="6475747"/>
            <a:ext cx="3635507" cy="2059813"/>
          </a:xfrm>
          <a:prstGeom prst="rect">
            <a:avLst/>
          </a:prstGeom>
          <a:solidFill>
            <a:srgbClr val="F3F3F4"/>
          </a:solidFill>
          <a:ln w="103500">
            <a:solidFill>
              <a:srgbClr val="999FA3"/>
            </a:solidFill>
            <a:miter lim="800000"/>
          </a:ln>
          <a:effectLst/>
        </p:spPr>
      </p:sp>
      <p:sp>
        <p:nvSpPr>
          <p:cNvPr id="73" name="TextBox 72"/>
          <p:cNvSpPr txBox="1"/>
          <p:nvPr/>
        </p:nvSpPr>
        <p:spPr>
          <a:xfrm>
            <a:off x="11724602" y="6475747"/>
            <a:ext cx="3635507" cy="1792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Appoint a strategic plan </a:t>
            </a:r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manager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
Hold people accountable (now that they are able)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Put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in place an incentive compensation plan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Coach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for achievement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Empower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managers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Hold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effective strategy meetings - first Mondays
</a:t>
            </a:r>
            <a:endParaRPr lang="en-US" sz="850" b="0" i="0" u="none" strike="noStrike" dirty="0" smtClean="0">
              <a:solidFill>
                <a:srgbClr val="000000"/>
              </a:solidFill>
              <a:latin typeface="Arial"/>
            </a:endParaRPr>
          </a:p>
          <a:p>
            <a:pPr lvl="0" indent="0" algn="l" fontAlgn="base"/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Hold </a:t>
            </a:r>
            <a:r>
              <a:rPr sz="850" b="0" i="0" u="none" strike="noStrike" dirty="0">
                <a:solidFill>
                  <a:srgbClr val="000000"/>
                </a:solidFill>
                <a:latin typeface="Arial"/>
              </a:rPr>
              <a:t>annual retreat - second week in </a:t>
            </a:r>
            <a:r>
              <a:rPr sz="850" b="0" i="0" u="none" strike="noStrike" dirty="0" smtClean="0">
                <a:solidFill>
                  <a:srgbClr val="000000"/>
                </a:solidFill>
                <a:latin typeface="Arial"/>
              </a:rPr>
              <a:t>December</a:t>
            </a:r>
            <a:endParaRPr sz="850" b="0" i="0" u="none" strike="noStrike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entagon 61"/>
          <p:cNvSpPr/>
          <p:nvPr/>
        </p:nvSpPr>
        <p:spPr>
          <a:xfrm>
            <a:off x="11671554" y="4372440"/>
            <a:ext cx="324692" cy="315237"/>
          </a:xfrm>
          <a:prstGeom prst="homePlate">
            <a:avLst/>
          </a:prstGeom>
          <a:solidFill>
            <a:srgbClr val="2996C2"/>
          </a:solidFill>
          <a:ln>
            <a:noFill/>
          </a:ln>
          <a:effectLst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334</Words>
  <Application>Microsoft Macintosh PowerPoint</Application>
  <PresentationFormat>Custom</PresentationFormat>
  <Paragraphs>61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Page Plan</dc:title>
  <dc:subject>One Page Plan</dc:subject>
  <dc:creator>M3</dc:creator>
  <cp:keywords>one page plan</cp:keywords>
  <dc:description>One Page Plan</dc:description>
  <cp:lastModifiedBy>Kristin Larsen</cp:lastModifiedBy>
  <cp:revision>6</cp:revision>
  <cp:lastPrinted>2012-12-28T21:45:21Z</cp:lastPrinted>
  <dcterms:created xsi:type="dcterms:W3CDTF">2012-12-28T04:51:06Z</dcterms:created>
  <dcterms:modified xsi:type="dcterms:W3CDTF">2012-12-29T02:30:40Z</dcterms:modified>
  <cp:category>powerpoint reports</cp:category>
</cp:coreProperties>
</file>