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8" d="100"/>
          <a:sy n="58" d="100"/>
        </p:scale>
        <p:origin x="-1013" y="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18/10/2016</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18/10/2016</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18/10/2016</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18/10/2016</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B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0DA8BB-0D18-469F-8022-DD923457DE3A}" type="datetimeFigureOut">
              <a:rPr lang="nl-BE" smtClean="0"/>
              <a:t>18/10/2016</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Date Placeholder 4"/>
          <p:cNvSpPr>
            <a:spLocks noGrp="1"/>
          </p:cNvSpPr>
          <p:nvPr>
            <p:ph type="dt" sz="half" idx="10"/>
          </p:nvPr>
        </p:nvSpPr>
        <p:spPr/>
        <p:txBody>
          <a:bodyPr/>
          <a:lstStyle/>
          <a:p>
            <a:fld id="{6F0DA8BB-0D18-469F-8022-DD923457DE3A}" type="datetimeFigureOut">
              <a:rPr lang="nl-BE" smtClean="0"/>
              <a:t>18/10/2016</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Date Placeholder 6"/>
          <p:cNvSpPr>
            <a:spLocks noGrp="1"/>
          </p:cNvSpPr>
          <p:nvPr>
            <p:ph type="dt" sz="half" idx="10"/>
          </p:nvPr>
        </p:nvSpPr>
        <p:spPr/>
        <p:txBody>
          <a:bodyPr/>
          <a:lstStyle/>
          <a:p>
            <a:fld id="{6F0DA8BB-0D18-469F-8022-DD923457DE3A}" type="datetimeFigureOut">
              <a:rPr lang="nl-BE" smtClean="0"/>
              <a:t>18/10/2016</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Date Placeholder 2"/>
          <p:cNvSpPr>
            <a:spLocks noGrp="1"/>
          </p:cNvSpPr>
          <p:nvPr>
            <p:ph type="dt" sz="half" idx="10"/>
          </p:nvPr>
        </p:nvSpPr>
        <p:spPr/>
        <p:txBody>
          <a:bodyPr/>
          <a:lstStyle/>
          <a:p>
            <a:fld id="{6F0DA8BB-0D18-469F-8022-DD923457DE3A}" type="datetimeFigureOut">
              <a:rPr lang="nl-BE" smtClean="0"/>
              <a:t>18/10/2016</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DA8BB-0D18-469F-8022-DD923457DE3A}" type="datetimeFigureOut">
              <a:rPr lang="nl-BE" smtClean="0"/>
              <a:t>18/10/2016</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0DA8BB-0D18-469F-8022-DD923457DE3A}" type="datetimeFigureOut">
              <a:rPr lang="nl-BE" smtClean="0"/>
              <a:t>18/10/2016</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0DA8BB-0D18-469F-8022-DD923457DE3A}" type="datetimeFigureOut">
              <a:rPr lang="nl-BE" smtClean="0"/>
              <a:t>18/10/2016</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B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430DBB-9FD5-43E7-88F1-55A569E9525E}" type="datetimeFigureOut">
              <a:rPr lang="nl-BE" smtClean="0"/>
              <a:t>18/10/2016</a:t>
            </a:fld>
            <a:endParaRPr lang="nl-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36665-E7E9-4861-9ADF-F11A47CBAD79}" type="slidenum">
              <a:rPr lang="nl-BE" smtClean="0"/>
              <a:t>‹#›</a:t>
            </a:fld>
            <a:endParaRPr lang="nl-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4.png"/><Relationship Id="rId4" Type="http://schemas.openxmlformats.org/officeDocument/2006/relationships/image" Target="../media/image3.jp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2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2.png"/><Relationship Id="rId10" Type="http://schemas.openxmlformats.org/officeDocument/2006/relationships/image" Target="../media/image4.png"/><Relationship Id="rId4" Type="http://schemas.openxmlformats.org/officeDocument/2006/relationships/image" Target="../media/image3.jpg"/><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2.png"/><Relationship Id="rId7"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png"/><Relationship Id="rId11" Type="http://schemas.openxmlformats.org/officeDocument/2006/relationships/image" Target="../media/image4.png"/><Relationship Id="rId5" Type="http://schemas.openxmlformats.org/officeDocument/2006/relationships/image" Target="../media/image12.png"/><Relationship Id="rId10" Type="http://schemas.openxmlformats.org/officeDocument/2006/relationships/image" Target="../media/image14.png"/><Relationship Id="rId4" Type="http://schemas.openxmlformats.org/officeDocument/2006/relationships/image" Target="../media/image3.jpg"/><Relationship Id="rId9" Type="http://schemas.openxmlformats.org/officeDocument/2006/relationships/image" Target="../media/image24.png"/></Relationships>
</file>

<file path=ppt/slides/_rels/slide1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5.png"/><Relationship Id="rId5" Type="http://schemas.openxmlformats.org/officeDocument/2006/relationships/image" Target="../media/image12.png"/><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2.png"/><Relationship Id="rId7" Type="http://schemas.openxmlformats.org/officeDocument/2006/relationships/image" Target="../media/image26.png"/><Relationship Id="rId12"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11" Type="http://schemas.openxmlformats.org/officeDocument/2006/relationships/image" Target="../media/image21.png"/><Relationship Id="rId5" Type="http://schemas.openxmlformats.org/officeDocument/2006/relationships/image" Target="../media/image12.png"/><Relationship Id="rId10" Type="http://schemas.openxmlformats.org/officeDocument/2006/relationships/image" Target="../media/image13.png"/><Relationship Id="rId4" Type="http://schemas.openxmlformats.org/officeDocument/2006/relationships/image" Target="../media/image3.jpg"/><Relationship Id="rId9" Type="http://schemas.openxmlformats.org/officeDocument/2006/relationships/image" Target="../media/image17.png"/></Relationships>
</file>

<file path=ppt/slides/_rels/slide1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2.png"/><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3.jp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4.png"/><Relationship Id="rId4" Type="http://schemas.openxmlformats.org/officeDocument/2006/relationships/image" Target="../media/image3.jp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2.png"/><Relationship Id="rId4" Type="http://schemas.openxmlformats.org/officeDocument/2006/relationships/image" Target="../media/image3.jpg"/><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2.png"/><Relationship Id="rId7" Type="http://schemas.openxmlformats.org/officeDocument/2006/relationships/image" Target="../media/image16.png"/><Relationship Id="rId12"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3.png"/><Relationship Id="rId11" Type="http://schemas.openxmlformats.org/officeDocument/2006/relationships/image" Target="../media/image14.png"/><Relationship Id="rId5" Type="http://schemas.openxmlformats.org/officeDocument/2006/relationships/image" Target="../media/image12.png"/><Relationship Id="rId10" Type="http://schemas.openxmlformats.org/officeDocument/2006/relationships/image" Target="../media/image18.png"/><Relationship Id="rId4" Type="http://schemas.openxmlformats.org/officeDocument/2006/relationships/image" Target="../media/image3.jp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2.png"/><Relationship Id="rId7" Type="http://schemas.openxmlformats.org/officeDocument/2006/relationships/image" Target="../media/image14.png"/><Relationship Id="rId12"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9.png"/><Relationship Id="rId11" Type="http://schemas.openxmlformats.org/officeDocument/2006/relationships/image" Target="../media/image21.png"/><Relationship Id="rId5" Type="http://schemas.openxmlformats.org/officeDocument/2006/relationships/image" Target="../media/image12.png"/><Relationship Id="rId10" Type="http://schemas.openxmlformats.org/officeDocument/2006/relationships/image" Target="../media/image13.png"/><Relationship Id="rId4" Type="http://schemas.openxmlformats.org/officeDocument/2006/relationships/image" Target="../media/image3.jpg"/><Relationship Id="rId9"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2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2.png"/><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0" y="2352675"/>
            <a:ext cx="9163050" cy="952500"/>
          </a:xfrm>
          <a:prstGeom prst="rect">
            <a:avLst/>
          </a:prstGeom>
          <a:noFill/>
        </p:spPr>
        <p:txBody>
          <a:bodyPr wrap="square" rtlCol="0">
            <a:spAutoFit/>
          </a:bodyPr>
          <a:lstStyle/>
          <a:p>
            <a:pPr lvl="0" indent="0" algn="ctr" fontAlgn="base"/>
            <a:r>
              <a:rPr sz="4800" b="0" i="0" u="none" strike="noStrike">
                <a:solidFill>
                  <a:srgbClr val="FFFFFF"/>
                </a:solidFill>
                <a:latin typeface="Arial"/>
              </a:rPr>
              <a:t>Acme Corporation</a:t>
            </a:r>
          </a:p>
        </p:txBody>
      </p:sp>
      <p:sp>
        <p:nvSpPr>
          <p:cNvPr id="6" name="TextBox 5"/>
          <p:cNvSpPr txBox="1"/>
          <p:nvPr/>
        </p:nvSpPr>
        <p:spPr>
          <a:xfrm>
            <a:off x="0" y="2333625"/>
            <a:ext cx="9163050" cy="952500"/>
          </a:xfrm>
          <a:prstGeom prst="rect">
            <a:avLst/>
          </a:prstGeom>
          <a:noFill/>
        </p:spPr>
        <p:txBody>
          <a:bodyPr wrap="square" rtlCol="0">
            <a:spAutoFit/>
          </a:bodyPr>
          <a:lstStyle/>
          <a:p>
            <a:pPr lvl="0" indent="0" algn="ctr" fontAlgn="base"/>
            <a:r>
              <a:rPr sz="4800" b="0" i="0" u="none" strike="noStrike">
                <a:solidFill>
                  <a:srgbClr val="959595"/>
                </a:solidFill>
                <a:latin typeface="Arial"/>
              </a:rPr>
              <a:t>Acme Corporation</a:t>
            </a:r>
          </a:p>
        </p:txBody>
      </p:sp>
      <p:sp>
        <p:nvSpPr>
          <p:cNvPr id="7" name="TextBox 6"/>
          <p:cNvSpPr txBox="1"/>
          <p:nvPr/>
        </p:nvSpPr>
        <p:spPr>
          <a:xfrm>
            <a:off x="0" y="3829050"/>
            <a:ext cx="9163050" cy="523875"/>
          </a:xfrm>
          <a:prstGeom prst="rect">
            <a:avLst/>
          </a:prstGeom>
          <a:noFill/>
        </p:spPr>
        <p:txBody>
          <a:bodyPr wrap="square" rtlCol="0">
            <a:spAutoFit/>
          </a:bodyPr>
          <a:lstStyle/>
          <a:p>
            <a:pPr lvl="0" indent="0" algn="ctr" fontAlgn="base"/>
            <a:endParaRPr/>
          </a:p>
        </p:txBody>
      </p:sp>
      <p:sp>
        <p:nvSpPr>
          <p:cNvPr id="8" name="TextBox 7"/>
          <p:cNvSpPr txBox="1"/>
          <p:nvPr/>
        </p:nvSpPr>
        <p:spPr>
          <a:xfrm>
            <a:off x="0" y="3810000"/>
            <a:ext cx="9163050" cy="523875"/>
          </a:xfrm>
          <a:prstGeom prst="rect">
            <a:avLst/>
          </a:prstGeom>
          <a:noFill/>
        </p:spPr>
        <p:txBody>
          <a:bodyPr wrap="square" rtlCol="0">
            <a:spAutoFit/>
          </a:bodyPr>
          <a:lstStyle/>
          <a:p>
            <a:pPr lvl="0" indent="0" algn="ctr" fontAlgn="base"/>
            <a:endParaRPr/>
          </a:p>
        </p:txBody>
      </p:sp>
      <p:sp>
        <p:nvSpPr>
          <p:cNvPr id="9" name="TextBox 8"/>
          <p:cNvSpPr txBox="1"/>
          <p:nvPr/>
        </p:nvSpPr>
        <p:spPr>
          <a:xfrm>
            <a:off x="0" y="4324350"/>
            <a:ext cx="9163050" cy="333375"/>
          </a:xfrm>
          <a:prstGeom prst="rect">
            <a:avLst/>
          </a:prstGeom>
          <a:noFill/>
        </p:spPr>
        <p:txBody>
          <a:bodyPr wrap="square" rtlCol="0">
            <a:spAutoFit/>
          </a:bodyPr>
          <a:lstStyle/>
          <a:p>
            <a:pPr lvl="0" indent="0" algn="ctr" fontAlgn="base"/>
            <a:r>
              <a:rPr sz="2800" b="1" i="0" u="none" strike="noStrike">
                <a:solidFill>
                  <a:srgbClr val="FFFFFF"/>
                </a:solidFill>
                <a:latin typeface="Arial"/>
              </a:rPr>
              <a:t>Strategy Review Meeting</a:t>
            </a:r>
          </a:p>
        </p:txBody>
      </p:sp>
      <p:sp>
        <p:nvSpPr>
          <p:cNvPr id="10" name="TextBox 9"/>
          <p:cNvSpPr txBox="1"/>
          <p:nvPr/>
        </p:nvSpPr>
        <p:spPr>
          <a:xfrm>
            <a:off x="0" y="4314825"/>
            <a:ext cx="9163050" cy="333375"/>
          </a:xfrm>
          <a:prstGeom prst="rect">
            <a:avLst/>
          </a:prstGeom>
          <a:noFill/>
        </p:spPr>
        <p:txBody>
          <a:bodyPr wrap="square" rtlCol="0">
            <a:spAutoFit/>
          </a:bodyPr>
          <a:lstStyle/>
          <a:p>
            <a:pPr lvl="0" indent="0" algn="ctr" fontAlgn="base"/>
            <a:r>
              <a:rPr sz="2800" b="1" i="0" u="none" strike="noStrike">
                <a:solidFill>
                  <a:srgbClr val="4D4F4D"/>
                </a:solidFill>
                <a:latin typeface="Arial"/>
              </a:rPr>
              <a:t>Strategy Review Meeting</a:t>
            </a:r>
          </a:p>
        </p:txBody>
      </p:sp>
      <p:sp>
        <p:nvSpPr>
          <p:cNvPr id="11" name="TextBox 10"/>
          <p:cNvSpPr txBox="1"/>
          <p:nvPr/>
        </p:nvSpPr>
        <p:spPr>
          <a:xfrm>
            <a:off x="0" y="4829175"/>
            <a:ext cx="9163050" cy="333375"/>
          </a:xfrm>
          <a:prstGeom prst="rect">
            <a:avLst/>
          </a:prstGeom>
          <a:noFill/>
        </p:spPr>
        <p:txBody>
          <a:bodyPr wrap="square" rtlCol="0">
            <a:spAutoFit/>
          </a:bodyPr>
          <a:lstStyle/>
          <a:p>
            <a:pPr lvl="0" indent="0" algn="ctr" fontAlgn="base"/>
            <a:r>
              <a:rPr sz="2800" b="1" i="0" u="none" strike="noStrike">
                <a:solidFill>
                  <a:srgbClr val="FFFFFF"/>
                </a:solidFill>
                <a:latin typeface="Arial"/>
              </a:rPr>
              <a:t>For FY16</a:t>
            </a:r>
          </a:p>
        </p:txBody>
      </p:sp>
      <p:sp>
        <p:nvSpPr>
          <p:cNvPr id="12" name="TextBox 11"/>
          <p:cNvSpPr txBox="1"/>
          <p:nvPr/>
        </p:nvSpPr>
        <p:spPr>
          <a:xfrm>
            <a:off x="0" y="4819650"/>
            <a:ext cx="9163050" cy="333375"/>
          </a:xfrm>
          <a:prstGeom prst="rect">
            <a:avLst/>
          </a:prstGeom>
          <a:noFill/>
        </p:spPr>
        <p:txBody>
          <a:bodyPr wrap="square" rtlCol="0">
            <a:spAutoFit/>
          </a:bodyPr>
          <a:lstStyle/>
          <a:p>
            <a:pPr lvl="0" indent="0" algn="ctr" fontAlgn="base"/>
            <a:r>
              <a:rPr sz="2800" b="1" i="0" u="none" strike="noStrike">
                <a:solidFill>
                  <a:srgbClr val="4D4F4D"/>
                </a:solidFill>
                <a:latin typeface="Arial"/>
              </a:rPr>
              <a:t>For FY16</a:t>
            </a:r>
            <a:r>
              <a:t/>
            </a: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6"/>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7"/>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8"/>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9"/>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10"/>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ADMINISTRATION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ADMINISTRATION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DEPARTMENT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1.1.1 Develop our credit card program.</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Gross Revenue</a:t>
            </a:r>
            <a:r>
              <a:rPr sz="1400" b="1" i="0" u="none" strike="noStrike">
                <a:solidFill>
                  <a:srgbClr val="000000"/>
                </a:solidFill>
                <a:latin typeface="Arial"/>
              </a:rPr>
              <a:t>
Target: </a:t>
            </a:r>
            <a:r>
              <a:rPr sz="1400" b="0" i="0" u="none" strike="noStrike">
                <a:solidFill>
                  <a:srgbClr val="000000"/>
                </a:solidFill>
                <a:latin typeface="Arial"/>
              </a:rPr>
              <a:t>$50,000</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$75,500</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$75,500</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$10,000 / Actual: 
</a:t>
            </a:r>
            <a:r>
              <a:rPr sz="1200" b="1" i="0" u="none" strike="noStrike">
                <a:solidFill>
                  <a:srgbClr val="000000"/>
                </a:solidFill>
                <a:latin typeface="Arial"/>
              </a:rPr>
              <a:t>Aug 2016:
</a:t>
            </a:r>
            <a:r>
              <a:rPr sz="1200" b="0" i="0" u="none" strike="noStrike">
                <a:solidFill>
                  <a:srgbClr val="000000"/>
                </a:solidFill>
                <a:latin typeface="Arial"/>
              </a:rPr>
              <a:t>$10,000 / Actual: $8,500
</a:t>
            </a:r>
            <a:r>
              <a:rPr sz="1200" b="1" i="0" u="none" strike="noStrike">
                <a:solidFill>
                  <a:srgbClr val="000000"/>
                </a:solidFill>
                <a:latin typeface="Arial"/>
              </a:rPr>
              <a:t>Sep 2016:
</a:t>
            </a:r>
            <a:r>
              <a:rPr sz="1200" b="0" i="0" u="none" strike="noStrike">
                <a:solidFill>
                  <a:srgbClr val="000000"/>
                </a:solidFill>
                <a:latin typeface="Arial"/>
              </a:rPr>
              <a:t>$20 / Actual: $67,000
</a:t>
            </a:r>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1.1.2 Software Licenses: Generate $300,000 from added software features by the end of each FY.</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generated from added software features</a:t>
            </a:r>
            <a:r>
              <a:rPr sz="1400" b="1" i="0" u="none" strike="noStrike">
                <a:solidFill>
                  <a:srgbClr val="000000"/>
                </a:solidFill>
                <a:latin typeface="Arial"/>
              </a:rPr>
              <a:t>
Target: </a:t>
            </a:r>
            <a:r>
              <a:rPr sz="1400" b="0" i="0" u="none" strike="noStrike">
                <a:solidFill>
                  <a:srgbClr val="000000"/>
                </a:solidFill>
                <a:latin typeface="Arial"/>
              </a:rPr>
              <a:t>$300,000</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$605,250</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$605,250</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$25,000 / Actual: 
</a:t>
            </a:r>
            <a:r>
              <a:rPr sz="1200" b="1" i="0" u="none" strike="noStrike">
                <a:solidFill>
                  <a:srgbClr val="000000"/>
                </a:solidFill>
                <a:latin typeface="Arial"/>
              </a:rPr>
              <a:t>Aug 2016:
</a:t>
            </a:r>
            <a:r>
              <a:rPr sz="1200" b="0" i="0" u="none" strike="noStrike">
                <a:solidFill>
                  <a:srgbClr val="000000"/>
                </a:solidFill>
                <a:latin typeface="Arial"/>
              </a:rPr>
              <a:t>$25,000 / Actual: $250
</a:t>
            </a:r>
            <a:r>
              <a:rPr sz="1200" b="1" i="0" u="none" strike="noStrike">
                <a:solidFill>
                  <a:srgbClr val="000000"/>
                </a:solidFill>
                <a:latin typeface="Arial"/>
              </a:rPr>
              <a:t>Sep 2016:
</a:t>
            </a:r>
            <a:r>
              <a:rPr sz="1200" b="0" i="0" u="none" strike="noStrike">
                <a:solidFill>
                  <a:srgbClr val="000000"/>
                </a:solidFill>
                <a:latin typeface="Arial"/>
              </a:rPr>
              <a:t>$25,000 / Actual: $250,000
</a:t>
            </a:r>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3.1.2 Develop a competitive analysis survey for our market.</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Complete</a:t>
            </a:r>
            <a:r>
              <a:rPr sz="1400" b="1" i="0" u="none" strike="noStrike">
                <a:solidFill>
                  <a:srgbClr val="000000"/>
                </a:solidFill>
                <a:latin typeface="Arial"/>
              </a:rPr>
              <a:t>
Target: </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0</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0</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9</a:t>
            </a:r>
            <a:r>
              <a:t/>
            </a:r>
            <a:b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762000" y="3619500"/>
            <a:ext cx="7620000" cy="571500"/>
          </a:xfrm>
          <a:prstGeom prst="rect">
            <a:avLst/>
          </a:prstGeom>
          <a:noFill/>
        </p:spPr>
        <p:txBody>
          <a:bodyPr wrap="square" rtlCol="0">
            <a:spAutoFit/>
          </a:bodyPr>
          <a:lstStyle/>
          <a:p>
            <a:pPr lvl="0" indent="0" algn="l" fontAlgn="base"/>
            <a:r>
              <a:rPr sz="2000" b="1" i="0" u="none" strike="noStrike">
                <a:solidFill>
                  <a:srgbClr val="000000"/>
                </a:solidFill>
                <a:latin typeface="Arial"/>
              </a:rPr>
              <a:t>Customer Service</a:t>
            </a:r>
          </a:p>
        </p:txBody>
      </p:sp>
      <p:sp>
        <p:nvSpPr>
          <p:cNvPr id="6" name="TextBox 5"/>
          <p:cNvSpPr txBox="1"/>
          <p:nvPr/>
        </p:nvSpPr>
        <p:spPr>
          <a:xfrm>
            <a:off x="762000" y="4000500"/>
            <a:ext cx="7620000" cy="571500"/>
          </a:xfrm>
          <a:prstGeom prst="rect">
            <a:avLst/>
          </a:prstGeom>
          <a:noFill/>
        </p:spPr>
        <p:txBody>
          <a:bodyPr wrap="square" rtlCol="0">
            <a:spAutoFit/>
          </a:bodyPr>
          <a:lstStyle/>
          <a:p>
            <a:pPr lvl="0" indent="0" algn="l" fontAlgn="base"/>
            <a:r>
              <a:rPr sz="4000" b="0" i="0" u="none" strike="noStrike">
                <a:solidFill>
                  <a:srgbClr val="959595"/>
                </a:solidFill>
                <a:latin typeface="Arial"/>
              </a:rPr>
              <a:t>Mikey Hougland</a:t>
            </a:r>
          </a:p>
        </p:txBody>
      </p:sp>
      <p:sp>
        <p:nvSpPr>
          <p:cNvPr id="7" name="TextBox 6"/>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10</a:t>
            </a:r>
            <a:r>
              <a:t/>
            </a:r>
            <a:b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9"/>
          <a:stretch>
            <a:fillRect/>
          </a:stretch>
        </p:blipFill>
        <p:spPr>
          <a:xfrm>
            <a:off x="6972300" y="3381375"/>
            <a:ext cx="1971675" cy="485775"/>
          </a:xfrm>
          <a:prstGeom prst="rect">
            <a:avLst/>
          </a:prstGeom>
        </p:spPr>
      </p:pic>
      <p:pic>
        <p:nvPicPr>
          <p:cNvPr id="10" name="Footer Logo" descr="PHPPowerPoint logo"/>
          <p:cNvPicPr>
            <a:picLocks noChangeAspect="1"/>
          </p:cNvPicPr>
          <p:nvPr/>
        </p:nvPicPr>
        <p:blipFill>
          <a:blip r:embed="rId10"/>
          <a:stretch>
            <a:fillRect/>
          </a:stretch>
        </p:blipFill>
        <p:spPr>
          <a:xfrm>
            <a:off x="0" y="6381750"/>
            <a:ext cx="9163050" cy="504825"/>
          </a:xfrm>
          <a:prstGeom prst="rect">
            <a:avLst/>
          </a:prstGeom>
        </p:spPr>
      </p:pic>
      <p:sp>
        <p:nvSpPr>
          <p:cNvPr id="11" name="TextBox 10"/>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CUSTOMER SERVICE - PERFORMANCE TO DATE</a:t>
            </a:r>
          </a:p>
        </p:txBody>
      </p:sp>
      <p:sp>
        <p:nvSpPr>
          <p:cNvPr id="12" name="TextBox 11"/>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CUSTOMER SERVICE - PERFORMANCE TO DATE</a:t>
            </a:r>
          </a:p>
        </p:txBody>
      </p:sp>
      <p:sp>
        <p:nvSpPr>
          <p:cNvPr id="13" name="TextBox 12"/>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DEPARTMENT GOALS</a:t>
            </a:r>
          </a:p>
        </p:txBody>
      </p:sp>
      <p:sp>
        <p:nvSpPr>
          <p:cNvPr id="14" name="TextBox 13"/>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1.1.4 Professional Consulting: Generate $700,000 in web design consulting.</a:t>
            </a:r>
          </a:p>
        </p:txBody>
      </p:sp>
      <p:sp>
        <p:nvSpPr>
          <p:cNvPr id="15" name="TextBox 14"/>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generated from web design consulting</a:t>
            </a:r>
            <a:r>
              <a:rPr sz="1400" b="1" i="0" u="none" strike="noStrike">
                <a:solidFill>
                  <a:srgbClr val="000000"/>
                </a:solidFill>
                <a:latin typeface="Arial"/>
              </a:rPr>
              <a:t>
Target: </a:t>
            </a:r>
            <a:r>
              <a:rPr sz="1400" b="0" i="0" u="none" strike="noStrike">
                <a:solidFill>
                  <a:srgbClr val="000000"/>
                </a:solidFill>
                <a:latin typeface="Arial"/>
              </a:rPr>
              <a:t>$700,000</a:t>
            </a:r>
          </a:p>
        </p:txBody>
      </p:sp>
      <p:sp>
        <p:nvSpPr>
          <p:cNvPr id="16" name="TextBox 15"/>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$307,000</a:t>
            </a:r>
          </a:p>
        </p:txBody>
      </p:sp>
      <p:sp>
        <p:nvSpPr>
          <p:cNvPr id="17" name="TextBox 16"/>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$307,000</a:t>
            </a:r>
          </a:p>
        </p:txBody>
      </p:sp>
      <p:sp>
        <p:nvSpPr>
          <p:cNvPr id="18" name="TextBox 17"/>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$59,000 / Actual: 
</a:t>
            </a:r>
            <a:r>
              <a:rPr sz="1200" b="1" i="0" u="none" strike="noStrike">
                <a:solidFill>
                  <a:srgbClr val="000000"/>
                </a:solidFill>
                <a:latin typeface="Arial"/>
              </a:rPr>
              <a:t>Aug 2016:
</a:t>
            </a:r>
            <a:r>
              <a:rPr sz="1200" b="0" i="0" u="none" strike="noStrike">
                <a:solidFill>
                  <a:srgbClr val="000000"/>
                </a:solidFill>
                <a:latin typeface="Arial"/>
              </a:rPr>
              <a:t>$59,000 / Actual: 
</a:t>
            </a:r>
            <a:r>
              <a:rPr sz="1200" b="1" i="0" u="none" strike="noStrike">
                <a:solidFill>
                  <a:srgbClr val="000000"/>
                </a:solidFill>
                <a:latin typeface="Arial"/>
              </a:rPr>
              <a:t>Sep 2016:
</a:t>
            </a:r>
            <a:r>
              <a:rPr sz="1200" b="0" i="0" u="none" strike="noStrike">
                <a:solidFill>
                  <a:srgbClr val="000000"/>
                </a:solidFill>
                <a:latin typeface="Arial"/>
              </a:rPr>
              <a:t>$63,000 / Actual: $53,000
</a:t>
            </a:r>
            <a:r>
              <a:t/>
            </a:r>
            <a:br/>
            <a:endParaRPr/>
          </a:p>
        </p:txBody>
      </p:sp>
      <p:sp>
        <p:nvSpPr>
          <p:cNvPr id="19" name="TextBox 18"/>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3.3.4 Maintain or decrease the Churn Rate of Licenses which is currently at 7.99%.</a:t>
            </a:r>
          </a:p>
        </p:txBody>
      </p:sp>
      <p:sp>
        <p:nvSpPr>
          <p:cNvPr id="20" name="TextBox 19"/>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Churn</a:t>
            </a:r>
            <a:r>
              <a:rPr sz="1400" b="1" i="0" u="none" strike="noStrike">
                <a:solidFill>
                  <a:srgbClr val="000000"/>
                </a:solidFill>
                <a:latin typeface="Arial"/>
              </a:rPr>
              <a:t>
Target: </a:t>
            </a:r>
            <a:r>
              <a:rPr sz="1400" b="0" i="0" u="none" strike="noStrike">
                <a:solidFill>
                  <a:srgbClr val="000000"/>
                </a:solidFill>
                <a:latin typeface="Arial"/>
              </a:rPr>
              <a:t>7.99%</a:t>
            </a:r>
          </a:p>
        </p:txBody>
      </p:sp>
      <p:sp>
        <p:nvSpPr>
          <p:cNvPr id="21" name="TextBox 20"/>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8.01%</a:t>
            </a:r>
          </a:p>
        </p:txBody>
      </p:sp>
      <p:sp>
        <p:nvSpPr>
          <p:cNvPr id="22" name="TextBox 21"/>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8.01%</a:t>
            </a:r>
          </a:p>
        </p:txBody>
      </p:sp>
      <p:sp>
        <p:nvSpPr>
          <p:cNvPr id="23" name="TextBox 22"/>
          <p:cNvSpPr txBox="1"/>
          <p:nvPr/>
        </p:nvSpPr>
        <p:spPr>
          <a:xfrm>
            <a:off x="4667250" y="3000375"/>
            <a:ext cx="1857375" cy="857250"/>
          </a:xfrm>
          <a:prstGeom prst="rect">
            <a:avLst/>
          </a:prstGeom>
          <a:noFill/>
        </p:spPr>
        <p:txBody>
          <a:bodyPr wrap="square" rtlCol="0">
            <a:spAutoFit/>
          </a:bodyPr>
          <a:lstStyle/>
          <a:p>
            <a:pPr lvl="0" indent="0" algn="l" fontAlgn="base"/>
            <a:r>
              <a:t/>
            </a:r>
            <a:br/>
            <a:endParaRPr/>
          </a:p>
        </p:txBody>
      </p:sp>
      <p:sp>
        <p:nvSpPr>
          <p:cNvPr id="24" name="TextBox 23"/>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11</a:t>
            </a:r>
            <a:r>
              <a:t/>
            </a:r>
            <a:b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762000" y="3619500"/>
            <a:ext cx="7620000" cy="571500"/>
          </a:xfrm>
          <a:prstGeom prst="rect">
            <a:avLst/>
          </a:prstGeom>
          <a:noFill/>
        </p:spPr>
        <p:txBody>
          <a:bodyPr wrap="square" rtlCol="0">
            <a:spAutoFit/>
          </a:bodyPr>
          <a:lstStyle/>
          <a:p>
            <a:pPr lvl="0" indent="0" algn="l" fontAlgn="base"/>
            <a:r>
              <a:rPr sz="2000" b="1" i="0" u="none" strike="noStrike">
                <a:solidFill>
                  <a:srgbClr val="000000"/>
                </a:solidFill>
                <a:latin typeface="Arial"/>
              </a:rPr>
              <a:t>IT Group</a:t>
            </a:r>
          </a:p>
        </p:txBody>
      </p:sp>
      <p:sp>
        <p:nvSpPr>
          <p:cNvPr id="6" name="TextBox 5"/>
          <p:cNvSpPr txBox="1"/>
          <p:nvPr/>
        </p:nvSpPr>
        <p:spPr>
          <a:xfrm>
            <a:off x="762000" y="4000500"/>
            <a:ext cx="7620000" cy="571500"/>
          </a:xfrm>
          <a:prstGeom prst="rect">
            <a:avLst/>
          </a:prstGeom>
          <a:noFill/>
        </p:spPr>
        <p:txBody>
          <a:bodyPr wrap="square" rtlCol="0">
            <a:spAutoFit/>
          </a:bodyPr>
          <a:lstStyle/>
          <a:p>
            <a:pPr lvl="0" indent="0" algn="l" fontAlgn="base"/>
            <a:r>
              <a:rPr sz="4000" b="0" i="0" u="none" strike="noStrike">
                <a:solidFill>
                  <a:srgbClr val="959595"/>
                </a:solidFill>
                <a:latin typeface="Arial"/>
              </a:rPr>
              <a:t>Nate Platt</a:t>
            </a:r>
          </a:p>
        </p:txBody>
      </p:sp>
      <p:sp>
        <p:nvSpPr>
          <p:cNvPr id="7" name="TextBox 6"/>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12</a:t>
            </a:r>
            <a:r>
              <a:t/>
            </a:r>
            <a:b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9"/>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8"/>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10"/>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11"/>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IT GROUP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IT GROUP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DEPARTMENT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2.1.3 Work on new program for....</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Target: </a:t>
            </a:r>
            <a:r>
              <a:rPr sz="1400" b="0" i="0" u="none" strike="noStrike">
                <a:solidFill>
                  <a:srgbClr val="000000"/>
                </a:solidFill>
                <a:latin typeface="Arial"/>
              </a:rPr>
              <a:t>50%</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0</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0</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3.3.1 Grow average monthly licenses by 40%  to 840</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Licenses</a:t>
            </a:r>
            <a:r>
              <a:rPr sz="1400" b="1" i="0" u="none" strike="noStrike">
                <a:solidFill>
                  <a:srgbClr val="000000"/>
                </a:solidFill>
                <a:latin typeface="Arial"/>
              </a:rPr>
              <a:t>
Target: </a:t>
            </a:r>
            <a:r>
              <a:rPr sz="1400" b="0" i="0" u="none" strike="noStrike">
                <a:solidFill>
                  <a:srgbClr val="000000"/>
                </a:solidFill>
                <a:latin typeface="Arial"/>
              </a:rPr>
              <a:t>840</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600</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600</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3.3.2 Grow new customer conversions by 100% to an average of 78/month.</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new licenses</a:t>
            </a:r>
            <a:r>
              <a:rPr sz="1400" b="1" i="0" u="none" strike="noStrike">
                <a:solidFill>
                  <a:srgbClr val="000000"/>
                </a:solidFill>
                <a:latin typeface="Arial"/>
              </a:rPr>
              <a:t>
Target: </a:t>
            </a:r>
            <a:r>
              <a:rPr sz="1400" b="0" i="0" u="none" strike="noStrike">
                <a:solidFill>
                  <a:srgbClr val="000000"/>
                </a:solidFill>
                <a:latin typeface="Arial"/>
              </a:rPr>
              <a:t>78</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78</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78</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78 / Actual: 85
</a:t>
            </a:r>
            <a:r>
              <a:rPr sz="1200" b="1" i="0" u="none" strike="noStrike">
                <a:solidFill>
                  <a:srgbClr val="000000"/>
                </a:solidFill>
                <a:latin typeface="Arial"/>
              </a:rPr>
              <a:t>Aug 2016:
</a:t>
            </a:r>
            <a:r>
              <a:rPr sz="1200" b="0" i="0" u="none" strike="noStrike">
                <a:solidFill>
                  <a:srgbClr val="000000"/>
                </a:solidFill>
                <a:latin typeface="Arial"/>
              </a:rPr>
              <a:t>78 / Actual: 
</a:t>
            </a:r>
            <a:r>
              <a:rPr sz="1200" b="1" i="0" u="none" strike="noStrike">
                <a:solidFill>
                  <a:srgbClr val="000000"/>
                </a:solidFill>
                <a:latin typeface="Arial"/>
              </a:rPr>
              <a:t>Sep 2016:
</a:t>
            </a:r>
            <a:r>
              <a:rPr sz="1200" b="0" i="0" u="none" strike="noStrike">
                <a:solidFill>
                  <a:srgbClr val="000000"/>
                </a:solidFill>
                <a:latin typeface="Arial"/>
              </a:rPr>
              <a:t>78 / Actual: 
</a:t>
            </a:r>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13</a:t>
            </a:r>
            <a:r>
              <a:t/>
            </a:r>
            <a:b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6"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7" name="Footer Logo" descr="PHPPowerPoint logo"/>
          <p:cNvPicPr>
            <a:picLocks noChangeAspect="1"/>
          </p:cNvPicPr>
          <p:nvPr/>
        </p:nvPicPr>
        <p:blipFill>
          <a:blip r:embed="rId8"/>
          <a:stretch>
            <a:fillRect/>
          </a:stretch>
        </p:blipFill>
        <p:spPr>
          <a:xfrm>
            <a:off x="0" y="6381750"/>
            <a:ext cx="9163050" cy="504825"/>
          </a:xfrm>
          <a:prstGeom prst="rect">
            <a:avLst/>
          </a:prstGeom>
        </p:spPr>
      </p:pic>
      <p:sp>
        <p:nvSpPr>
          <p:cNvPr id="8" name="TextBox 7"/>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IT GROUP - PERFORMANCE TO DATE</a:t>
            </a:r>
          </a:p>
        </p:txBody>
      </p:sp>
      <p:sp>
        <p:nvSpPr>
          <p:cNvPr id="9" name="TextBox 8"/>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IT GROUP - PERFORMANCE TO DATE</a:t>
            </a:r>
          </a:p>
        </p:txBody>
      </p:sp>
      <p:sp>
        <p:nvSpPr>
          <p:cNvPr id="10" name="TextBox 9"/>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DEPARTMENT GOALS</a:t>
            </a:r>
          </a:p>
        </p:txBody>
      </p:sp>
      <p:sp>
        <p:nvSpPr>
          <p:cNvPr id="11" name="TextBox 10"/>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3.3.3 Grow new customer trials by 25% to mark of 88 New Trials per month.</a:t>
            </a:r>
          </a:p>
        </p:txBody>
      </p:sp>
      <p:sp>
        <p:nvSpPr>
          <p:cNvPr id="12" name="TextBox 11"/>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New Trials</a:t>
            </a:r>
            <a:r>
              <a:rPr sz="1400" b="1" i="0" u="none" strike="noStrike">
                <a:solidFill>
                  <a:srgbClr val="000000"/>
                </a:solidFill>
                <a:latin typeface="Arial"/>
              </a:rPr>
              <a:t>
Target: </a:t>
            </a:r>
            <a:r>
              <a:rPr sz="1400" b="0" i="0" u="none" strike="noStrike">
                <a:solidFill>
                  <a:srgbClr val="000000"/>
                </a:solidFill>
                <a:latin typeface="Arial"/>
              </a:rPr>
              <a:t>88</a:t>
            </a:r>
          </a:p>
        </p:txBody>
      </p:sp>
      <p:sp>
        <p:nvSpPr>
          <p:cNvPr id="13" name="TextBox 12"/>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0</a:t>
            </a:r>
          </a:p>
        </p:txBody>
      </p:sp>
      <p:sp>
        <p:nvSpPr>
          <p:cNvPr id="14" name="TextBox 13"/>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0</a:t>
            </a:r>
          </a:p>
        </p:txBody>
      </p:sp>
      <p:sp>
        <p:nvSpPr>
          <p:cNvPr id="15" name="TextBox 14"/>
          <p:cNvSpPr txBox="1"/>
          <p:nvPr/>
        </p:nvSpPr>
        <p:spPr>
          <a:xfrm>
            <a:off x="4667250" y="1285875"/>
            <a:ext cx="1857375" cy="857250"/>
          </a:xfrm>
          <a:prstGeom prst="rect">
            <a:avLst/>
          </a:prstGeom>
          <a:noFill/>
        </p:spPr>
        <p:txBody>
          <a:bodyPr wrap="square" rtlCol="0">
            <a:spAutoFit/>
          </a:bodyPr>
          <a:lstStyle/>
          <a:p>
            <a:pPr lvl="0" indent="0" algn="l" fontAlgn="base"/>
            <a:r>
              <a:t/>
            </a:r>
            <a:br/>
            <a:endParaRPr/>
          </a:p>
        </p:txBody>
      </p:sp>
      <p:sp>
        <p:nvSpPr>
          <p:cNvPr id="16" name="TextBox 15"/>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14</a:t>
            </a:r>
            <a:r>
              <a:t/>
            </a:r>
            <a:b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762000" y="3619500"/>
            <a:ext cx="7620000" cy="571500"/>
          </a:xfrm>
          <a:prstGeom prst="rect">
            <a:avLst/>
          </a:prstGeom>
          <a:noFill/>
        </p:spPr>
        <p:txBody>
          <a:bodyPr wrap="square" rtlCol="0">
            <a:spAutoFit/>
          </a:bodyPr>
          <a:lstStyle/>
          <a:p>
            <a:pPr lvl="0" indent="0" algn="l" fontAlgn="base"/>
            <a:r>
              <a:rPr sz="2000" b="1" i="0" u="none" strike="noStrike">
                <a:solidFill>
                  <a:srgbClr val="000000"/>
                </a:solidFill>
                <a:latin typeface="Arial"/>
              </a:rPr>
              <a:t>Marketing</a:t>
            </a:r>
          </a:p>
        </p:txBody>
      </p:sp>
      <p:sp>
        <p:nvSpPr>
          <p:cNvPr id="6" name="TextBox 5"/>
          <p:cNvSpPr txBox="1"/>
          <p:nvPr/>
        </p:nvSpPr>
        <p:spPr>
          <a:xfrm>
            <a:off x="762000" y="4000500"/>
            <a:ext cx="7620000" cy="571500"/>
          </a:xfrm>
          <a:prstGeom prst="rect">
            <a:avLst/>
          </a:prstGeom>
          <a:noFill/>
        </p:spPr>
        <p:txBody>
          <a:bodyPr wrap="square" rtlCol="0">
            <a:spAutoFit/>
          </a:bodyPr>
          <a:lstStyle/>
          <a:p>
            <a:pPr lvl="0" indent="0" algn="l" fontAlgn="base"/>
            <a:r>
              <a:rPr sz="4000" b="0" i="0" u="none" strike="noStrike">
                <a:solidFill>
                  <a:srgbClr val="959595"/>
                </a:solidFill>
                <a:latin typeface="Arial"/>
              </a:rPr>
              <a:t>Sales / Marketing VP</a:t>
            </a:r>
          </a:p>
        </p:txBody>
      </p:sp>
      <p:sp>
        <p:nvSpPr>
          <p:cNvPr id="7" name="TextBox 6"/>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15</a:t>
            </a:r>
            <a:r>
              <a:t/>
            </a:r>
            <a:b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9"/>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10"/>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11"/>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12"/>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MARKETING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MARKETING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DEPARTMENT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1.1.3 Maintenance Contracts: Generate $500,000 in maintenance contracts.</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generated from maintenance contracts</a:t>
            </a:r>
            <a:r>
              <a:rPr sz="1400" b="1" i="0" u="none" strike="noStrike">
                <a:solidFill>
                  <a:srgbClr val="000000"/>
                </a:solidFill>
                <a:latin typeface="Arial"/>
              </a:rPr>
              <a:t>
Target: </a:t>
            </a:r>
            <a:r>
              <a:rPr sz="1400" b="0" i="0" u="none" strike="noStrike">
                <a:solidFill>
                  <a:srgbClr val="000000"/>
                </a:solidFill>
                <a:latin typeface="Arial"/>
              </a:rPr>
              <a:t>$500,000</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$130,000</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$130,000</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$45,000 / Actual: 
</a:t>
            </a:r>
            <a:r>
              <a:rPr sz="1200" b="1" i="0" u="none" strike="noStrike">
                <a:solidFill>
                  <a:srgbClr val="000000"/>
                </a:solidFill>
                <a:latin typeface="Arial"/>
              </a:rPr>
              <a:t>Aug 2016:
</a:t>
            </a:r>
            <a:r>
              <a:rPr sz="1200" b="0" i="0" u="none" strike="noStrike">
                <a:solidFill>
                  <a:srgbClr val="000000"/>
                </a:solidFill>
                <a:latin typeface="Arial"/>
              </a:rPr>
              <a:t>$30,000 / Actual: 
</a:t>
            </a:r>
            <a:r>
              <a:rPr sz="1200" b="1" i="0" u="none" strike="noStrike">
                <a:solidFill>
                  <a:srgbClr val="000000"/>
                </a:solidFill>
                <a:latin typeface="Arial"/>
              </a:rPr>
              <a:t>Sep 2016:
</a:t>
            </a:r>
            <a:r>
              <a:rPr sz="1200" b="0" i="0" u="none" strike="noStrike">
                <a:solidFill>
                  <a:srgbClr val="000000"/>
                </a:solidFill>
                <a:latin typeface="Arial"/>
              </a:rPr>
              <a:t>$60,000 / Actual: 
</a:t>
            </a:r>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2.1.1 Develop 2 new webinars a quarter to assist Sales Team.</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new webinars</a:t>
            </a:r>
            <a:r>
              <a:rPr sz="1400" b="1" i="0" u="none" strike="noStrike">
                <a:solidFill>
                  <a:srgbClr val="000000"/>
                </a:solidFill>
                <a:latin typeface="Arial"/>
              </a:rPr>
              <a:t>
Target: </a:t>
            </a:r>
            <a:r>
              <a:rPr sz="1400" b="0" i="0" u="none" strike="noStrike">
                <a:solidFill>
                  <a:srgbClr val="000000"/>
                </a:solidFill>
                <a:latin typeface="Arial"/>
              </a:rPr>
              <a:t>8</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0</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0</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Sep 2016:
</a:t>
            </a:r>
            <a:r>
              <a:rPr sz="1200" b="0" i="0" u="none" strike="noStrike">
                <a:solidFill>
                  <a:srgbClr val="000000"/>
                </a:solidFill>
                <a:latin typeface="Arial"/>
              </a:rPr>
              <a:t>2 / Actual: 
</a:t>
            </a:r>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3.1.3 Increase sales close rate by 25% to achieve a 43% close rate by EOY.</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Close rate</a:t>
            </a:r>
            <a:r>
              <a:rPr sz="1400" b="1" i="0" u="none" strike="noStrike">
                <a:solidFill>
                  <a:srgbClr val="000000"/>
                </a:solidFill>
                <a:latin typeface="Arial"/>
              </a:rPr>
              <a:t>
Target: </a:t>
            </a:r>
            <a:r>
              <a:rPr sz="1400" b="0" i="0" u="none" strike="noStrike">
                <a:solidFill>
                  <a:srgbClr val="000000"/>
                </a:solidFill>
                <a:latin typeface="Arial"/>
              </a:rPr>
              <a:t>43%</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32%</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32%</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41% / Actual: 
</a:t>
            </a:r>
            <a:r>
              <a:rPr sz="1200" b="1" i="0" u="none" strike="noStrike">
                <a:solidFill>
                  <a:srgbClr val="000000"/>
                </a:solidFill>
                <a:latin typeface="Arial"/>
              </a:rPr>
              <a:t>Aug 2016:
</a:t>
            </a:r>
            <a:r>
              <a:rPr sz="1200" b="0" i="0" u="none" strike="noStrike">
                <a:solidFill>
                  <a:srgbClr val="000000"/>
                </a:solidFill>
                <a:latin typeface="Arial"/>
              </a:rPr>
              <a:t>41% / Actual: 
</a:t>
            </a:r>
            <a:r>
              <a:rPr sz="1200" b="1" i="0" u="none" strike="noStrike">
                <a:solidFill>
                  <a:srgbClr val="000000"/>
                </a:solidFill>
                <a:latin typeface="Arial"/>
              </a:rPr>
              <a:t>Sep 2016:
</a:t>
            </a:r>
            <a:r>
              <a:rPr sz="1200" b="0" i="0" u="none" strike="noStrike">
                <a:solidFill>
                  <a:srgbClr val="000000"/>
                </a:solidFill>
                <a:latin typeface="Arial"/>
              </a:rPr>
              <a:t>42% / Actual: 
</a:t>
            </a:r>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16</a:t>
            </a:r>
            <a:r>
              <a:t/>
            </a:r>
            <a:b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6"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7" name="Footer Logo" descr="PHPPowerPoint logo"/>
          <p:cNvPicPr>
            <a:picLocks noChangeAspect="1"/>
          </p:cNvPicPr>
          <p:nvPr/>
        </p:nvPicPr>
        <p:blipFill>
          <a:blip r:embed="rId8"/>
          <a:stretch>
            <a:fillRect/>
          </a:stretch>
        </p:blipFill>
        <p:spPr>
          <a:xfrm>
            <a:off x="0" y="6381750"/>
            <a:ext cx="9163050" cy="504825"/>
          </a:xfrm>
          <a:prstGeom prst="rect">
            <a:avLst/>
          </a:prstGeom>
        </p:spPr>
      </p:pic>
      <p:sp>
        <p:nvSpPr>
          <p:cNvPr id="8" name="TextBox 7"/>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MARKETING - PERFORMANCE TO DATE</a:t>
            </a:r>
          </a:p>
        </p:txBody>
      </p:sp>
      <p:sp>
        <p:nvSpPr>
          <p:cNvPr id="9" name="TextBox 8"/>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MARKETING - PERFORMANCE TO DATE</a:t>
            </a:r>
          </a:p>
        </p:txBody>
      </p:sp>
      <p:sp>
        <p:nvSpPr>
          <p:cNvPr id="10" name="TextBox 9"/>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DEPARTMENT GOALS</a:t>
            </a:r>
          </a:p>
        </p:txBody>
      </p:sp>
      <p:sp>
        <p:nvSpPr>
          <p:cNvPr id="11" name="TextBox 10"/>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3.4.1 Identify and maintain list of 65 target customers that could benefit from a maintenance contract.</a:t>
            </a:r>
          </a:p>
        </p:txBody>
      </p:sp>
      <p:sp>
        <p:nvSpPr>
          <p:cNvPr id="12" name="TextBox 11"/>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target customers</a:t>
            </a:r>
            <a:r>
              <a:rPr sz="1400" b="1" i="0" u="none" strike="noStrike">
                <a:solidFill>
                  <a:srgbClr val="000000"/>
                </a:solidFill>
                <a:latin typeface="Arial"/>
              </a:rPr>
              <a:t>
Target: </a:t>
            </a:r>
            <a:r>
              <a:rPr sz="1400" b="0" i="0" u="none" strike="noStrike">
                <a:solidFill>
                  <a:srgbClr val="000000"/>
                </a:solidFill>
                <a:latin typeface="Arial"/>
              </a:rPr>
              <a:t>65</a:t>
            </a:r>
          </a:p>
        </p:txBody>
      </p:sp>
      <p:sp>
        <p:nvSpPr>
          <p:cNvPr id="13" name="TextBox 12"/>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0</a:t>
            </a:r>
          </a:p>
        </p:txBody>
      </p:sp>
      <p:sp>
        <p:nvSpPr>
          <p:cNvPr id="14" name="TextBox 13"/>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0</a:t>
            </a:r>
          </a:p>
        </p:txBody>
      </p:sp>
      <p:sp>
        <p:nvSpPr>
          <p:cNvPr id="15" name="TextBox 14"/>
          <p:cNvSpPr txBox="1"/>
          <p:nvPr/>
        </p:nvSpPr>
        <p:spPr>
          <a:xfrm>
            <a:off x="4667250" y="1285875"/>
            <a:ext cx="1857375" cy="857250"/>
          </a:xfrm>
          <a:prstGeom prst="rect">
            <a:avLst/>
          </a:prstGeom>
          <a:noFill/>
        </p:spPr>
        <p:txBody>
          <a:bodyPr wrap="square" rtlCol="0">
            <a:spAutoFit/>
          </a:bodyPr>
          <a:lstStyle/>
          <a:p>
            <a:pPr lvl="0" indent="0" algn="l" fontAlgn="base"/>
            <a:r>
              <a:t/>
            </a:r>
            <a:br/>
            <a:endParaRPr/>
          </a:p>
        </p:txBody>
      </p:sp>
      <p:sp>
        <p:nvSpPr>
          <p:cNvPr id="16" name="TextBox 15"/>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17</a:t>
            </a:r>
            <a:r>
              <a:t/>
            </a:r>
            <a:b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95250" y="247650"/>
            <a:ext cx="8686800" cy="0"/>
          </a:xfrm>
          <a:prstGeom prst="rect">
            <a:avLst/>
          </a:prstGeom>
          <a:noFill/>
        </p:spPr>
        <p:txBody>
          <a:bodyPr wrap="square" rtlCol="0">
            <a:spAutoFit/>
          </a:bodyPr>
          <a:lstStyle/>
          <a:p>
            <a:pPr lvl="0" indent="0" algn="l" fontAlgn="base"/>
            <a:r>
              <a:rPr sz="1800" b="0" i="0" u="none" strike="noStrike">
                <a:solidFill>
                  <a:srgbClr val="FFFFFF"/>
                </a:solidFill>
                <a:latin typeface="Arial"/>
              </a:rPr>
              <a:t>WRAP-UP AND NEXT STEPS</a:t>
            </a:r>
          </a:p>
        </p:txBody>
      </p:sp>
      <p:sp>
        <p:nvSpPr>
          <p:cNvPr id="6" name="TextBox 5"/>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WRAP-UP AND NEXT STEPS</a:t>
            </a:r>
          </a:p>
        </p:txBody>
      </p:sp>
      <p:sp>
        <p:nvSpPr>
          <p:cNvPr id="7" name="TextBox 6"/>
          <p:cNvSpPr txBox="1"/>
          <p:nvPr/>
        </p:nvSpPr>
        <p:spPr>
          <a:xfrm>
            <a:off x="285750" y="1905000"/>
            <a:ext cx="8686800" cy="4762500"/>
          </a:xfrm>
          <a:prstGeom prst="rect">
            <a:avLst/>
          </a:prstGeom>
          <a:noFill/>
        </p:spPr>
        <p:txBody>
          <a:bodyPr wrap="square" rtlCol="0">
            <a:spAutoFit/>
          </a:bodyPr>
          <a:lstStyle/>
          <a:p>
            <a:pPr lvl="0" indent="0" algn="l" fontAlgn="base"/>
            <a:r>
              <a:rPr sz="2800" b="1" i="0" u="none" strike="noStrike">
                <a:solidFill>
                  <a:srgbClr val="000000"/>
                </a:solidFill>
                <a:latin typeface="Arial"/>
              </a:rPr>
              <a:t>I.	What needs to be done in response to this
	meeting?
II.	What responsibilities do each of us have to
	keep the strategic plan moving forward?
III.	What is the date of our next Strategy Review
	Meeting?</a:t>
            </a:r>
          </a:p>
        </p:txBody>
      </p:sp>
      <p:sp>
        <p:nvSpPr>
          <p:cNvPr id="8" name="TextBox 7"/>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18</a:t>
            </a:r>
            <a:r>
              <a:t/>
            </a:r>
            <a:b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icon" descr="icon"/>
          <p:cNvPicPr>
            <a:picLocks noChangeAspect="1"/>
          </p:cNvPicPr>
          <p:nvPr/>
        </p:nvPicPr>
        <p:blipFill>
          <a:blip r:embed="rId5"/>
          <a:stretch>
            <a:fillRect/>
          </a:stretch>
        </p:blipFill>
        <p:spPr>
          <a:xfrm>
            <a:off x="238125" y="5143500"/>
            <a:ext cx="238125" cy="238125"/>
          </a:xfrm>
          <a:prstGeom prst="rect">
            <a:avLst/>
          </a:prstGeom>
        </p:spPr>
      </p:pic>
      <p:pic>
        <p:nvPicPr>
          <p:cNvPr id="5" name="icon" descr="icon"/>
          <p:cNvPicPr>
            <a:picLocks noChangeAspect="1"/>
          </p:cNvPicPr>
          <p:nvPr/>
        </p:nvPicPr>
        <p:blipFill>
          <a:blip r:embed="rId6"/>
          <a:stretch>
            <a:fillRect/>
          </a:stretch>
        </p:blipFill>
        <p:spPr>
          <a:xfrm>
            <a:off x="1524000" y="5143500"/>
            <a:ext cx="238125" cy="238125"/>
          </a:xfrm>
          <a:prstGeom prst="rect">
            <a:avLst/>
          </a:prstGeom>
        </p:spPr>
      </p:pic>
      <p:pic>
        <p:nvPicPr>
          <p:cNvPr id="6" name="icon" descr="icon"/>
          <p:cNvPicPr>
            <a:picLocks noChangeAspect="1"/>
          </p:cNvPicPr>
          <p:nvPr/>
        </p:nvPicPr>
        <p:blipFill>
          <a:blip r:embed="rId7"/>
          <a:stretch>
            <a:fillRect/>
          </a:stretch>
        </p:blipFill>
        <p:spPr>
          <a:xfrm>
            <a:off x="2809875" y="5143500"/>
            <a:ext cx="238125" cy="238125"/>
          </a:xfrm>
          <a:prstGeom prst="rect">
            <a:avLst/>
          </a:prstGeom>
        </p:spPr>
      </p:pic>
      <p:pic>
        <p:nvPicPr>
          <p:cNvPr id="7" name="icon" descr="icon"/>
          <p:cNvPicPr>
            <a:picLocks noChangeAspect="1"/>
          </p:cNvPicPr>
          <p:nvPr/>
        </p:nvPicPr>
        <p:blipFill>
          <a:blip r:embed="rId8"/>
          <a:stretch>
            <a:fillRect/>
          </a:stretch>
        </p:blipFill>
        <p:spPr>
          <a:xfrm>
            <a:off x="4095750" y="5143500"/>
            <a:ext cx="238125" cy="238125"/>
          </a:xfrm>
          <a:prstGeom prst="rect">
            <a:avLst/>
          </a:prstGeom>
        </p:spPr>
      </p:pic>
      <p:pic>
        <p:nvPicPr>
          <p:cNvPr id="8" name="icon" descr="icon"/>
          <p:cNvPicPr>
            <a:picLocks noChangeAspect="1"/>
          </p:cNvPicPr>
          <p:nvPr/>
        </p:nvPicPr>
        <p:blipFill>
          <a:blip r:embed="rId9"/>
          <a:stretch>
            <a:fillRect/>
          </a:stretch>
        </p:blipFill>
        <p:spPr>
          <a:xfrm>
            <a:off x="5381625" y="5143500"/>
            <a:ext cx="238125" cy="238125"/>
          </a:xfrm>
          <a:prstGeom prst="rect">
            <a:avLst/>
          </a:prstGeom>
        </p:spPr>
      </p:pic>
      <p:pic>
        <p:nvPicPr>
          <p:cNvPr id="9" name="icon" descr="icon"/>
          <p:cNvPicPr>
            <a:picLocks noChangeAspect="1"/>
          </p:cNvPicPr>
          <p:nvPr/>
        </p:nvPicPr>
        <p:blipFill>
          <a:blip r:embed="rId10"/>
          <a:stretch>
            <a:fillRect/>
          </a:stretch>
        </p:blipFill>
        <p:spPr>
          <a:xfrm>
            <a:off x="6667500" y="5143500"/>
            <a:ext cx="238125" cy="238125"/>
          </a:xfrm>
          <a:prstGeom prst="rect">
            <a:avLst/>
          </a:prstGeom>
        </p:spPr>
      </p:pic>
      <p:pic>
        <p:nvPicPr>
          <p:cNvPr id="10" name="icon" descr="icon"/>
          <p:cNvPicPr>
            <a:picLocks noChangeAspect="1"/>
          </p:cNvPicPr>
          <p:nvPr/>
        </p:nvPicPr>
        <p:blipFill>
          <a:blip r:embed="rId11"/>
          <a:stretch>
            <a:fillRect/>
          </a:stretch>
        </p:blipFill>
        <p:spPr>
          <a:xfrm>
            <a:off x="7953375" y="5143500"/>
            <a:ext cx="238125" cy="238125"/>
          </a:xfrm>
          <a:prstGeom prst="rect">
            <a:avLst/>
          </a:prstGeom>
        </p:spPr>
      </p:pic>
      <p:pic>
        <p:nvPicPr>
          <p:cNvPr id="11" name="Footer Logo" descr="PHPPowerPoint logo"/>
          <p:cNvPicPr>
            <a:picLocks noChangeAspect="1"/>
          </p:cNvPicPr>
          <p:nvPr/>
        </p:nvPicPr>
        <p:blipFill>
          <a:blip r:embed="rId12"/>
          <a:stretch>
            <a:fillRect/>
          </a:stretch>
        </p:blipFill>
        <p:spPr>
          <a:xfrm>
            <a:off x="0" y="6381750"/>
            <a:ext cx="9163050" cy="504825"/>
          </a:xfrm>
          <a:prstGeom prst="rect">
            <a:avLst/>
          </a:prstGeom>
        </p:spPr>
      </p:pic>
      <p:sp>
        <p:nvSpPr>
          <p:cNvPr id="12" name="TextBox 11"/>
          <p:cNvSpPr txBox="1"/>
          <p:nvPr/>
        </p:nvSpPr>
        <p:spPr>
          <a:xfrm>
            <a:off x="476250"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Not Started</a:t>
            </a:r>
          </a:p>
        </p:txBody>
      </p:sp>
      <p:sp>
        <p:nvSpPr>
          <p:cNvPr id="13" name="TextBox 12"/>
          <p:cNvSpPr txBox="1"/>
          <p:nvPr/>
        </p:nvSpPr>
        <p:spPr>
          <a:xfrm>
            <a:off x="1762125"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Deferred</a:t>
            </a:r>
          </a:p>
        </p:txBody>
      </p:sp>
      <p:sp>
        <p:nvSpPr>
          <p:cNvPr id="14" name="TextBox 13"/>
          <p:cNvSpPr txBox="1"/>
          <p:nvPr/>
        </p:nvSpPr>
        <p:spPr>
          <a:xfrm>
            <a:off x="3048000"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On Target</a:t>
            </a:r>
          </a:p>
        </p:txBody>
      </p:sp>
      <p:sp>
        <p:nvSpPr>
          <p:cNvPr id="15" name="TextBox 14"/>
          <p:cNvSpPr txBox="1"/>
          <p:nvPr/>
        </p:nvSpPr>
        <p:spPr>
          <a:xfrm>
            <a:off x="4333875"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Off Target</a:t>
            </a:r>
          </a:p>
        </p:txBody>
      </p:sp>
      <p:sp>
        <p:nvSpPr>
          <p:cNvPr id="16" name="TextBox 15"/>
          <p:cNvSpPr txBox="1"/>
          <p:nvPr/>
        </p:nvSpPr>
        <p:spPr>
          <a:xfrm>
            <a:off x="5619750"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Waiting</a:t>
            </a:r>
          </a:p>
        </p:txBody>
      </p:sp>
      <p:sp>
        <p:nvSpPr>
          <p:cNvPr id="17" name="TextBox 16"/>
          <p:cNvSpPr txBox="1"/>
          <p:nvPr/>
        </p:nvSpPr>
        <p:spPr>
          <a:xfrm>
            <a:off x="6905625"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Critical</a:t>
            </a:r>
          </a:p>
        </p:txBody>
      </p:sp>
      <p:sp>
        <p:nvSpPr>
          <p:cNvPr id="18" name="TextBox 17"/>
          <p:cNvSpPr txBox="1"/>
          <p:nvPr/>
        </p:nvSpPr>
        <p:spPr>
          <a:xfrm>
            <a:off x="8191500" y="5143500"/>
            <a:ext cx="1047750" cy="0"/>
          </a:xfrm>
          <a:prstGeom prst="rect">
            <a:avLst/>
          </a:prstGeom>
          <a:noFill/>
        </p:spPr>
        <p:txBody>
          <a:bodyPr wrap="square" rtlCol="0">
            <a:spAutoFit/>
          </a:bodyPr>
          <a:lstStyle/>
          <a:p>
            <a:pPr lvl="0" indent="0" algn="l" fontAlgn="base"/>
            <a:r>
              <a:rPr sz="1200" b="0" i="0" u="none" strike="noStrike">
                <a:solidFill>
                  <a:srgbClr val="000000"/>
                </a:solidFill>
                <a:latin typeface="Arial"/>
              </a:rPr>
              <a:t>Achieved</a:t>
            </a:r>
          </a:p>
        </p:txBody>
      </p:sp>
      <p:sp>
        <p:nvSpPr>
          <p:cNvPr id="19" name="TextBox 18"/>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AGENDA</a:t>
            </a:r>
          </a:p>
        </p:txBody>
      </p:sp>
      <p:sp>
        <p:nvSpPr>
          <p:cNvPr id="20" name="TextBox 19"/>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AGENDA</a:t>
            </a:r>
          </a:p>
        </p:txBody>
      </p:sp>
      <p:sp>
        <p:nvSpPr>
          <p:cNvPr id="21" name="TextBox 20"/>
          <p:cNvSpPr txBox="1"/>
          <p:nvPr/>
        </p:nvSpPr>
        <p:spPr>
          <a:xfrm>
            <a:off x="285750" y="1905000"/>
            <a:ext cx="8210550" cy="4762500"/>
          </a:xfrm>
          <a:prstGeom prst="rect">
            <a:avLst/>
          </a:prstGeom>
          <a:noFill/>
        </p:spPr>
        <p:txBody>
          <a:bodyPr wrap="square" rtlCol="0">
            <a:spAutoFit/>
          </a:bodyPr>
          <a:lstStyle/>
          <a:p>
            <a:pPr lvl="0" indent="0" algn="l" fontAlgn="base"/>
            <a:r>
              <a:rPr sz="2800" b="1" i="0" u="none" strike="noStrike">
                <a:solidFill>
                  <a:srgbClr val="000000"/>
                </a:solidFill>
                <a:latin typeface="Arial"/>
              </a:rPr>
              <a:t>I.	Acme Corporation Overview /
	Performance
II. 	Department Review
	- Department Performance / Scorecard
III.	Strategic Topics / Deep Dive
IV.	Wrap-Up and Next Steps</a:t>
            </a:r>
          </a:p>
        </p:txBody>
      </p:sp>
      <p:sp>
        <p:nvSpPr>
          <p:cNvPr id="22" name="TextBox 21"/>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1</a:t>
            </a:r>
            <a:r>
              <a:t/>
            </a:r>
            <a:b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AGENDA - ORDER OF PRESENTATION</a:t>
            </a:r>
          </a:p>
        </p:txBody>
      </p:sp>
      <p:sp>
        <p:nvSpPr>
          <p:cNvPr id="6" name="TextBox 5"/>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AGENDA - ORDER OF PRESENTATION</a:t>
            </a:r>
          </a:p>
        </p:txBody>
      </p:sp>
      <p:sp>
        <p:nvSpPr>
          <p:cNvPr id="7" name="TextBox 6"/>
          <p:cNvSpPr txBox="1"/>
          <p:nvPr/>
        </p:nvSpPr>
        <p:spPr>
          <a:xfrm>
            <a:off x="285750" y="1905000"/>
            <a:ext cx="8210550" cy="4762500"/>
          </a:xfrm>
          <a:prstGeom prst="rect">
            <a:avLst/>
          </a:prstGeom>
          <a:noFill/>
        </p:spPr>
        <p:txBody>
          <a:bodyPr wrap="square" rtlCol="0">
            <a:spAutoFit/>
          </a:bodyPr>
          <a:lstStyle/>
          <a:p>
            <a:pPr lvl="0" indent="0" algn="l" fontAlgn="base"/>
            <a:endParaRPr/>
          </a:p>
        </p:txBody>
      </p:sp>
      <p:sp>
        <p:nvSpPr>
          <p:cNvPr id="8" name="TextBox 7"/>
          <p:cNvSpPr txBox="1"/>
          <p:nvPr/>
        </p:nvSpPr>
        <p:spPr>
          <a:xfrm>
            <a:off x="2476500" y="857250"/>
            <a:ext cx="5715000" cy="0"/>
          </a:xfrm>
          <a:prstGeom prst="rect">
            <a:avLst/>
          </a:prstGeom>
          <a:noFill/>
        </p:spPr>
        <p:txBody>
          <a:bodyPr wrap="square" rtlCol="0">
            <a:spAutoFit/>
          </a:bodyPr>
          <a:lstStyle/>
          <a:p>
            <a:pPr lvl="0" indent="0" algn="l" fontAlgn="base"/>
            <a:r>
              <a:rPr sz="1800" b="1" i="0" u="none" strike="noStrike">
                <a:solidFill>
                  <a:srgbClr val="000000"/>
                </a:solidFill>
                <a:latin typeface="Arial"/>
              </a:rPr>
              <a:t>Deb Smith</a:t>
            </a:r>
          </a:p>
        </p:txBody>
      </p:sp>
      <p:sp>
        <p:nvSpPr>
          <p:cNvPr id="9" name="TextBox 8"/>
          <p:cNvSpPr txBox="1"/>
          <p:nvPr/>
        </p:nvSpPr>
        <p:spPr>
          <a:xfrm>
            <a:off x="2476500" y="1238250"/>
            <a:ext cx="5715000" cy="0"/>
          </a:xfrm>
          <a:prstGeom prst="rect">
            <a:avLst/>
          </a:prstGeom>
          <a:noFill/>
        </p:spPr>
        <p:txBody>
          <a:bodyPr wrap="square" rtlCol="0">
            <a:spAutoFit/>
          </a:bodyPr>
          <a:lstStyle/>
          <a:p>
            <a:pPr lvl="0" indent="0" algn="l" fontAlgn="base"/>
            <a:r>
              <a:rPr sz="1800" b="1" i="0" u="none" strike="noStrike">
                <a:solidFill>
                  <a:srgbClr val="000000"/>
                </a:solidFill>
                <a:latin typeface="Arial"/>
              </a:rPr>
              <a:t>Administration: JoAnne Rogers</a:t>
            </a:r>
          </a:p>
        </p:txBody>
      </p:sp>
      <p:sp>
        <p:nvSpPr>
          <p:cNvPr id="10" name="TextBox 9"/>
          <p:cNvSpPr txBox="1"/>
          <p:nvPr/>
        </p:nvSpPr>
        <p:spPr>
          <a:xfrm>
            <a:off x="2476500" y="1619250"/>
            <a:ext cx="5715000" cy="0"/>
          </a:xfrm>
          <a:prstGeom prst="rect">
            <a:avLst/>
          </a:prstGeom>
          <a:noFill/>
        </p:spPr>
        <p:txBody>
          <a:bodyPr wrap="square" rtlCol="0">
            <a:spAutoFit/>
          </a:bodyPr>
          <a:lstStyle/>
          <a:p>
            <a:pPr lvl="0" indent="0" algn="l" fontAlgn="base"/>
            <a:r>
              <a:rPr sz="1800" b="1" i="0" u="none" strike="noStrike">
                <a:solidFill>
                  <a:srgbClr val="000000"/>
                </a:solidFill>
                <a:latin typeface="Arial"/>
              </a:rPr>
              <a:t>Customer Service: Mikey Hougland</a:t>
            </a:r>
          </a:p>
        </p:txBody>
      </p:sp>
      <p:sp>
        <p:nvSpPr>
          <p:cNvPr id="11" name="TextBox 10"/>
          <p:cNvSpPr txBox="1"/>
          <p:nvPr/>
        </p:nvSpPr>
        <p:spPr>
          <a:xfrm>
            <a:off x="2476500" y="2000250"/>
            <a:ext cx="5715000" cy="0"/>
          </a:xfrm>
          <a:prstGeom prst="rect">
            <a:avLst/>
          </a:prstGeom>
          <a:noFill/>
        </p:spPr>
        <p:txBody>
          <a:bodyPr wrap="square" rtlCol="0">
            <a:spAutoFit/>
          </a:bodyPr>
          <a:lstStyle/>
          <a:p>
            <a:pPr lvl="0" indent="0" algn="l" fontAlgn="base"/>
            <a:r>
              <a:rPr sz="1800" b="1" i="0" u="none" strike="noStrike">
                <a:solidFill>
                  <a:srgbClr val="000000"/>
                </a:solidFill>
                <a:latin typeface="Arial"/>
              </a:rPr>
              <a:t>IT Group: Nate Platt</a:t>
            </a:r>
          </a:p>
        </p:txBody>
      </p:sp>
      <p:sp>
        <p:nvSpPr>
          <p:cNvPr id="12" name="TextBox 11"/>
          <p:cNvSpPr txBox="1"/>
          <p:nvPr/>
        </p:nvSpPr>
        <p:spPr>
          <a:xfrm>
            <a:off x="2476500" y="2381250"/>
            <a:ext cx="5715000" cy="0"/>
          </a:xfrm>
          <a:prstGeom prst="rect">
            <a:avLst/>
          </a:prstGeom>
          <a:noFill/>
        </p:spPr>
        <p:txBody>
          <a:bodyPr wrap="square" rtlCol="0">
            <a:spAutoFit/>
          </a:bodyPr>
          <a:lstStyle/>
          <a:p>
            <a:pPr lvl="0" indent="0" algn="l" fontAlgn="base"/>
            <a:r>
              <a:rPr sz="1800" b="1" i="0" u="none" strike="noStrike">
                <a:solidFill>
                  <a:srgbClr val="000000"/>
                </a:solidFill>
                <a:latin typeface="Arial"/>
              </a:rPr>
              <a:t>Marketing: Sales / Marketing VP</a:t>
            </a:r>
          </a:p>
        </p:txBody>
      </p:sp>
      <p:sp>
        <p:nvSpPr>
          <p:cNvPr id="13" name="TextBox 12"/>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2</a:t>
            </a:r>
            <a:r>
              <a:t/>
            </a:r>
            <a:b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9"/>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8"/>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9"/>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10"/>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OVERALL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OVERALL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ORGANIZATION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1.1 Generate sales of $1.5 million by the end of the year. (Administration)</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in sales</a:t>
            </a:r>
            <a:r>
              <a:rPr sz="1400" b="1" i="0" u="none" strike="noStrike">
                <a:solidFill>
                  <a:srgbClr val="000000"/>
                </a:solidFill>
                <a:latin typeface="Arial"/>
              </a:rPr>
              <a:t>
Target: </a:t>
            </a:r>
            <a:r>
              <a:rPr sz="1400" b="0" i="0" u="none" strike="noStrike">
                <a:solidFill>
                  <a:srgbClr val="000000"/>
                </a:solidFill>
                <a:latin typeface="Arial"/>
              </a:rPr>
              <a:t>$1,500,000</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$1,520,000</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$1,520,000</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$75,000 / $135,000
</a:t>
            </a:r>
            <a:r>
              <a:rPr sz="1200" b="1" i="0" u="none" strike="noStrike">
                <a:solidFill>
                  <a:srgbClr val="000000"/>
                </a:solidFill>
                <a:latin typeface="Arial"/>
              </a:rPr>
              <a:t>Aug 2016
</a:t>
            </a:r>
            <a:r>
              <a:rPr sz="1200" b="0" i="0" u="none" strike="noStrike">
                <a:solidFill>
                  <a:srgbClr val="000000"/>
                </a:solidFill>
                <a:latin typeface="Arial"/>
              </a:rPr>
              <a:t>$75,000 / $200,000
</a:t>
            </a:r>
            <a:r>
              <a:rPr sz="1200" b="1" i="0" u="none" strike="noStrike">
                <a:solidFill>
                  <a:srgbClr val="000000"/>
                </a:solidFill>
                <a:latin typeface="Arial"/>
              </a:rPr>
              <a:t>Sep 2016
</a:t>
            </a:r>
            <a:r>
              <a:rPr sz="1200" b="0" i="0" u="none" strike="noStrike">
                <a:solidFill>
                  <a:srgbClr val="000000"/>
                </a:solidFill>
                <a:latin typeface="Arial"/>
              </a:rPr>
              <a:t>$160,000 / $700,000
</a:t>
            </a:r>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1.2 Maintain profitability with a budget allocation of 50% for business re-investment for product development. (Administration)</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budget allocated for product development</a:t>
            </a:r>
            <a:r>
              <a:rPr sz="1400" b="1" i="0" u="none" strike="noStrike">
                <a:solidFill>
                  <a:srgbClr val="000000"/>
                </a:solidFill>
                <a:latin typeface="Arial"/>
              </a:rPr>
              <a:t>
Target: </a:t>
            </a:r>
            <a:r>
              <a:rPr sz="1400" b="0" i="0" u="none" strike="noStrike">
                <a:solidFill>
                  <a:srgbClr val="000000"/>
                </a:solidFill>
                <a:latin typeface="Arial"/>
              </a:rPr>
              <a:t>50%</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45%</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45%</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50% / 
</a:t>
            </a:r>
            <a:r>
              <a:rPr sz="1200" b="1" i="0" u="none" strike="noStrike">
                <a:solidFill>
                  <a:srgbClr val="000000"/>
                </a:solidFill>
                <a:latin typeface="Arial"/>
              </a:rPr>
              <a:t>Aug 2016
</a:t>
            </a:r>
            <a:r>
              <a:rPr sz="1200" b="0" i="0" u="none" strike="noStrike">
                <a:solidFill>
                  <a:srgbClr val="000000"/>
                </a:solidFill>
                <a:latin typeface="Arial"/>
              </a:rPr>
              <a:t>50% / 40%
</a:t>
            </a:r>
            <a:r>
              <a:rPr sz="1200" b="1" i="0" u="none" strike="noStrike">
                <a:solidFill>
                  <a:srgbClr val="000000"/>
                </a:solidFill>
                <a:latin typeface="Arial"/>
              </a:rPr>
              <a:t>Sep 2016
</a:t>
            </a:r>
            <a:r>
              <a:rPr sz="1200" b="0" i="0" u="none" strike="noStrike">
                <a:solidFill>
                  <a:srgbClr val="000000"/>
                </a:solidFill>
                <a:latin typeface="Arial"/>
              </a:rPr>
              <a:t>50% / 75%
</a:t>
            </a:r>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1.3 Increase average billable hour factor. (Administration)</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per billable hour.</a:t>
            </a:r>
            <a:r>
              <a:rPr sz="1400" b="1" i="0" u="none" strike="noStrike">
                <a:solidFill>
                  <a:srgbClr val="000000"/>
                </a:solidFill>
                <a:latin typeface="Arial"/>
              </a:rPr>
              <a:t>
Target: </a:t>
            </a:r>
            <a:r>
              <a:rPr sz="1400" b="0" i="0" u="none" strike="noStrike">
                <a:solidFill>
                  <a:srgbClr val="000000"/>
                </a:solidFill>
                <a:latin typeface="Arial"/>
              </a:rPr>
              <a:t>$300</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$266</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$266</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$270 / $250
</a:t>
            </a:r>
            <a:r>
              <a:rPr sz="1200" b="1" i="0" u="none" strike="noStrike">
                <a:solidFill>
                  <a:srgbClr val="000000"/>
                </a:solidFill>
                <a:latin typeface="Arial"/>
              </a:rPr>
              <a:t>Aug 2016
</a:t>
            </a:r>
            <a:r>
              <a:rPr sz="1200" b="0" i="0" u="none" strike="noStrike">
                <a:solidFill>
                  <a:srgbClr val="000000"/>
                </a:solidFill>
                <a:latin typeface="Arial"/>
              </a:rPr>
              <a:t>$270 / $289
</a:t>
            </a:r>
            <a:r>
              <a:rPr sz="1200" b="1" i="0" u="none" strike="noStrike">
                <a:solidFill>
                  <a:srgbClr val="000000"/>
                </a:solidFill>
                <a:latin typeface="Arial"/>
              </a:rPr>
              <a:t>Sep 2016
</a:t>
            </a:r>
            <a:r>
              <a:rPr sz="1200" b="0" i="0" u="none" strike="noStrike">
                <a:solidFill>
                  <a:srgbClr val="000000"/>
                </a:solidFill>
                <a:latin typeface="Arial"/>
              </a:rPr>
              <a:t>$280 / 
</a:t>
            </a:r>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3</a:t>
            </a:r>
            <a:r>
              <a:t/>
            </a:r>
            <a:b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7"/>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6"/>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7"/>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9"/>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OVERALL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OVERALL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ORGANIZATION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2.1 Professional Service: Acquire 10 new consulting clients at $10,000+ per month. (Administration)</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new consulting clients</a:t>
            </a:r>
            <a:r>
              <a:rPr sz="1400" b="1" i="0" u="none" strike="noStrike">
                <a:solidFill>
                  <a:srgbClr val="000000"/>
                </a:solidFill>
                <a:latin typeface="Arial"/>
              </a:rPr>
              <a:t>
Target: </a:t>
            </a:r>
            <a:r>
              <a:rPr sz="1400" b="0" i="0" u="none" strike="noStrike">
                <a:solidFill>
                  <a:srgbClr val="000000"/>
                </a:solidFill>
                <a:latin typeface="Arial"/>
              </a:rPr>
              <a:t>10</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21,014</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21,014</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10 / 8
</a:t>
            </a:r>
            <a:r>
              <a:rPr sz="1200" b="1" i="0" u="none" strike="noStrike">
                <a:solidFill>
                  <a:srgbClr val="000000"/>
                </a:solidFill>
                <a:latin typeface="Arial"/>
              </a:rPr>
              <a:t>Aug 2016
</a:t>
            </a:r>
            <a:r>
              <a:rPr sz="1200" b="0" i="0" u="none" strike="noStrike">
                <a:solidFill>
                  <a:srgbClr val="000000"/>
                </a:solidFill>
                <a:latin typeface="Arial"/>
              </a:rPr>
              <a:t>10 / 9,000
</a:t>
            </a:r>
            <a:r>
              <a:rPr sz="1200" b="1" i="0" u="none" strike="noStrike">
                <a:solidFill>
                  <a:srgbClr val="000000"/>
                </a:solidFill>
                <a:latin typeface="Arial"/>
              </a:rPr>
              <a:t>Sep 2016
</a:t>
            </a:r>
            <a:r>
              <a:rPr sz="1200" b="0" i="0" u="none" strike="noStrike">
                <a:solidFill>
                  <a:srgbClr val="000000"/>
                </a:solidFill>
                <a:latin typeface="Arial"/>
              </a:rPr>
              <a:t>10 / 
</a:t>
            </a:r>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2.2 Industry Expertise: Be rated among the Top 10 fastest growing tech companies in 2016. (Marketing)</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Industry ranking</a:t>
            </a:r>
            <a:r>
              <a:rPr sz="1400" b="1" i="0" u="none" strike="noStrike">
                <a:solidFill>
                  <a:srgbClr val="000000"/>
                </a:solidFill>
                <a:latin typeface="Arial"/>
              </a:rPr>
              <a:t>
Target: </a:t>
            </a:r>
            <a:r>
              <a:rPr sz="1400" b="0" i="0" u="none" strike="noStrike">
                <a:solidFill>
                  <a:srgbClr val="000000"/>
                </a:solidFill>
                <a:latin typeface="Arial"/>
              </a:rPr>
              <a:t>10</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7</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7</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Aug 2016
</a:t>
            </a:r>
            <a:r>
              <a:rPr sz="1200" b="0" i="0" u="none" strike="noStrike">
                <a:solidFill>
                  <a:srgbClr val="000000"/>
                </a:solidFill>
                <a:latin typeface="Arial"/>
              </a:rPr>
              <a:t>10 / 9,000
</a:t>
            </a:r>
            <a:r>
              <a:rPr sz="1200" b="1" i="0" u="none" strike="noStrike">
                <a:solidFill>
                  <a:srgbClr val="000000"/>
                </a:solidFill>
                <a:latin typeface="Arial"/>
              </a:rPr>
              <a:t>Sep 2016
</a:t>
            </a:r>
            <a:r>
              <a:rPr sz="1200" b="0" i="0" u="none" strike="noStrike">
                <a:solidFill>
                  <a:srgbClr val="000000"/>
                </a:solidFill>
                <a:latin typeface="Arial"/>
              </a:rPr>
              <a:t>10 / 
</a:t>
            </a:r>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3.1 Maintain 85% of our current customers. (Administration)</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customer retention</a:t>
            </a:r>
            <a:r>
              <a:rPr sz="1400" b="1" i="0" u="none" strike="noStrike">
                <a:solidFill>
                  <a:srgbClr val="000000"/>
                </a:solidFill>
                <a:latin typeface="Arial"/>
              </a:rPr>
              <a:t>
Target: </a:t>
            </a:r>
            <a:r>
              <a:rPr sz="1400" b="0" i="0" u="none" strike="noStrike">
                <a:solidFill>
                  <a:srgbClr val="000000"/>
                </a:solidFill>
                <a:latin typeface="Arial"/>
              </a:rPr>
              <a:t>85%</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90%</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90%</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83% / 35%
</a:t>
            </a:r>
            <a:r>
              <a:rPr sz="1200" b="1" i="0" u="none" strike="noStrike">
                <a:solidFill>
                  <a:srgbClr val="000000"/>
                </a:solidFill>
                <a:latin typeface="Arial"/>
              </a:rPr>
              <a:t>Aug 2016
</a:t>
            </a:r>
            <a:r>
              <a:rPr sz="1200" b="0" i="0" u="none" strike="noStrike">
                <a:solidFill>
                  <a:srgbClr val="000000"/>
                </a:solidFill>
                <a:latin typeface="Arial"/>
              </a:rPr>
              <a:t>83% / 90%
</a:t>
            </a:r>
            <a:r>
              <a:rPr sz="1200" b="1" i="0" u="none" strike="noStrike">
                <a:solidFill>
                  <a:srgbClr val="000000"/>
                </a:solidFill>
                <a:latin typeface="Arial"/>
              </a:rPr>
              <a:t>Sep 2016
</a:t>
            </a:r>
            <a:r>
              <a:rPr sz="1200" b="0" i="0" u="none" strike="noStrike">
                <a:solidFill>
                  <a:srgbClr val="000000"/>
                </a:solidFill>
                <a:latin typeface="Arial"/>
              </a:rPr>
              <a:t>84% / 
</a:t>
            </a:r>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4</a:t>
            </a:r>
            <a:r>
              <a:t/>
            </a:r>
            <a:b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9"/>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10"/>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11"/>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12"/>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OVERALL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OVERALL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ORGANIZATION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3.2 Achieve an average of a 9 point satisfaction score on exit surveys. (Customer Service)</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Customer satisfaction score</a:t>
            </a:r>
            <a:r>
              <a:rPr sz="1400" b="1" i="0" u="none" strike="noStrike">
                <a:solidFill>
                  <a:srgbClr val="000000"/>
                </a:solidFill>
                <a:latin typeface="Arial"/>
              </a:rPr>
              <a:t>
Target: </a:t>
            </a:r>
            <a:r>
              <a:rPr sz="1400" b="0" i="0" u="none" strike="noStrike">
                <a:solidFill>
                  <a:srgbClr val="000000"/>
                </a:solidFill>
                <a:latin typeface="Arial"/>
              </a:rPr>
              <a:t>9</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7.67</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7.67</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9 / 
</a:t>
            </a:r>
            <a:r>
              <a:rPr sz="1200" b="1" i="0" u="none" strike="noStrike">
                <a:solidFill>
                  <a:srgbClr val="000000"/>
                </a:solidFill>
                <a:latin typeface="Arial"/>
              </a:rPr>
              <a:t>Aug 2016
</a:t>
            </a:r>
            <a:r>
              <a:rPr sz="1200" b="0" i="0" u="none" strike="noStrike">
                <a:solidFill>
                  <a:srgbClr val="000000"/>
                </a:solidFill>
                <a:latin typeface="Arial"/>
              </a:rPr>
              <a:t>9 / 
</a:t>
            </a:r>
            <a:r>
              <a:rPr sz="1200" b="1" i="0" u="none" strike="noStrike">
                <a:solidFill>
                  <a:srgbClr val="000000"/>
                </a:solidFill>
                <a:latin typeface="Arial"/>
              </a:rPr>
              <a:t>Sep 2016
</a:t>
            </a:r>
            <a:r>
              <a:rPr sz="1200" b="0" i="0" u="none" strike="noStrike">
                <a:solidFill>
                  <a:srgbClr val="000000"/>
                </a:solidFill>
                <a:latin typeface="Arial"/>
              </a:rPr>
              <a:t>9 / 
</a:t>
            </a:r>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3.3 Licensing: Acquire 3,000 total licenses by the end of the year.</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new licenses</a:t>
            </a:r>
            <a:r>
              <a:rPr sz="1400" b="1" i="0" u="none" strike="noStrike">
                <a:solidFill>
                  <a:srgbClr val="000000"/>
                </a:solidFill>
                <a:latin typeface="Arial"/>
              </a:rPr>
              <a:t>
Target: </a:t>
            </a:r>
            <a:r>
              <a:rPr sz="1400" b="0" i="0" u="none" strike="noStrike">
                <a:solidFill>
                  <a:srgbClr val="000000"/>
                </a:solidFill>
                <a:latin typeface="Arial"/>
              </a:rPr>
              <a:t>3,000</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1</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1</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3.4 Maintenance Contracts: Acquire an average of 7 new maintenance contracts per month</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avg monthly # of new maintenance contracts</a:t>
            </a:r>
            <a:r>
              <a:rPr sz="1400" b="1" i="0" u="none" strike="noStrike">
                <a:solidFill>
                  <a:srgbClr val="000000"/>
                </a:solidFill>
                <a:latin typeface="Arial"/>
              </a:rPr>
              <a:t>
Target: </a:t>
            </a:r>
            <a:r>
              <a:rPr sz="1400" b="0" i="0" u="none" strike="noStrike">
                <a:solidFill>
                  <a:srgbClr val="000000"/>
                </a:solidFill>
                <a:latin typeface="Arial"/>
              </a:rPr>
              <a:t>7</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11.33</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11.33</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7 / 
</a:t>
            </a:r>
            <a:r>
              <a:rPr sz="1200" b="1" i="0" u="none" strike="noStrike">
                <a:solidFill>
                  <a:srgbClr val="000000"/>
                </a:solidFill>
                <a:latin typeface="Arial"/>
              </a:rPr>
              <a:t>Aug 2016
</a:t>
            </a:r>
            <a:r>
              <a:rPr sz="1200" b="0" i="0" u="none" strike="noStrike">
                <a:solidFill>
                  <a:srgbClr val="000000"/>
                </a:solidFill>
                <a:latin typeface="Arial"/>
              </a:rPr>
              <a:t>7 / 
</a:t>
            </a:r>
            <a:r>
              <a:rPr sz="1200" b="1" i="0" u="none" strike="noStrike">
                <a:solidFill>
                  <a:srgbClr val="000000"/>
                </a:solidFill>
                <a:latin typeface="Arial"/>
              </a:rPr>
              <a:t>Sep 2016
</a:t>
            </a:r>
            <a:r>
              <a:rPr sz="1200" b="0" i="0" u="none" strike="noStrike">
                <a:solidFill>
                  <a:srgbClr val="000000"/>
                </a:solidFill>
                <a:latin typeface="Arial"/>
              </a:rPr>
              <a:t>7 / 
</a:t>
            </a:r>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5</a:t>
            </a:r>
            <a:r>
              <a:t/>
            </a:r>
            <a:b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eparator" descr="separator"/>
          <p:cNvPicPr>
            <a:picLocks noChangeAspect="1"/>
          </p:cNvPicPr>
          <p:nvPr/>
        </p:nvPicPr>
        <p:blipFill>
          <a:blip r:embed="rId5"/>
          <a:stretch>
            <a:fillRect/>
          </a:stretch>
        </p:blipFill>
        <p:spPr>
          <a:xfrm>
            <a:off x="285750" y="4619625"/>
            <a:ext cx="8763000" cy="19050"/>
          </a:xfrm>
          <a:prstGeom prst="rect">
            <a:avLst/>
          </a:prstGeom>
        </p:spPr>
      </p:pic>
      <p:pic>
        <p:nvPicPr>
          <p:cNvPr id="6"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7"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8" name="StatusLeft" descr="StatusLeft"/>
          <p:cNvPicPr>
            <a:picLocks noChangeAspect="1"/>
          </p:cNvPicPr>
          <p:nvPr/>
        </p:nvPicPr>
        <p:blipFill>
          <a:blip r:embed="rId8"/>
          <a:stretch>
            <a:fillRect/>
          </a:stretch>
        </p:blipFill>
        <p:spPr>
          <a:xfrm>
            <a:off x="6524625" y="3381375"/>
            <a:ext cx="457200" cy="485775"/>
          </a:xfrm>
          <a:prstGeom prst="rect">
            <a:avLst/>
          </a:prstGeom>
        </p:spPr>
      </p:pic>
      <p:pic>
        <p:nvPicPr>
          <p:cNvPr id="9" name="StatusRight" descr="StatusRight"/>
          <p:cNvPicPr>
            <a:picLocks noChangeAspect="1"/>
          </p:cNvPicPr>
          <p:nvPr/>
        </p:nvPicPr>
        <p:blipFill>
          <a:blip r:embed="rId9"/>
          <a:stretch>
            <a:fillRect/>
          </a:stretch>
        </p:blipFill>
        <p:spPr>
          <a:xfrm>
            <a:off x="6972300" y="3381375"/>
            <a:ext cx="1971675" cy="485775"/>
          </a:xfrm>
          <a:prstGeom prst="rect">
            <a:avLst/>
          </a:prstGeom>
        </p:spPr>
      </p:pic>
      <p:pic>
        <p:nvPicPr>
          <p:cNvPr id="10" name="StatusLeft" descr="StatusLeft"/>
          <p:cNvPicPr>
            <a:picLocks noChangeAspect="1"/>
          </p:cNvPicPr>
          <p:nvPr/>
        </p:nvPicPr>
        <p:blipFill>
          <a:blip r:embed="rId10"/>
          <a:stretch>
            <a:fillRect/>
          </a:stretch>
        </p:blipFill>
        <p:spPr>
          <a:xfrm>
            <a:off x="6524625" y="5143500"/>
            <a:ext cx="457200" cy="485775"/>
          </a:xfrm>
          <a:prstGeom prst="rect">
            <a:avLst/>
          </a:prstGeom>
        </p:spPr>
      </p:pic>
      <p:pic>
        <p:nvPicPr>
          <p:cNvPr id="11" name="StatusRight" descr="StatusRight"/>
          <p:cNvPicPr>
            <a:picLocks noChangeAspect="1"/>
          </p:cNvPicPr>
          <p:nvPr/>
        </p:nvPicPr>
        <p:blipFill>
          <a:blip r:embed="rId11"/>
          <a:stretch>
            <a:fillRect/>
          </a:stretch>
        </p:blipFill>
        <p:spPr>
          <a:xfrm>
            <a:off x="6972300" y="5143500"/>
            <a:ext cx="1971675" cy="485775"/>
          </a:xfrm>
          <a:prstGeom prst="rect">
            <a:avLst/>
          </a:prstGeom>
        </p:spPr>
      </p:pic>
      <p:pic>
        <p:nvPicPr>
          <p:cNvPr id="12" name="Footer Logo" descr="PHPPowerPoint logo"/>
          <p:cNvPicPr>
            <a:picLocks noChangeAspect="1"/>
          </p:cNvPicPr>
          <p:nvPr/>
        </p:nvPicPr>
        <p:blipFill>
          <a:blip r:embed="rId12"/>
          <a:stretch>
            <a:fillRect/>
          </a:stretch>
        </p:blipFill>
        <p:spPr>
          <a:xfrm>
            <a:off x="0" y="6381750"/>
            <a:ext cx="9163050" cy="504825"/>
          </a:xfrm>
          <a:prstGeom prst="rect">
            <a:avLst/>
          </a:prstGeom>
        </p:spPr>
      </p:pic>
      <p:sp>
        <p:nvSpPr>
          <p:cNvPr id="13" name="TextBox 12"/>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OVERALL - PERFORMANCE TO DATE</a:t>
            </a:r>
          </a:p>
        </p:txBody>
      </p:sp>
      <p:sp>
        <p:nvSpPr>
          <p:cNvPr id="14" name="TextBox 13"/>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OVERALL - PERFORMANCE TO DATE</a:t>
            </a:r>
          </a:p>
        </p:txBody>
      </p:sp>
      <p:sp>
        <p:nvSpPr>
          <p:cNvPr id="15" name="TextBox 14"/>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ORGANIZATION GOALS</a:t>
            </a:r>
          </a:p>
        </p:txBody>
      </p:sp>
      <p:sp>
        <p:nvSpPr>
          <p:cNvPr id="16" name="TextBox 15"/>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4.1 Launch integration with 4 other applications. (IT Group)</a:t>
            </a:r>
          </a:p>
        </p:txBody>
      </p:sp>
      <p:sp>
        <p:nvSpPr>
          <p:cNvPr id="17" name="TextBox 16"/>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Applications Integrated</a:t>
            </a:r>
            <a:r>
              <a:rPr sz="1400" b="1" i="0" u="none" strike="noStrike">
                <a:solidFill>
                  <a:srgbClr val="000000"/>
                </a:solidFill>
                <a:latin typeface="Arial"/>
              </a:rPr>
              <a:t>
Target: </a:t>
            </a:r>
            <a:r>
              <a:rPr sz="1400" b="0" i="0" u="none" strike="noStrike">
                <a:solidFill>
                  <a:srgbClr val="000000"/>
                </a:solidFill>
                <a:latin typeface="Arial"/>
              </a:rPr>
              <a:t>100%</a:t>
            </a:r>
          </a:p>
        </p:txBody>
      </p:sp>
      <p:sp>
        <p:nvSpPr>
          <p:cNvPr id="18" name="TextBox 17"/>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100%</a:t>
            </a:r>
          </a:p>
        </p:txBody>
      </p:sp>
      <p:sp>
        <p:nvSpPr>
          <p:cNvPr id="19" name="TextBox 18"/>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100%</a:t>
            </a:r>
          </a:p>
        </p:txBody>
      </p:sp>
      <p:sp>
        <p:nvSpPr>
          <p:cNvPr id="20" name="TextBox 19"/>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Jul 2016
</a:t>
            </a:r>
            <a:r>
              <a:rPr sz="1200" b="0" i="0" u="none" strike="noStrike">
                <a:solidFill>
                  <a:srgbClr val="000000"/>
                </a:solidFill>
                <a:latin typeface="Arial"/>
              </a:rPr>
              <a:t>100% / 100%
</a:t>
            </a:r>
            <a:r>
              <a:t/>
            </a:r>
            <a:br/>
            <a:endParaRPr/>
          </a:p>
        </p:txBody>
      </p:sp>
      <p:sp>
        <p:nvSpPr>
          <p:cNvPr id="21" name="TextBox 20"/>
          <p:cNvSpPr txBox="1"/>
          <p:nvPr/>
        </p:nvSpPr>
        <p:spPr>
          <a:xfrm>
            <a:off x="285750" y="3000375"/>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5.3 Blogs &amp; Newsletters: Consistently timely relevant thought leadership that is developed, published and preserved. (Marketing)</a:t>
            </a:r>
          </a:p>
        </p:txBody>
      </p:sp>
      <p:sp>
        <p:nvSpPr>
          <p:cNvPr id="22" name="TextBox 21"/>
          <p:cNvSpPr txBox="1"/>
          <p:nvPr/>
        </p:nvSpPr>
        <p:spPr>
          <a:xfrm>
            <a:off x="285750" y="3857625"/>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pieces published weekly</a:t>
            </a:r>
            <a:r>
              <a:rPr sz="1400" b="1" i="0" u="none" strike="noStrike">
                <a:solidFill>
                  <a:srgbClr val="000000"/>
                </a:solidFill>
                <a:latin typeface="Arial"/>
              </a:rPr>
              <a:t>
Target: </a:t>
            </a:r>
            <a:r>
              <a:rPr sz="1400" b="0" i="0" u="none" strike="noStrike">
                <a:solidFill>
                  <a:srgbClr val="000000"/>
                </a:solidFill>
                <a:latin typeface="Arial"/>
              </a:rPr>
              <a:t>6</a:t>
            </a:r>
          </a:p>
        </p:txBody>
      </p:sp>
      <p:sp>
        <p:nvSpPr>
          <p:cNvPr id="23" name="TextBox 22"/>
          <p:cNvSpPr txBox="1"/>
          <p:nvPr/>
        </p:nvSpPr>
        <p:spPr>
          <a:xfrm>
            <a:off x="7010400" y="3390900"/>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5.33</a:t>
            </a:r>
          </a:p>
        </p:txBody>
      </p:sp>
      <p:sp>
        <p:nvSpPr>
          <p:cNvPr id="24" name="TextBox 23"/>
          <p:cNvSpPr txBox="1"/>
          <p:nvPr/>
        </p:nvSpPr>
        <p:spPr>
          <a:xfrm>
            <a:off x="7010400" y="3381375"/>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5.33</a:t>
            </a:r>
          </a:p>
        </p:txBody>
      </p:sp>
      <p:sp>
        <p:nvSpPr>
          <p:cNvPr id="25" name="TextBox 24"/>
          <p:cNvSpPr txBox="1"/>
          <p:nvPr/>
        </p:nvSpPr>
        <p:spPr>
          <a:xfrm>
            <a:off x="4667250" y="3000375"/>
            <a:ext cx="1857375" cy="857250"/>
          </a:xfrm>
          <a:prstGeom prst="rect">
            <a:avLst/>
          </a:prstGeom>
          <a:noFill/>
        </p:spPr>
        <p:txBody>
          <a:bodyPr wrap="square" rtlCol="0">
            <a:spAutoFit/>
          </a:bodyPr>
          <a:lstStyle/>
          <a:p>
            <a:pPr lvl="0" indent="0" algn="l" fontAlgn="base"/>
            <a:r>
              <a:t/>
            </a:r>
            <a:br/>
            <a:endParaRPr/>
          </a:p>
        </p:txBody>
      </p:sp>
      <p:sp>
        <p:nvSpPr>
          <p:cNvPr id="26" name="TextBox 25"/>
          <p:cNvSpPr txBox="1"/>
          <p:nvPr/>
        </p:nvSpPr>
        <p:spPr>
          <a:xfrm>
            <a:off x="285750" y="476250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6.1 Train sales people in best practices (Marketing)</a:t>
            </a:r>
          </a:p>
        </p:txBody>
      </p:sp>
      <p:sp>
        <p:nvSpPr>
          <p:cNvPr id="27" name="TextBox 26"/>
          <p:cNvSpPr txBox="1"/>
          <p:nvPr/>
        </p:nvSpPr>
        <p:spPr>
          <a:xfrm>
            <a:off x="285750" y="561975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actual attendance per year by all 12 managers</a:t>
            </a:r>
            <a:r>
              <a:rPr sz="1400" b="1" i="0" u="none" strike="noStrike">
                <a:solidFill>
                  <a:srgbClr val="000000"/>
                </a:solidFill>
                <a:latin typeface="Arial"/>
              </a:rPr>
              <a:t>
Target: </a:t>
            </a:r>
            <a:r>
              <a:rPr sz="1400" b="0" i="0" u="none" strike="noStrike">
                <a:solidFill>
                  <a:srgbClr val="000000"/>
                </a:solidFill>
                <a:latin typeface="Arial"/>
              </a:rPr>
              <a:t>14</a:t>
            </a:r>
          </a:p>
        </p:txBody>
      </p:sp>
      <p:sp>
        <p:nvSpPr>
          <p:cNvPr id="28" name="TextBox 27"/>
          <p:cNvSpPr txBox="1"/>
          <p:nvPr/>
        </p:nvSpPr>
        <p:spPr>
          <a:xfrm>
            <a:off x="7010400" y="515302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11</a:t>
            </a:r>
          </a:p>
        </p:txBody>
      </p:sp>
      <p:sp>
        <p:nvSpPr>
          <p:cNvPr id="29" name="TextBox 28"/>
          <p:cNvSpPr txBox="1"/>
          <p:nvPr/>
        </p:nvSpPr>
        <p:spPr>
          <a:xfrm>
            <a:off x="7010400" y="514350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11</a:t>
            </a:r>
          </a:p>
        </p:txBody>
      </p:sp>
      <p:sp>
        <p:nvSpPr>
          <p:cNvPr id="30" name="TextBox 29"/>
          <p:cNvSpPr txBox="1"/>
          <p:nvPr/>
        </p:nvSpPr>
        <p:spPr>
          <a:xfrm>
            <a:off x="4667250" y="4714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Aug 2016
</a:t>
            </a:r>
            <a:r>
              <a:rPr sz="1200" b="0" i="0" u="none" strike="noStrike">
                <a:solidFill>
                  <a:srgbClr val="000000"/>
                </a:solidFill>
                <a:latin typeface="Arial"/>
              </a:rPr>
              <a:t>4 / 
</a:t>
            </a:r>
            <a:r>
              <a:t/>
            </a:r>
            <a:br/>
            <a:endParaRPr/>
          </a:p>
        </p:txBody>
      </p:sp>
      <p:sp>
        <p:nvSpPr>
          <p:cNvPr id="31" name="TextBox 30"/>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6</a:t>
            </a:r>
            <a:r>
              <a:t/>
            </a:r>
            <a:b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separator" descr="separator"/>
          <p:cNvPicPr>
            <a:picLocks noChangeAspect="1"/>
          </p:cNvPicPr>
          <p:nvPr/>
        </p:nvPicPr>
        <p:blipFill>
          <a:blip r:embed="rId5"/>
          <a:stretch>
            <a:fillRect/>
          </a:stretch>
        </p:blipFill>
        <p:spPr>
          <a:xfrm>
            <a:off x="285750" y="2857500"/>
            <a:ext cx="8763000" cy="19050"/>
          </a:xfrm>
          <a:prstGeom prst="rect">
            <a:avLst/>
          </a:prstGeom>
        </p:spPr>
      </p:pic>
      <p:pic>
        <p:nvPicPr>
          <p:cNvPr id="5" name="StatusLeft" descr="StatusLeft"/>
          <p:cNvPicPr>
            <a:picLocks noChangeAspect="1"/>
          </p:cNvPicPr>
          <p:nvPr/>
        </p:nvPicPr>
        <p:blipFill>
          <a:blip r:embed="rId6"/>
          <a:stretch>
            <a:fillRect/>
          </a:stretch>
        </p:blipFill>
        <p:spPr>
          <a:xfrm>
            <a:off x="6524625" y="1619250"/>
            <a:ext cx="457200" cy="485775"/>
          </a:xfrm>
          <a:prstGeom prst="rect">
            <a:avLst/>
          </a:prstGeom>
        </p:spPr>
      </p:pic>
      <p:pic>
        <p:nvPicPr>
          <p:cNvPr id="6" name="StatusRight" descr="StatusRight"/>
          <p:cNvPicPr>
            <a:picLocks noChangeAspect="1"/>
          </p:cNvPicPr>
          <p:nvPr/>
        </p:nvPicPr>
        <p:blipFill>
          <a:blip r:embed="rId7"/>
          <a:stretch>
            <a:fillRect/>
          </a:stretch>
        </p:blipFill>
        <p:spPr>
          <a:xfrm>
            <a:off x="6972300" y="1619250"/>
            <a:ext cx="1971675" cy="485775"/>
          </a:xfrm>
          <a:prstGeom prst="rect">
            <a:avLst/>
          </a:prstGeom>
        </p:spPr>
      </p:pic>
      <p:pic>
        <p:nvPicPr>
          <p:cNvPr id="7" name="Footer Logo" descr="PHPPowerPoint logo"/>
          <p:cNvPicPr>
            <a:picLocks noChangeAspect="1"/>
          </p:cNvPicPr>
          <p:nvPr/>
        </p:nvPicPr>
        <p:blipFill>
          <a:blip r:embed="rId8"/>
          <a:stretch>
            <a:fillRect/>
          </a:stretch>
        </p:blipFill>
        <p:spPr>
          <a:xfrm>
            <a:off x="0" y="6381750"/>
            <a:ext cx="9163050" cy="504825"/>
          </a:xfrm>
          <a:prstGeom prst="rect">
            <a:avLst/>
          </a:prstGeom>
        </p:spPr>
      </p:pic>
      <p:sp>
        <p:nvSpPr>
          <p:cNvPr id="8" name="TextBox 7"/>
          <p:cNvSpPr txBox="1"/>
          <p:nvPr/>
        </p:nvSpPr>
        <p:spPr>
          <a:xfrm>
            <a:off x="95250" y="247650"/>
            <a:ext cx="8210550" cy="0"/>
          </a:xfrm>
          <a:prstGeom prst="rect">
            <a:avLst/>
          </a:prstGeom>
          <a:noFill/>
        </p:spPr>
        <p:txBody>
          <a:bodyPr wrap="square" rtlCol="0">
            <a:spAutoFit/>
          </a:bodyPr>
          <a:lstStyle/>
          <a:p>
            <a:pPr lvl="0" indent="0" algn="l" fontAlgn="base"/>
            <a:r>
              <a:rPr sz="1800" b="0" i="0" u="none" strike="noStrike">
                <a:solidFill>
                  <a:srgbClr val="FFFFFF"/>
                </a:solidFill>
                <a:latin typeface="Arial"/>
              </a:rPr>
              <a:t>OVERALL - PERFORMANCE TO DATE</a:t>
            </a:r>
          </a:p>
        </p:txBody>
      </p:sp>
      <p:sp>
        <p:nvSpPr>
          <p:cNvPr id="9" name="TextBox 8"/>
          <p:cNvSpPr txBox="1"/>
          <p:nvPr/>
        </p:nvSpPr>
        <p:spPr>
          <a:xfrm>
            <a:off x="95250" y="238125"/>
            <a:ext cx="8210550" cy="0"/>
          </a:xfrm>
          <a:prstGeom prst="rect">
            <a:avLst/>
          </a:prstGeom>
          <a:noFill/>
        </p:spPr>
        <p:txBody>
          <a:bodyPr wrap="square" rtlCol="0">
            <a:spAutoFit/>
          </a:bodyPr>
          <a:lstStyle/>
          <a:p>
            <a:pPr lvl="0" indent="0" algn="l" fontAlgn="base"/>
            <a:r>
              <a:rPr sz="1800" b="0" i="0" u="none" strike="noStrike">
                <a:solidFill>
                  <a:srgbClr val="959898"/>
                </a:solidFill>
                <a:latin typeface="Arial"/>
              </a:rPr>
              <a:t>OVERALL - PERFORMANCE TO DATE</a:t>
            </a:r>
          </a:p>
        </p:txBody>
      </p:sp>
      <p:sp>
        <p:nvSpPr>
          <p:cNvPr id="10" name="TextBox 9"/>
          <p:cNvSpPr txBox="1"/>
          <p:nvPr/>
        </p:nvSpPr>
        <p:spPr>
          <a:xfrm>
            <a:off x="285750" y="666750"/>
            <a:ext cx="4953000" cy="1238250"/>
          </a:xfrm>
          <a:prstGeom prst="rect">
            <a:avLst/>
          </a:prstGeom>
          <a:noFill/>
        </p:spPr>
        <p:txBody>
          <a:bodyPr wrap="square" rtlCol="0">
            <a:spAutoFit/>
          </a:bodyPr>
          <a:lstStyle/>
          <a:p>
            <a:pPr lvl="0" indent="0" algn="l" fontAlgn="base"/>
            <a:r>
              <a:rPr sz="2000" b="1" i="0" u="none" strike="noStrike">
                <a:solidFill>
                  <a:srgbClr val="959898"/>
                </a:solidFill>
                <a:latin typeface="Arial"/>
              </a:rPr>
              <a:t>ORGANIZATION GOALS</a:t>
            </a:r>
          </a:p>
        </p:txBody>
      </p:sp>
      <p:sp>
        <p:nvSpPr>
          <p:cNvPr id="11" name="TextBox 10"/>
          <p:cNvSpPr txBox="1"/>
          <p:nvPr/>
        </p:nvSpPr>
        <p:spPr>
          <a:xfrm>
            <a:off x="285750" y="1238250"/>
            <a:ext cx="4191000" cy="904875"/>
          </a:xfrm>
          <a:prstGeom prst="rect">
            <a:avLst/>
          </a:prstGeom>
          <a:noFill/>
        </p:spPr>
        <p:txBody>
          <a:bodyPr wrap="square" rtlCol="0">
            <a:spAutoFit/>
          </a:bodyPr>
          <a:lstStyle/>
          <a:p>
            <a:pPr lvl="0" indent="0" algn="l" fontAlgn="base"/>
            <a:r>
              <a:rPr sz="1400" b="0" i="0" u="none" strike="noStrike">
                <a:solidFill>
                  <a:srgbClr val="000000"/>
                </a:solidFill>
                <a:latin typeface="Arial"/>
              </a:rPr>
              <a:t>7.1 Manage the selection, contribution and customer communication of nonprofit donations. Target is 15% of revenue. (Administration)</a:t>
            </a:r>
          </a:p>
        </p:txBody>
      </p:sp>
      <p:sp>
        <p:nvSpPr>
          <p:cNvPr id="12" name="TextBox 11"/>
          <p:cNvSpPr txBox="1"/>
          <p:nvPr/>
        </p:nvSpPr>
        <p:spPr>
          <a:xfrm>
            <a:off x="285750" y="2095500"/>
            <a:ext cx="4191000" cy="476250"/>
          </a:xfrm>
          <a:prstGeom prst="rect">
            <a:avLst/>
          </a:prstGeom>
          <a:noFill/>
        </p:spPr>
        <p:txBody>
          <a:bodyPr wrap="square" rtlCol="0">
            <a:spAutoFit/>
          </a:bodyPr>
          <a:lstStyle/>
          <a:p>
            <a:pPr lvl="0" indent="0" algn="l" fontAlgn="base"/>
            <a:r>
              <a:rPr sz="1400" b="1" i="0" u="none" strike="noStrike">
                <a:solidFill>
                  <a:srgbClr val="000000"/>
                </a:solidFill>
                <a:latin typeface="Arial"/>
              </a:rPr>
              <a:t>Measure: </a:t>
            </a:r>
            <a:r>
              <a:rPr sz="1400" b="0" i="0" u="none" strike="noStrike">
                <a:solidFill>
                  <a:srgbClr val="000000"/>
                </a:solidFill>
                <a:latin typeface="Arial"/>
              </a:rPr>
              <a:t>% of license revenue</a:t>
            </a:r>
            <a:r>
              <a:rPr sz="1400" b="1" i="0" u="none" strike="noStrike">
                <a:solidFill>
                  <a:srgbClr val="000000"/>
                </a:solidFill>
                <a:latin typeface="Arial"/>
              </a:rPr>
              <a:t>
Target: </a:t>
            </a:r>
            <a:r>
              <a:rPr sz="1400" b="0" i="0" u="none" strike="noStrike">
                <a:solidFill>
                  <a:srgbClr val="000000"/>
                </a:solidFill>
                <a:latin typeface="Arial"/>
              </a:rPr>
              <a:t>15%</a:t>
            </a:r>
          </a:p>
        </p:txBody>
      </p:sp>
      <p:sp>
        <p:nvSpPr>
          <p:cNvPr id="13" name="TextBox 12"/>
          <p:cNvSpPr txBox="1"/>
          <p:nvPr/>
        </p:nvSpPr>
        <p:spPr>
          <a:xfrm>
            <a:off x="7010400" y="1628775"/>
            <a:ext cx="2857500" cy="381000"/>
          </a:xfrm>
          <a:prstGeom prst="rect">
            <a:avLst/>
          </a:prstGeom>
          <a:noFill/>
        </p:spPr>
        <p:txBody>
          <a:bodyPr wrap="square" rtlCol="0">
            <a:spAutoFit/>
          </a:bodyPr>
          <a:lstStyle/>
          <a:p>
            <a:pPr lvl="0" indent="0" algn="l" fontAlgn="base"/>
            <a:r>
              <a:rPr sz="2400" b="1" i="0" u="none" strike="noStrike">
                <a:solidFill>
                  <a:srgbClr val="FFFFFF"/>
                </a:solidFill>
                <a:latin typeface="Arial"/>
              </a:rPr>
              <a:t>2%</a:t>
            </a:r>
          </a:p>
        </p:txBody>
      </p:sp>
      <p:sp>
        <p:nvSpPr>
          <p:cNvPr id="14" name="TextBox 13"/>
          <p:cNvSpPr txBox="1"/>
          <p:nvPr/>
        </p:nvSpPr>
        <p:spPr>
          <a:xfrm>
            <a:off x="7010400" y="1619250"/>
            <a:ext cx="2857500" cy="381000"/>
          </a:xfrm>
          <a:prstGeom prst="rect">
            <a:avLst/>
          </a:prstGeom>
          <a:noFill/>
        </p:spPr>
        <p:txBody>
          <a:bodyPr wrap="square" rtlCol="0">
            <a:spAutoFit/>
          </a:bodyPr>
          <a:lstStyle/>
          <a:p>
            <a:pPr lvl="0" indent="0" algn="l" fontAlgn="base"/>
            <a:r>
              <a:rPr sz="2400" b="1" i="0" u="none" strike="noStrike">
                <a:solidFill>
                  <a:srgbClr val="223244"/>
                </a:solidFill>
                <a:latin typeface="Arial"/>
              </a:rPr>
              <a:t>2%</a:t>
            </a:r>
          </a:p>
        </p:txBody>
      </p:sp>
      <p:sp>
        <p:nvSpPr>
          <p:cNvPr id="15" name="TextBox 14"/>
          <p:cNvSpPr txBox="1"/>
          <p:nvPr/>
        </p:nvSpPr>
        <p:spPr>
          <a:xfrm>
            <a:off x="4667250" y="1285875"/>
            <a:ext cx="1857375" cy="857250"/>
          </a:xfrm>
          <a:prstGeom prst="rect">
            <a:avLst/>
          </a:prstGeom>
          <a:noFill/>
        </p:spPr>
        <p:txBody>
          <a:bodyPr wrap="square" rtlCol="0">
            <a:spAutoFit/>
          </a:bodyPr>
          <a:lstStyle/>
          <a:p>
            <a:pPr lvl="0" indent="0" algn="l" fontAlgn="base"/>
            <a:r>
              <a:rPr sz="1200" b="1" i="0" u="none" strike="noStrike">
                <a:solidFill>
                  <a:srgbClr val="000000"/>
                </a:solidFill>
                <a:latin typeface="Arial"/>
              </a:rPr>
              <a:t>Aug 2016
</a:t>
            </a:r>
            <a:r>
              <a:rPr sz="1200" b="0" i="0" u="none" strike="noStrike">
                <a:solidFill>
                  <a:srgbClr val="000000"/>
                </a:solidFill>
                <a:latin typeface="Arial"/>
              </a:rPr>
              <a:t>4% / 
</a:t>
            </a:r>
            <a:r>
              <a:t/>
            </a:r>
            <a:br/>
            <a:endParaRPr/>
          </a:p>
        </p:txBody>
      </p:sp>
      <p:sp>
        <p:nvSpPr>
          <p:cNvPr id="16" name="TextBox 15"/>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7</a:t>
            </a:r>
            <a:r>
              <a:t/>
            </a:r>
            <a:b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Header Background" descr="M3 Header Logo"/>
          <p:cNvPicPr>
            <a:picLocks noChangeAspect="1"/>
          </p:cNvPicPr>
          <p:nvPr/>
        </p:nvPicPr>
        <p:blipFill>
          <a:blip r:embed="rId2"/>
          <a:stretch>
            <a:fillRect/>
          </a:stretch>
        </p:blipFill>
        <p:spPr>
          <a:xfrm>
            <a:off x="0" y="0"/>
            <a:ext cx="9144000" cy="6858000"/>
          </a:xfrm>
          <a:prstGeom prst="rect">
            <a:avLst/>
          </a:prstGeom>
        </p:spPr>
      </p:pic>
      <p:pic>
        <p:nvPicPr>
          <p:cNvPr id="2" name="Header Logo Background" descr="M3 Header Logo"/>
          <p:cNvPicPr>
            <a:picLocks noChangeAspect="1"/>
          </p:cNvPicPr>
          <p:nvPr/>
        </p:nvPicPr>
        <p:blipFill>
          <a:blip r:embed="rId3"/>
          <a:stretch>
            <a:fillRect/>
          </a:stretch>
        </p:blipFill>
        <p:spPr>
          <a:xfrm>
            <a:off x="6667500" y="0"/>
            <a:ext cx="2076450" cy="1085850"/>
          </a:xfrm>
          <a:prstGeom prst="rect">
            <a:avLst/>
          </a:prstGeom>
        </p:spPr>
      </p:pic>
      <p:pic>
        <p:nvPicPr>
          <p:cNvPr id="3" name="Header Logo" descr="M3 Header Logo"/>
          <p:cNvPicPr>
            <a:picLocks noChangeAspect="1"/>
          </p:cNvPicPr>
          <p:nvPr/>
        </p:nvPicPr>
        <p:blipFill>
          <a:blip r:embed="rId4"/>
          <a:stretch>
            <a:fillRect/>
          </a:stretch>
        </p:blipFill>
        <p:spPr>
          <a:xfrm>
            <a:off x="7150615" y="247650"/>
            <a:ext cx="1133475" cy="533400"/>
          </a:xfrm>
          <a:prstGeom prst="rect">
            <a:avLst/>
          </a:prstGeom>
        </p:spPr>
      </p:pic>
      <p:pic>
        <p:nvPicPr>
          <p:cNvPr id="4" name="Footer Logo" descr="PHPPowerPoint logo"/>
          <p:cNvPicPr>
            <a:picLocks noChangeAspect="1"/>
          </p:cNvPicPr>
          <p:nvPr/>
        </p:nvPicPr>
        <p:blipFill>
          <a:blip r:embed="rId5"/>
          <a:stretch>
            <a:fillRect/>
          </a:stretch>
        </p:blipFill>
        <p:spPr>
          <a:xfrm>
            <a:off x="0" y="6381750"/>
            <a:ext cx="9163050" cy="504825"/>
          </a:xfrm>
          <a:prstGeom prst="rect">
            <a:avLst/>
          </a:prstGeom>
        </p:spPr>
      </p:pic>
      <p:sp>
        <p:nvSpPr>
          <p:cNvPr id="5" name="TextBox 4"/>
          <p:cNvSpPr txBox="1"/>
          <p:nvPr/>
        </p:nvSpPr>
        <p:spPr>
          <a:xfrm>
            <a:off x="762000" y="3619500"/>
            <a:ext cx="7620000" cy="571500"/>
          </a:xfrm>
          <a:prstGeom prst="rect">
            <a:avLst/>
          </a:prstGeom>
          <a:noFill/>
        </p:spPr>
        <p:txBody>
          <a:bodyPr wrap="square" rtlCol="0">
            <a:spAutoFit/>
          </a:bodyPr>
          <a:lstStyle/>
          <a:p>
            <a:pPr lvl="0" indent="0" algn="l" fontAlgn="base"/>
            <a:r>
              <a:rPr sz="2000" b="1" i="0" u="none" strike="noStrike">
                <a:solidFill>
                  <a:srgbClr val="000000"/>
                </a:solidFill>
                <a:latin typeface="Arial"/>
              </a:rPr>
              <a:t>Administration</a:t>
            </a:r>
          </a:p>
        </p:txBody>
      </p:sp>
      <p:sp>
        <p:nvSpPr>
          <p:cNvPr id="6" name="TextBox 5"/>
          <p:cNvSpPr txBox="1"/>
          <p:nvPr/>
        </p:nvSpPr>
        <p:spPr>
          <a:xfrm>
            <a:off x="762000" y="4000500"/>
            <a:ext cx="7620000" cy="571500"/>
          </a:xfrm>
          <a:prstGeom prst="rect">
            <a:avLst/>
          </a:prstGeom>
          <a:noFill/>
        </p:spPr>
        <p:txBody>
          <a:bodyPr wrap="square" rtlCol="0">
            <a:spAutoFit/>
          </a:bodyPr>
          <a:lstStyle/>
          <a:p>
            <a:pPr lvl="0" indent="0" algn="l" fontAlgn="base"/>
            <a:r>
              <a:rPr sz="4000" b="0" i="0" u="none" strike="noStrike">
                <a:solidFill>
                  <a:srgbClr val="959595"/>
                </a:solidFill>
                <a:latin typeface="Arial"/>
              </a:rPr>
              <a:t>JoAnne Rogers</a:t>
            </a:r>
          </a:p>
        </p:txBody>
      </p:sp>
      <p:sp>
        <p:nvSpPr>
          <p:cNvPr id="7" name="TextBox 6"/>
          <p:cNvSpPr txBox="1"/>
          <p:nvPr/>
        </p:nvSpPr>
        <p:spPr>
          <a:xfrm>
            <a:off x="8477250" y="6477000"/>
            <a:ext cx="666750" cy="190500"/>
          </a:xfrm>
          <a:prstGeom prst="rect">
            <a:avLst/>
          </a:prstGeom>
          <a:noFill/>
        </p:spPr>
        <p:txBody>
          <a:bodyPr wrap="square" rtlCol="0">
            <a:spAutoFit/>
          </a:bodyPr>
          <a:lstStyle/>
          <a:p>
            <a:pPr lvl="0" indent="0" algn="r" fontAlgn="base"/>
            <a:r>
              <a:rPr sz="1200" b="0" i="0" u="none" strike="noStrike">
                <a:solidFill>
                  <a:srgbClr val="9B9B9B"/>
                </a:solidFill>
                <a:latin typeface="Arial"/>
              </a:rPr>
              <a:t>8</a:t>
            </a:r>
            <a:r>
              <a:t/>
            </a:r>
            <a:br/>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 ?????"/>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 ?????"/>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892</Words>
  <Application>Microsoft Office PowerPoint</Application>
  <PresentationFormat>On-screen Show (4:3)</PresentationFormat>
  <Paragraphs>215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2007 PPTX Test Document</dc:title>
  <dc:subject>Office 2007 PPTX Test Document</dc:subject>
  <dc:creator>M3 Reporting</dc:creator>
  <cp:keywords>office 2007 openxml php</cp:keywords>
  <dc:description>Presentation</dc:description>
  <cp:lastModifiedBy>Vanessa-2015</cp:lastModifiedBy>
  <cp:revision>1</cp:revision>
  <dcterms:created xsi:type="dcterms:W3CDTF">2016-10-18T23:18:06Z</dcterms:created>
  <dcterms:modified xsi:type="dcterms:W3CDTF">2016-10-18T23:19:33Z</dcterms:modified>
  <cp:category>powerpoint presentation file</cp:category>
</cp:coreProperties>
</file>